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2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83.xml" ContentType="application/vnd.openxmlformats-officedocument.presentationml.tags+xml"/>
  <Override PartName="/ppt/notesSlides/notesSlide1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2.xml" ContentType="application/vnd.openxmlformats-officedocument.presentationml.notesSlide+xml"/>
  <Override PartName="/ppt/tags/tag87.xml" ContentType="application/vnd.openxmlformats-officedocument.presentationml.tags+xml"/>
  <Override PartName="/ppt/notesSlides/notesSlide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4.xml" ContentType="application/vnd.openxmlformats-officedocument.presentationml.notesSlide+xml"/>
  <Override PartName="/ppt/tags/tag90.xml" ContentType="application/vnd.openxmlformats-officedocument.presentationml.tags+xml"/>
  <Override PartName="/ppt/notesSlides/notesSlide5.xml" ContentType="application/vnd.openxmlformats-officedocument.presentationml.notesSlide+xml"/>
  <Override PartName="/ppt/tags/tag91.xml" ContentType="application/vnd.openxmlformats-officedocument.presentationml.tag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4"/>
    <p:sldMasterId id="2147483707" r:id="rId5"/>
    <p:sldMasterId id="2147483781" r:id="rId6"/>
  </p:sldMasterIdLst>
  <p:notesMasterIdLst>
    <p:notesMasterId r:id="rId14"/>
  </p:notesMasterIdLst>
  <p:handoutMasterIdLst>
    <p:handoutMasterId r:id="rId15"/>
  </p:handoutMasterIdLst>
  <p:sldIdLst>
    <p:sldId id="2147376839" r:id="rId7"/>
    <p:sldId id="264" r:id="rId8"/>
    <p:sldId id="2147481317" r:id="rId9"/>
    <p:sldId id="2147481319" r:id="rId10"/>
    <p:sldId id="2147481311" r:id="rId11"/>
    <p:sldId id="2147481312" r:id="rId12"/>
    <p:sldId id="2147481343" r:id="rId13"/>
  </p:sldIdLst>
  <p:sldSz cx="9144000" cy="5143500" type="screen16x9"/>
  <p:notesSz cx="10234613" cy="7104063"/>
  <p:custDataLst>
    <p:tags r:id="rId1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aser_non-NDA_Slides" id="{3C1A633E-0ADB-4F22-A8A5-92ABB3D03CA7}">
          <p14:sldIdLst>
            <p14:sldId id="2147376839"/>
            <p14:sldId id="264"/>
            <p14:sldId id="2147481317"/>
            <p14:sldId id="2147481319"/>
            <p14:sldId id="2147481311"/>
            <p14:sldId id="2147481312"/>
            <p14:sldId id="2147481343"/>
          </p14:sldIdLst>
        </p14:section>
      </p14:sectionLst>
    </p:ext>
    <p:ext uri="{EFAFB233-063F-42B5-8137-9DF3F51BA10A}">
      <p15:sldGuideLst xmlns:p15="http://schemas.microsoft.com/office/powerpoint/2012/main">
        <p15:guide id="1" pos="3515" userDrawn="1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8" userDrawn="1">
          <p15:clr>
            <a:srgbClr val="A4A3A4"/>
          </p15:clr>
        </p15:guide>
        <p15:guide id="2" pos="322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D1CB11-37BC-D01D-50A9-40A19591BE36}" name="Oppermann, Georg" initials="OG" userId="S::g4094@uniper.energy::5aa89c51-a429-4e3a-9569-962ed02ee38b" providerId="AD"/>
  <p188:author id="{D7DFF914-B8CF-0E5D-F882-DF9F5E2DCA24}" name="Sassen, Sharon" initials="SS" userId="S::S0010@uniper.energy::3cc1c6b6-8716-4747-94dc-dbd19e5e3f6b" providerId="AD"/>
  <p188:author id="{93B42F15-34C1-6ABB-241A-C106E386D0EC}" name="Abboudy, Maroun Dr." initials="AMD" userId="S::M66583@uniper.energy::b62d36f0-290b-4a8c-96bb-c4e08c0c26e6" providerId="AD"/>
  <p188:author id="{62D83B20-2E60-FE43-6632-64D5CFDCA856}" name="Rockenbauer, Charlotte" initials="RC" userId="S::c29330@uniper.energy::2eac4c8b-3232-4839-9e76-d1c9a2d3bdd2" providerId="AD"/>
  <p188:author id="{91169926-1E8F-FF94-30E9-19EB81983816}" name="Rollason, Ben" initials="RB" userId="S::B16670@uniper.energy::32574620-e008-4c09-98f7-4312ba4a08a1" providerId="AD"/>
  <p188:author id="{A9455A5C-D697-105E-9603-CFC245417FC1}" name="Roeder, Oliver" initials="RO" userId="S::o3778@uniper.energy::9054f90d-6064-4a95-9b26-bb0ca6f7a088" providerId="AD"/>
  <p188:author id="{C55B6B68-792F-30F3-55D3-0DFC3AFA02BD}" name="Sassen, Sharon" initials="SS" userId="S::s0010@uniper.energy::3cc1c6b6-8716-4747-94dc-dbd19e5e3f6b" providerId="AD"/>
  <p188:author id="{F3DC696B-EF48-CAC8-0A69-0B2BA7C3BA9F}" name="Ullrich, Inge" initials="UI" userId="S::I0963@uniper.energy::997fbc15-f9e3-4bb9-9dd8-fa079dcc3337" providerId="AD"/>
  <p188:author id="{0295B98A-DD3D-FA33-4538-260348425CE2}" name="Christoph Behrendt-Rieken" initials="CB" userId="S::cbehrendt@cbr-partner.de::dfb387d2-182c-4263-8452-6cb94357af41" providerId="AD"/>
  <p188:author id="{972BFF99-C80C-4E9E-5363-CA94CD809BD4}" name="Roeder, Oliver" initials="RO" userId="S::O3778@uniper.energy::9054f90d-6064-4a95-9b26-bb0ca6f7a088" providerId="AD"/>
  <p188:author id="{B474169C-B5A2-5DB6-C061-DD3B6AF47180}" name="Wintgens, Lucas" initials="WL" userId="S::L20134@uniper.energy::461316d2-a6a8-418b-9993-e40ebae415aa" providerId="AD"/>
  <p188:author id="{F9E424B0-C1F9-3E65-B24E-64F38E5C8B89}" name="Ullrich, Inge" initials="UI" userId="S::i0963@uniper.energy::997fbc15-f9e3-4bb9-9dd8-fa079dcc3337" providerId="AD"/>
  <p188:author id="{BCB039C4-CA86-B457-D85E-9D8FBAC42524}" name="Smitt Meyer, Catherine" initials="SMC" userId="S::C00592@uniper.energy::23897a68-9fc4-41cf-9e82-7b5f75f004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DC"/>
    <a:srgbClr val="68AC46"/>
    <a:srgbClr val="D9D9D9"/>
    <a:srgbClr val="00B050"/>
    <a:srgbClr val="EBF2F8"/>
    <a:srgbClr val="FFFFFF"/>
    <a:srgbClr val="F2F2F2"/>
    <a:srgbClr val="000000"/>
    <a:srgbClr val="5C5C5C"/>
    <a:srgbClr val="C1E3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2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4" y="44"/>
      </p:cViewPr>
      <p:guideLst>
        <p:guide pos="3515"/>
        <p:guide orient="horz" pos="162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-3004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238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jana Mirkovic" userId="453942ec-fb08-4bda-911d-ad2f9bf49f28" providerId="ADAL" clId="{BB772F4D-E684-48F9-BC64-421815405B08}"/>
    <pc:docChg chg="undo custSel modSld">
      <pc:chgData name="Tijana Mirkovic" userId="453942ec-fb08-4bda-911d-ad2f9bf49f28" providerId="ADAL" clId="{BB772F4D-E684-48F9-BC64-421815405B08}" dt="2024-06-06T14:19:02.358" v="6" actId="478"/>
      <pc:docMkLst>
        <pc:docMk/>
      </pc:docMkLst>
      <pc:sldChg chg="delSp mod">
        <pc:chgData name="Tijana Mirkovic" userId="453942ec-fb08-4bda-911d-ad2f9bf49f28" providerId="ADAL" clId="{BB772F4D-E684-48F9-BC64-421815405B08}" dt="2024-06-06T14:18:28.100" v="2" actId="478"/>
        <pc:sldMkLst>
          <pc:docMk/>
          <pc:sldMk cId="614560433" sldId="2147481311"/>
        </pc:sldMkLst>
        <pc:spChg chg="del">
          <ac:chgData name="Tijana Mirkovic" userId="453942ec-fb08-4bda-911d-ad2f9bf49f28" providerId="ADAL" clId="{BB772F4D-E684-48F9-BC64-421815405B08}" dt="2024-06-06T14:18:28.100" v="2" actId="478"/>
          <ac:spMkLst>
            <pc:docMk/>
            <pc:sldMk cId="614560433" sldId="2147481311"/>
            <ac:spMk id="6" creationId="{770EAB01-76DD-CDB4-7D65-3456A01079F3}"/>
          </ac:spMkLst>
        </pc:spChg>
      </pc:sldChg>
      <pc:sldChg chg="delSp mod">
        <pc:chgData name="Tijana Mirkovic" userId="453942ec-fb08-4bda-911d-ad2f9bf49f28" providerId="ADAL" clId="{BB772F4D-E684-48F9-BC64-421815405B08}" dt="2024-06-06T14:18:30.627" v="3" actId="478"/>
        <pc:sldMkLst>
          <pc:docMk/>
          <pc:sldMk cId="1399865019" sldId="2147481312"/>
        </pc:sldMkLst>
        <pc:spChg chg="del">
          <ac:chgData name="Tijana Mirkovic" userId="453942ec-fb08-4bda-911d-ad2f9bf49f28" providerId="ADAL" clId="{BB772F4D-E684-48F9-BC64-421815405B08}" dt="2024-06-06T14:18:30.627" v="3" actId="478"/>
          <ac:spMkLst>
            <pc:docMk/>
            <pc:sldMk cId="1399865019" sldId="2147481312"/>
            <ac:spMk id="6" creationId="{C02B1785-2257-012E-6840-3EF5D95DEDA4}"/>
          </ac:spMkLst>
        </pc:spChg>
      </pc:sldChg>
      <pc:sldChg chg="delSp modSp mod">
        <pc:chgData name="Tijana Mirkovic" userId="453942ec-fb08-4bda-911d-ad2f9bf49f28" providerId="ADAL" clId="{BB772F4D-E684-48F9-BC64-421815405B08}" dt="2024-06-06T14:18:21.180" v="1" actId="478"/>
        <pc:sldMkLst>
          <pc:docMk/>
          <pc:sldMk cId="717348783" sldId="2147481319"/>
        </pc:sldMkLst>
        <pc:spChg chg="del mod">
          <ac:chgData name="Tijana Mirkovic" userId="453942ec-fb08-4bda-911d-ad2f9bf49f28" providerId="ADAL" clId="{BB772F4D-E684-48F9-BC64-421815405B08}" dt="2024-06-06T14:18:21.180" v="1" actId="478"/>
          <ac:spMkLst>
            <pc:docMk/>
            <pc:sldMk cId="717348783" sldId="2147481319"/>
            <ac:spMk id="47" creationId="{91B9E0B2-368F-FA7C-1DCF-0B1315E807EA}"/>
          </ac:spMkLst>
        </pc:spChg>
      </pc:sldChg>
      <pc:sldChg chg="addSp delSp mod">
        <pc:chgData name="Tijana Mirkovic" userId="453942ec-fb08-4bda-911d-ad2f9bf49f28" providerId="ADAL" clId="{BB772F4D-E684-48F9-BC64-421815405B08}" dt="2024-06-06T14:19:02.358" v="6" actId="478"/>
        <pc:sldMkLst>
          <pc:docMk/>
          <pc:sldMk cId="3193603263" sldId="2147481343"/>
        </pc:sldMkLst>
        <pc:spChg chg="add del">
          <ac:chgData name="Tijana Mirkovic" userId="453942ec-fb08-4bda-911d-ad2f9bf49f28" providerId="ADAL" clId="{BB772F4D-E684-48F9-BC64-421815405B08}" dt="2024-06-06T14:19:02.358" v="6" actId="478"/>
          <ac:spMkLst>
            <pc:docMk/>
            <pc:sldMk cId="3193603263" sldId="2147481343"/>
            <ac:spMk id="7" creationId="{C6FBA50E-07F5-44C8-740D-D4B244D30B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DE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797246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932BE8F-B637-4C47-B142-3817287274CE}" type="datetimeFigureOut">
              <a:rPr lang="de-DE" sz="1100">
                <a:latin typeface="Arial" pitchFamily="34" charset="0"/>
                <a:cs typeface="Arial" pitchFamily="34" charset="0"/>
              </a:rPr>
              <a:pPr/>
              <a:t>06.06.2024</a:t>
            </a:fld>
            <a:endParaRPr lang="de-DE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DE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97246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9711D6-7C16-408D-AB39-A77E8CF5A3FD}" type="slidenum">
              <a:rPr lang="de-DE" sz="1100"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11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369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D48DAF9-FCAF-40AF-8859-05C8E311A5C6}" type="datetimeFigureOut">
              <a:rPr lang="de-DE"/>
              <a:pPr/>
              <a:t>06.06.2024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749550" y="533400"/>
            <a:ext cx="4735513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3374430"/>
            <a:ext cx="8187690" cy="3196828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4999" cy="35520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B60C4BC3-9AD3-461B-862E-410046728F4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97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207963" indent="-206375" algn="l" defTabSz="914400" rtl="0" eaLnBrk="1" latinLnBrk="0" hangingPunct="1">
      <a:buClr>
        <a:srgbClr val="0078DC"/>
      </a:buClr>
      <a:buFont typeface="Wingdings" pitchFamily="2" charset="2"/>
      <a:buChar char=""/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209550" indent="0" algn="l" defTabSz="914400" rtl="0" eaLnBrk="1" latinLnBrk="0" hangingPunct="1"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412750" indent="-201613" algn="l" defTabSz="914400" rtl="0" eaLnBrk="1" latinLnBrk="0" hangingPunct="1">
      <a:buClr>
        <a:srgbClr val="0078DC"/>
      </a:buClr>
      <a:buFont typeface="Wingdings" pitchFamily="2" charset="2"/>
      <a:buChar char=""/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14338" indent="0" algn="l" defTabSz="914400" rtl="0" eaLnBrk="1" latinLnBrk="0" hangingPunct="1">
      <a:defRPr sz="105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C4BC3-9AD3-461B-862E-410046728F4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305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C4BC3-9AD3-461B-862E-410046728F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5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3EF1D-6828-31CE-7D66-F10B0D698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329E5FF-14D0-D150-1433-821B70E42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BFADBA6-3E6D-F428-EFFF-7B56FF88D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39207B7-620F-1303-41BA-CCFC290AE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B60C4BC3-9AD3-461B-862E-410046728F4C}" type="slidenum">
              <a:rPr lang="de-DE">
                <a:solidFill>
                  <a:prstClr val="black"/>
                </a:solidFill>
                <a:latin typeface="Calibri"/>
              </a:rPr>
              <a:pPr defTabSz="990752">
                <a:defRPr/>
              </a:pPr>
              <a:t>3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09988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F7385-3978-D466-F4AA-7B24DBC44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3841DA-0B52-4227-BDE9-C2792A560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8F3B49-3546-5452-B511-D8A74B0B6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1C873-F790-E2AD-6A0B-5D599496A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90752">
              <a:defRPr/>
            </a:pPr>
            <a:fld id="{B60C4BC3-9AD3-461B-862E-410046728F4C}" type="slidenum">
              <a:rPr lang="de-DE">
                <a:solidFill>
                  <a:prstClr val="black"/>
                </a:solidFill>
                <a:latin typeface="Calibri"/>
              </a:rPr>
              <a:pPr defTabSz="990752">
                <a:defRPr/>
              </a:pPr>
              <a:t>5</a:t>
            </a:fld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933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80866-D353-2D94-F4D5-475F75E90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F6569AE-FD6F-5E7E-07B2-5B0C682AC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0AC4E77-EE70-1C38-9BED-A6A1BB716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2BD897-78BC-711A-1789-BAEB07D75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C4BC3-9AD3-461B-862E-410046728F4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8553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6FA94-D100-03F6-888B-C16B64522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D6208-D689-6F86-8535-D06740778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05910-1088-262B-03AD-00CA3AF6F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3F4CB-5BB0-A399-D643-15474F3D94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4BC3-9AD3-461B-862E-410046728F4C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60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7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7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7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1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1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5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7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7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7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7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4" Type="http://schemas.openxmlformats.org/officeDocument/2006/relationships/image" Target="../media/image7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4" Type="http://schemas.openxmlformats.org/officeDocument/2006/relationships/image" Target="../media/image7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Relationship Id="rId4" Type="http://schemas.openxmlformats.org/officeDocument/2006/relationships/image" Target="../media/image7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Relationship Id="rId5" Type="http://schemas.openxmlformats.org/officeDocument/2006/relationships/image" Target="../media/image10.png"/><Relationship Id="rId4" Type="http://schemas.openxmlformats.org/officeDocument/2006/relationships/image" Target="../media/image7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3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7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4" Type="http://schemas.openxmlformats.org/officeDocument/2006/relationships/image" Target="../media/image7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4" Type="http://schemas.openxmlformats.org/officeDocument/2006/relationships/image" Target="../media/image7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9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3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4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7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5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7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6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7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7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8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7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9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7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0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7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2.xml"/><Relationship Id="rId4" Type="http://schemas.openxmlformats.org/officeDocument/2006/relationships/image" Target="../media/image7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4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5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7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6.xml"/><Relationship Id="rId4" Type="http://schemas.openxmlformats.org/officeDocument/2006/relationships/image" Target="../media/image7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7.xml"/><Relationship Id="rId4" Type="http://schemas.openxmlformats.org/officeDocument/2006/relationships/image" Target="../media/image7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7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9.xml"/><Relationship Id="rId4" Type="http://schemas.openxmlformats.org/officeDocument/2006/relationships/image" Target="../media/image7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microsoft.com/office/2007/relationships/hdphoto" Target="../media/hdphoto1.wdp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12.png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2.bin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21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3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21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66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7.xml"/><Relationship Id="rId4" Type="http://schemas.openxmlformats.org/officeDocument/2006/relationships/image" Target="../media/image21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8.xml"/><Relationship Id="rId4" Type="http://schemas.openxmlformats.org/officeDocument/2006/relationships/image" Target="../media/image21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1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0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21.emf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tiff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 hidden="1">
            <a:extLst>
              <a:ext uri="{FF2B5EF4-FFF2-40B4-BE49-F238E27FC236}">
                <a16:creationId xmlns:a16="http://schemas.microsoft.com/office/drawing/2014/main" id="{238423A3-A1C9-4474-9F22-BDCD6D1A8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 hidden="1">
            <a:extLst>
              <a:ext uri="{FF2B5EF4-FFF2-40B4-BE49-F238E27FC236}">
                <a16:creationId xmlns:a16="http://schemas.microsoft.com/office/drawing/2014/main" id="{4357B8F8-C7DB-493A-8BD8-3EA5DBD95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0EA90B3-C6C9-4E0A-8399-42DC26DE60CF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 descr="Uniper_Logo_Office_CO_PPT_lar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852" y="410031"/>
            <a:ext cx="1512000" cy="130848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466A46E-80BD-4308-953A-E550CF4D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94" y="3189001"/>
            <a:ext cx="7344000" cy="1177200"/>
          </a:xfrm>
        </p:spPr>
        <p:txBody>
          <a:bodyPr anchor="b"/>
          <a:lstStyle>
            <a:lvl1pPr>
              <a:defRPr>
                <a:solidFill>
                  <a:srgbClr val="E6252E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55C8BB0-BDCF-4AAB-9570-1C242D1E3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 lIns="0" tIns="0" rIns="0" bIns="0">
            <a:noAutofit/>
          </a:bodyPr>
          <a:lstStyle>
            <a:lvl1pPr>
              <a:defRPr lang="en-US" sz="1600" kern="1200" dirty="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294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, Blue-World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 hidden="1">
            <a:extLst>
              <a:ext uri="{FF2B5EF4-FFF2-40B4-BE49-F238E27FC236}">
                <a16:creationId xmlns:a16="http://schemas.microsoft.com/office/drawing/2014/main" id="{FB978F84-2192-4845-A10C-F6AA5CAEE9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 hidden="1">
            <a:extLst>
              <a:ext uri="{FF2B5EF4-FFF2-40B4-BE49-F238E27FC236}">
                <a16:creationId xmlns:a16="http://schemas.microsoft.com/office/drawing/2014/main" id="{E4F7F103-97CE-454A-BA2B-1B30B72050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8" name="Blue_World_Plume" descr="Uniper_Blue-World_05_Plume.jpg"/>
          <p:cNvPicPr>
            <a:picLocks noChangeAspect="1"/>
          </p:cNvPicPr>
          <p:nvPr/>
        </p:nvPicPr>
        <p:blipFill>
          <a:blip r:embed="rId2" cstate="print"/>
          <a:srcRect r="5739"/>
          <a:stretch>
            <a:fillRect/>
          </a:stretch>
        </p:blipFill>
        <p:spPr>
          <a:xfrm>
            <a:off x="0" y="-1"/>
            <a:ext cx="9148800" cy="5146200"/>
          </a:xfrm>
          <a:prstGeom prst="rect">
            <a:avLst/>
          </a:prstGeom>
        </p:spPr>
      </p:pic>
      <p:pic>
        <p:nvPicPr>
          <p:cNvPr id="6" name="Grafik 5" descr="Uniper_Logo_Office_White_PPT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853" y="410031"/>
            <a:ext cx="1512000" cy="130849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F5D6D13-E0B7-485C-B768-A145E0E18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 lIns="0" tIns="0" rIns="0" bIns="0">
            <a:noAutofit/>
          </a:bodyPr>
          <a:lstStyle>
            <a:lvl1pPr>
              <a:defRPr lang="en-US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6616A09-7D05-49A2-A277-47C60959A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00" y="3150901"/>
            <a:ext cx="7344000" cy="1177200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>
                <a:solidFill>
                  <a:srgbClr val="FFEA00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03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s,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55BA4423-FC91-4CF7-A2EB-6E5BD26D99E2}"/>
              </a:ext>
            </a:extLst>
          </p:cNvPr>
          <p:cNvSpPr>
            <a:spLocks noGrp="1"/>
          </p:cNvSpPr>
          <p:nvPr>
            <p:ph type="pic" sz="quarter" idx="12"/>
            <p:custDataLst>
              <p:tags r:id="rId1"/>
            </p:custDataLst>
          </p:nvPr>
        </p:nvSpPr>
        <p:spPr>
          <a:xfrm>
            <a:off x="0" y="-1"/>
            <a:ext cx="9148800" cy="5146200"/>
          </a:xfrm>
          <a:prstGeom prst="rect">
            <a:avLst/>
          </a:prstGeom>
          <a:solidFill>
            <a:srgbClr val="E6F4FE"/>
          </a:solidFill>
        </p:spPr>
        <p:txBody>
          <a:bodyPr bIns="792000" anchor="ctr">
            <a:normAutofit/>
          </a:bodyPr>
          <a:lstStyle>
            <a:lvl1pPr algn="ctr">
              <a:defRPr lang="de-DE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978F84-2192-4845-A10C-F6AA5CAEE9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F7F103-97CE-454A-BA2B-1B30B72050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9373716-285B-43E3-9F79-E57CF3DD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00" y="3150901"/>
            <a:ext cx="7344000" cy="1177200"/>
          </a:xfrm>
        </p:spPr>
        <p:txBody>
          <a:bodyPr anchor="b"/>
          <a:lstStyle>
            <a:lvl1pPr>
              <a:defRPr>
                <a:solidFill>
                  <a:srgbClr val="FFEA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2C7A64A-8FB3-4B03-BE38-8FBBFCD9E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>
            <a:noAutofit/>
          </a:bodyPr>
          <a:lstStyle>
            <a:lvl1pPr>
              <a:defRPr lang="en-US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99B14-FCB7-4793-95E6-81EAA931C5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853" y="410031"/>
            <a:ext cx="1512000" cy="1308494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930493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1B8E22-44D6-4140-8465-BFCE1BE4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8CE395-B40F-4288-9476-4050B14A76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8136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7603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74629C-DD7D-4E22-AF96-8D154ADEA0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3888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BCAB523-D9B9-4DCA-90B1-3EAAD2E73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51999" y="1044000"/>
            <a:ext cx="3888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99AF554-0CD9-4CD5-A4E6-6B0CD5E1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78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CCAA80F-9E13-47A2-82BD-2AFD35323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E095289-68D2-4C3B-9E5F-EE1F01E783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76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3B59E12-FEA8-4ECD-9B58-10562618F2D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48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5B0D276-C3B5-48AA-93BA-1A8629B89C6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04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42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1537E8D-70F7-4752-B0A4-0E2D65E49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701F216-7960-46AE-996D-C906A16F3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000" y="1044000"/>
            <a:ext cx="3888000" cy="216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b="1"/>
            </a:lvl1pPr>
            <a:lvl2pPr>
              <a:defRPr lang="en-US" sz="2000" b="1"/>
            </a:lvl2pPr>
            <a:lvl3pPr>
              <a:defRPr lang="en-US" sz="1800" b="1"/>
            </a:lvl3pPr>
            <a:lvl4pPr>
              <a:defRPr lang="en-US" b="1"/>
            </a:lvl4pPr>
            <a:lvl5pPr>
              <a:defRPr lang="en-US" b="1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D4943F7-54BE-4958-9B3D-BC640A376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1999" y="1044000"/>
            <a:ext cx="3888000" cy="216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b="1"/>
            </a:lvl1pPr>
            <a:lvl2pPr>
              <a:defRPr lang="en-US" sz="2000" b="1"/>
            </a:lvl2pPr>
            <a:lvl3pPr>
              <a:defRPr lang="en-US" sz="1800" b="1"/>
            </a:lvl3pPr>
            <a:lvl4pPr>
              <a:defRPr lang="en-US" b="1"/>
            </a:lvl4pPr>
            <a:lvl5pPr>
              <a:defRPr lang="en-US" b="1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176424C-F03C-40B9-97A3-B10B15FAB9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4000" y="1249200"/>
            <a:ext cx="3888000" cy="3052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FD6A472-4AC8-4029-B167-5780CC9DB1B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51999" y="1249200"/>
            <a:ext cx="3888000" cy="3052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20616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A90B3-C6C9-4E0A-8399-42DC26DE60CF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4FF2C4-BB7C-40B0-8FD3-1931EF19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3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636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093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28" imgH="328" progId="TCLayout.ActiveDocument.1">
                  <p:embed/>
                </p:oleObj>
              </mc:Choice>
              <mc:Fallback>
                <p:oleObj name="think-cell Folie" r:id="rId4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4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6400" y="1044000"/>
            <a:ext cx="8136000" cy="325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06000"/>
            <a:ext cx="8136000" cy="67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869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 – Headline weiß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700" b="0" i="0">
                <a:solidFill>
                  <a:srgbClr val="FFFFFF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700" b="0" i="0">
                <a:solidFill>
                  <a:srgbClr val="FFFFFF"/>
                </a:solidFill>
                <a:latin typeface="+mn-lt"/>
              </a:defRPr>
            </a:lvl1pPr>
          </a:lstStyle>
          <a:p>
            <a:fld id="{9D543ADB-E95E-4587-963D-D3C6AB2E96C0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6" name="Grafik 5" descr="Uniper_Logo_Office_White_PPT_large.png">
            <a:extLst>
              <a:ext uri="{FF2B5EF4-FFF2-40B4-BE49-F238E27FC236}">
                <a16:creationId xmlns:a16="http://schemas.microsoft.com/office/drawing/2014/main" id="{CFC63CA1-2F32-D141-946A-41D5F599C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" y="4517506"/>
            <a:ext cx="507507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58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5">
          <p15:clr>
            <a:srgbClr val="FBAE40"/>
          </p15:clr>
        </p15:guide>
        <p15:guide id="2" orient="horz" pos="3101">
          <p15:clr>
            <a:srgbClr val="FBAE40"/>
          </p15:clr>
        </p15:guide>
        <p15:guide id="3" orient="horz" pos="191">
          <p15:clr>
            <a:srgbClr val="FBAE40"/>
          </p15:clr>
        </p15:guide>
        <p15:guide id="4" orient="horz" pos="651">
          <p15:clr>
            <a:srgbClr val="FBAE40"/>
          </p15:clr>
        </p15:guide>
        <p15:guide id="5" orient="horz" pos="270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66134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45305" y="3124800"/>
            <a:ext cx="4875495" cy="1177200"/>
          </a:xfrm>
        </p:spPr>
        <p:txBody>
          <a:bodyPr anchor="b" anchorCtr="0">
            <a:noAutofit/>
          </a:bodyPr>
          <a:lstStyle>
            <a:lvl1pPr>
              <a:defRPr sz="2400">
                <a:solidFill>
                  <a:srgbClr val="E6252E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545305" y="4345200"/>
            <a:ext cx="4875495" cy="216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chemeClr val="tx1"/>
                </a:solidFill>
              </a:defRPr>
            </a:lvl1pPr>
            <a:lvl2pPr marL="457200" indent="0" algn="l">
              <a:buNone/>
              <a:defRPr>
                <a:solidFill>
                  <a:srgbClr val="5E5E5E"/>
                </a:solidFill>
              </a:defRPr>
            </a:lvl2pPr>
            <a:lvl3pPr marL="914400" indent="0" algn="l">
              <a:buNone/>
              <a:defRPr>
                <a:solidFill>
                  <a:srgbClr val="5E5E5E"/>
                </a:solidFill>
              </a:defRPr>
            </a:lvl3pPr>
            <a:lvl4pPr marL="1371600" indent="0" algn="l">
              <a:buNone/>
              <a:defRPr>
                <a:solidFill>
                  <a:srgbClr val="5E5E5E"/>
                </a:solidFill>
              </a:defRPr>
            </a:lvl4pPr>
            <a:lvl5pPr marL="1828800" indent="0" algn="l">
              <a:buNone/>
              <a:defRPr>
                <a:solidFill>
                  <a:srgbClr val="5E5E5E"/>
                </a:solidFill>
              </a:defRPr>
            </a:lvl5pPr>
            <a:lvl6pPr marL="2286000" indent="0" algn="l">
              <a:buNone/>
              <a:defRPr>
                <a:solidFill>
                  <a:srgbClr val="5E5E5E"/>
                </a:solidFill>
              </a:defRPr>
            </a:lvl6pPr>
            <a:lvl7pPr marL="2743200" indent="0" algn="l">
              <a:buNone/>
              <a:defRPr>
                <a:solidFill>
                  <a:srgbClr val="5E5E5E"/>
                </a:solidFill>
              </a:defRPr>
            </a:lvl7pPr>
            <a:lvl8pPr marL="3200400" indent="0" algn="l">
              <a:buNone/>
              <a:defRPr>
                <a:solidFill>
                  <a:srgbClr val="5E5E5E"/>
                </a:solidFill>
              </a:defRPr>
            </a:lvl8pPr>
            <a:lvl9pPr marL="3657600" indent="0" algn="l">
              <a:buNone/>
              <a:defRPr>
                <a:solidFill>
                  <a:srgbClr val="5E5E5E"/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7" name="Grafik 6" descr="Uniper_Logo_Office_CO_PPT_large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8800" y="414000"/>
            <a:ext cx="1512000" cy="1308489"/>
          </a:xfrm>
          <a:prstGeom prst="rect">
            <a:avLst/>
          </a:prstGeom>
        </p:spPr>
      </p:pic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FE8874CA-2813-A288-7975-CBF96A74A7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200400" cy="51435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496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0475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28" imgH="328" progId="TCLayout.ActiveDocument.1">
                  <p:embed/>
                </p:oleObj>
              </mc:Choice>
              <mc:Fallback>
                <p:oleObj name="think-cell Folie" r:id="rId4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4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734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0934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28" imgH="328" progId="TCLayout.ActiveDocument.1">
                  <p:embed/>
                </p:oleObj>
              </mc:Choice>
              <mc:Fallback>
                <p:oleObj name="think-cell Folie" r:id="rId4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24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6400" y="1044000"/>
            <a:ext cx="8136000" cy="325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06000"/>
            <a:ext cx="8136000" cy="67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54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13533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white">
          <a:xfrm>
            <a:off x="1" y="-982"/>
            <a:ext cx="3520800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04000" y="1619241"/>
            <a:ext cx="2808000" cy="406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n-lt"/>
                <a:sym typeface="Trebuchet MS" panose="020B0603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920286"/>
            <a:ext cx="2808000" cy="498598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92342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963557" y="2001031"/>
            <a:ext cx="7215368" cy="2400770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960520" y="1068061"/>
            <a:ext cx="713791" cy="71379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96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754419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504000" y="2870100"/>
            <a:ext cx="8202600" cy="153090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504000" y="2760012"/>
            <a:ext cx="8640000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96792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3048746" y="0"/>
            <a:ext cx="312713" cy="5143500"/>
          </a:xfrm>
          <a:prstGeom prst="rect">
            <a:avLst/>
          </a:prstGeom>
        </p:spPr>
      </p:pic>
      <p:sp>
        <p:nvSpPr>
          <p:cNvPr id="24" name="Rectangle 23"/>
          <p:cNvSpPr/>
          <p:nvPr userDrawn="1"/>
        </p:nvSpPr>
        <p:spPr bwMode="white">
          <a:xfrm>
            <a:off x="0" y="0"/>
            <a:ext cx="3059631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2010827"/>
            <a:ext cx="2345911" cy="112184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9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90708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5374205" y="0"/>
            <a:ext cx="312713" cy="51435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5378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4677600" cy="67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25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28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16732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6771935" y="0"/>
            <a:ext cx="312713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6775704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6150800" cy="67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1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71362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2010827"/>
            <a:ext cx="2345911" cy="112184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3060573" y="-982"/>
            <a:ext cx="6083428" cy="51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8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5679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4267187" y="0"/>
            <a:ext cx="312713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4569016" y="0"/>
            <a:ext cx="4574983" cy="51435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350" baseline="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504000" y="1339200"/>
            <a:ext cx="3291300" cy="24651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7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44433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28" imgH="328" progId="TCLayout.ActiveDocument.1">
                  <p:embed/>
                </p:oleObj>
              </mc:Choice>
              <mc:Fallback>
                <p:oleObj name="think-cell Folie" r:id="rId4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471092-026E-408A-8E46-221E552111B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4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557387" y="0"/>
            <a:ext cx="312713" cy="51435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5864658" y="0"/>
            <a:ext cx="3279343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865019" y="0"/>
            <a:ext cx="3278981" cy="51435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504000" y="1339200"/>
            <a:ext cx="4685664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0" name="Grafik 7" descr="Uniper_Logo_Office_CO.png"/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0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95051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478" y="2691013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504000" y="2073153"/>
            <a:ext cx="1858979" cy="98573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7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1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021888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2073153"/>
            <a:ext cx="1858979" cy="985733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1605981" y="2552121"/>
            <a:ext cx="2021000" cy="2596309"/>
          </a:xfrm>
          <a:prstGeom prst="rect">
            <a:avLst/>
          </a:prstGeom>
        </p:spPr>
      </p:pic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8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1953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0426" y="2537222"/>
            <a:ext cx="973931" cy="26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1339200"/>
            <a:ext cx="3046676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 b="1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96820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1339200"/>
            <a:ext cx="3046676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 b="1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2111" y="2562225"/>
            <a:ext cx="2021000" cy="2581275"/>
          </a:xfrm>
          <a:prstGeom prst="rect">
            <a:avLst/>
          </a:prstGeom>
        </p:spPr>
      </p:pic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0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35756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4068" y="2691013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entagon 8"/>
          <p:cNvSpPr/>
          <p:nvPr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9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3661600" cy="675000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93003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4947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entagon 8"/>
          <p:cNvSpPr/>
          <p:nvPr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3321316" y="2555853"/>
            <a:ext cx="2021000" cy="2592413"/>
          </a:xfrm>
          <a:prstGeom prst="rect">
            <a:avLst/>
          </a:prstGeom>
        </p:spPr>
      </p:pic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9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3661600" cy="675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10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022785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756" y="2691013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5185600" cy="67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828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824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4893577" y="2555853"/>
            <a:ext cx="2021000" cy="2592413"/>
          </a:xfrm>
          <a:prstGeom prst="rect">
            <a:avLst/>
          </a:prstGeom>
        </p:spPr>
      </p:pic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6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4000" y="306000"/>
            <a:ext cx="5185600" cy="675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99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47473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2869750"/>
            <a:ext cx="8199900" cy="1204913"/>
          </a:xfrm>
        </p:spPr>
        <p:txBody>
          <a:bodyPr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87075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white">
          <a:xfrm>
            <a:off x="504000" y="469106"/>
            <a:ext cx="699516" cy="699516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2869750"/>
            <a:ext cx="8199900" cy="120491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rgbClr val="0078DC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7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170252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5098096" y="83226"/>
            <a:ext cx="576943" cy="7514866"/>
          </a:xfrm>
          <a:prstGeom prst="rect">
            <a:avLst/>
          </a:pr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1"/>
            <a:ext cx="9144000" cy="4400501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0078DC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>
              <a:latin typeface="+mn-lt"/>
              <a:sym typeface="Trebuchet MS" panose="020B0603020202020204" pitchFamily="34" charset="0"/>
            </a:endParaRPr>
          </a:p>
        </p:txBody>
      </p:sp>
      <p:pic>
        <p:nvPicPr>
          <p:cNvPr id="7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5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38636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2936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2664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478" y="2695776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504000" y="2059158"/>
            <a:ext cx="2114550" cy="106990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525"/>
              </a:spcAft>
              <a:buFontTx/>
              <a:buNone/>
            </a:pPr>
            <a:r>
              <a:rPr lang="en-US" sz="3400" b="1">
                <a:solidFill>
                  <a:schemeClr val="tx2"/>
                </a:solidFill>
                <a:latin typeface="+mn-lt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8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2020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3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7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7429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13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50999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sp>
        <p:nvSpPr>
          <p:cNvPr id="19" name="Title 6"/>
          <p:cNvSpPr txBox="1">
            <a:spLocks/>
          </p:cNvSpPr>
          <p:nvPr userDrawn="1"/>
        </p:nvSpPr>
        <p:spPr>
          <a:xfrm>
            <a:off x="504000" y="2245388"/>
            <a:ext cx="2399647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gradFill>
                  <a:gsLst>
                    <a:gs pos="100000">
                      <a:schemeClr val="accent5"/>
                    </a:gs>
                    <a:gs pos="2000">
                      <a:schemeClr val="accent3"/>
                    </a:gs>
                  </a:gsLst>
                  <a:lin ang="2700000" scaled="0"/>
                </a:gradFill>
                <a:latin typeface="+mn-lt"/>
                <a:sym typeface="Trebuchet MS" panose="020B0603020202020204" pitchFamily="34" charset="0"/>
              </a:rPr>
              <a:t>Disclaimer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3335008" y="1222639"/>
            <a:ext cx="0" cy="2544097"/>
          </a:xfrm>
          <a:prstGeom prst="line">
            <a:avLst/>
          </a:prstGeom>
          <a:ln w="9525" cap="flat" cmpd="sng" algn="ctr">
            <a:solidFill>
              <a:srgbClr val="0078DC"/>
            </a:solidFill>
            <a:prstDash val="solid"/>
            <a:miter lim="800000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6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53957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1200" y="3124800"/>
            <a:ext cx="7344000" cy="1177200"/>
          </a:xfrm>
        </p:spPr>
        <p:txBody>
          <a:bodyPr anchor="b" anchorCtr="0">
            <a:noAutofit/>
          </a:bodyPr>
          <a:lstStyle>
            <a:lvl1pPr>
              <a:defRPr sz="2400">
                <a:solidFill>
                  <a:srgbClr val="E6252E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7" name="Grafik 6" descr="Uniper_Logo_Office_CO_PPT_large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14000"/>
            <a:ext cx="1512000" cy="130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33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66964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28" imgH="328" progId="TCLayout.ActiveDocument.1">
                  <p:embed/>
                </p:oleObj>
              </mc:Choice>
              <mc:Fallback>
                <p:oleObj name="think-cell Folie" r:id="rId4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CF328359-7D27-44CB-A9DC-7E77A5A4A6D7}"/>
              </a:ext>
            </a:extLst>
          </p:cNvPr>
          <p:cNvGrpSpPr/>
          <p:nvPr userDrawn="1"/>
        </p:nvGrpSpPr>
        <p:grpSpPr>
          <a:xfrm>
            <a:off x="-450" y="0"/>
            <a:ext cx="9144900" cy="5158740"/>
            <a:chOff x="-450" y="0"/>
            <a:chExt cx="9144900" cy="5158740"/>
          </a:xfrm>
        </p:grpSpPr>
        <p:sp>
          <p:nvSpPr>
            <p:cNvPr id="73" name="Rectangle 72"/>
            <p:cNvSpPr/>
            <p:nvPr userDrawn="1"/>
          </p:nvSpPr>
          <p:spPr>
            <a:xfrm>
              <a:off x="0" y="0"/>
              <a:ext cx="9144000" cy="30861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4" name="Rectangle 73"/>
            <p:cNvSpPr/>
            <p:nvPr userDrawn="1"/>
          </p:nvSpPr>
          <p:spPr>
            <a:xfrm>
              <a:off x="0" y="300990"/>
              <a:ext cx="508000" cy="48577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5" name="Rectangle 74"/>
            <p:cNvSpPr/>
            <p:nvPr userDrawn="1"/>
          </p:nvSpPr>
          <p:spPr>
            <a:xfrm>
              <a:off x="8638540" y="293370"/>
              <a:ext cx="505460" cy="48577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76" name="Rectangle 75"/>
            <p:cNvSpPr/>
            <p:nvPr userDrawn="1"/>
          </p:nvSpPr>
          <p:spPr>
            <a:xfrm>
              <a:off x="508000" y="4916170"/>
              <a:ext cx="8132618" cy="2349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/>
            </a:p>
          </p:txBody>
        </p:sp>
        <p:sp>
          <p:nvSpPr>
            <p:cNvPr id="52" name="FooterSimple"/>
            <p:cNvSpPr txBox="1"/>
            <p:nvPr userDrawn="1">
              <p:custDataLst>
                <p:tags r:id="rId2"/>
              </p:custDataLst>
            </p:nvPr>
          </p:nvSpPr>
          <p:spPr>
            <a:xfrm rot="16200000">
              <a:off x="7559950" y="3516150"/>
              <a:ext cx="2743200" cy="8310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>
                <a:lnSpc>
                  <a:spcPct val="90000"/>
                </a:lnSpc>
                <a:spcAft>
                  <a:spcPts val="600"/>
                </a:spcAft>
              </a:pPr>
              <a:r>
                <a:rPr lang="en-US" sz="600">
                  <a:solidFill>
                    <a:srgbClr val="808080"/>
                  </a:solidFill>
                  <a:latin typeface="+mn-lt"/>
                  <a:sym typeface="Trebuchet MS" panose="020B0603020202020204" pitchFamily="34" charset="0"/>
                </a:rPr>
                <a:t>Template.pptx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2F1C3D9-2478-4084-A727-CABFE16E591F}"/>
                </a:ext>
              </a:extLst>
            </p:cNvPr>
            <p:cNvGrpSpPr/>
            <p:nvPr userDrawn="1"/>
          </p:nvGrpSpPr>
          <p:grpSpPr>
            <a:xfrm>
              <a:off x="-450" y="308610"/>
              <a:ext cx="9144900" cy="4152600"/>
              <a:chOff x="-450" y="467100"/>
              <a:chExt cx="9144900" cy="4152600"/>
            </a:xfrm>
          </p:grpSpPr>
          <p:cxnSp>
            <p:nvCxnSpPr>
              <p:cNvPr id="88" name="Straight Connector 87"/>
              <p:cNvCxnSpPr/>
              <p:nvPr/>
            </p:nvCxnSpPr>
            <p:spPr>
              <a:xfrm>
                <a:off x="-450" y="4671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-450" y="685658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-450" y="904217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-450" y="11232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-450" y="1341333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-450" y="1559891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-450" y="177845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-450" y="1997008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-450" y="2215566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-450" y="2434124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-450" y="2652683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-450" y="2871241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-450" y="3089799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-450" y="3308357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-450" y="3526916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-450" y="3745474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>
              <a:xfrm>
                <a:off x="-450" y="3964032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-450" y="418259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-450" y="4401149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-450" y="46197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utter space"/>
            <p:cNvGrpSpPr/>
            <p:nvPr userDrawn="1"/>
          </p:nvGrpSpPr>
          <p:grpSpPr>
            <a:xfrm>
              <a:off x="957750" y="308610"/>
              <a:ext cx="7228500" cy="4216400"/>
              <a:chOff x="1277000" y="623550"/>
              <a:chExt cx="9638000" cy="5537047"/>
            </a:xfrm>
          </p:grpSpPr>
          <p:sp>
            <p:nvSpPr>
              <p:cNvPr id="77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8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9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0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1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2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3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4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5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6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87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</p:grpSp>
        <p:sp>
          <p:nvSpPr>
            <p:cNvPr id="65" name="Slide edges"/>
            <p:cNvSpPr>
              <a:spLocks/>
            </p:cNvSpPr>
            <p:nvPr userDrawn="1"/>
          </p:nvSpPr>
          <p:spPr bwMode="auto">
            <a:xfrm>
              <a:off x="-450" y="0"/>
              <a:ext cx="9144900" cy="51435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6" name="Footnote measure"/>
            <p:cNvSpPr>
              <a:spLocks noChangeArrowheads="1"/>
            </p:cNvSpPr>
            <p:nvPr userDrawn="1"/>
          </p:nvSpPr>
          <p:spPr bwMode="auto">
            <a:xfrm>
              <a:off x="504000" y="4518467"/>
              <a:ext cx="8136000" cy="401488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+mn-lt"/>
              </a:endParaRPr>
            </a:p>
          </p:txBody>
        </p:sp>
        <p:sp>
          <p:nvSpPr>
            <p:cNvPr id="67" name="Whitespace measure"/>
            <p:cNvSpPr>
              <a:spLocks noChangeArrowheads="1"/>
            </p:cNvSpPr>
            <p:nvPr userDrawn="1"/>
          </p:nvSpPr>
          <p:spPr bwMode="auto">
            <a:xfrm>
              <a:off x="504000" y="996950"/>
              <a:ext cx="8136000" cy="45719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+mn-lt"/>
              </a:endParaRPr>
            </a:p>
          </p:txBody>
        </p:sp>
        <p:sp>
          <p:nvSpPr>
            <p:cNvPr id="68" name="Live area"/>
            <p:cNvSpPr/>
            <p:nvPr userDrawn="1"/>
          </p:nvSpPr>
          <p:spPr>
            <a:xfrm>
              <a:off x="504000" y="1044000"/>
              <a:ext cx="8136000" cy="3466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750"/>
                </a:spcAft>
              </a:pPr>
              <a:endParaRPr lang="en-US" sz="9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70" name="Copyright"/>
            <p:cNvSpPr txBox="1"/>
            <p:nvPr userDrawn="1"/>
          </p:nvSpPr>
          <p:spPr>
            <a:xfrm rot="16200000">
              <a:off x="7115176" y="2962510"/>
              <a:ext cx="3850481" cy="8310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90000"/>
                </a:lnSpc>
                <a:spcAft>
                  <a:spcPts val="450"/>
                </a:spcAft>
              </a:pPr>
              <a:r>
                <a:rPr lang="en-US" sz="600">
                  <a:solidFill>
                    <a:srgbClr val="808080"/>
                  </a:solidFill>
                  <a:latin typeface="+mn-lt"/>
                  <a:sym typeface="Trebuchet MS" panose="020B0603020202020204" pitchFamily="34" charset="0"/>
                </a:rPr>
                <a:t>Copyright © 2019 by Boston Consulting Group. All rights reserved.</a:t>
              </a:r>
            </a:p>
          </p:txBody>
        </p:sp>
        <p:sp>
          <p:nvSpPr>
            <p:cNvPr id="71" name="Rectangle 70"/>
            <p:cNvSpPr/>
            <p:nvPr userDrawn="1"/>
          </p:nvSpPr>
          <p:spPr>
            <a:xfrm>
              <a:off x="8280000" y="4618800"/>
              <a:ext cx="360000" cy="310500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/>
            <a:p>
              <a:pPr marL="0" lvl="0" indent="0" algn="r"/>
              <a:fld id="{9D543ADB-E95E-4587-963D-D3C6AB2E96C0}" type="slidenum">
                <a:rPr lang="de-DE" sz="800">
                  <a:solidFill>
                    <a:srgbClr val="0078DC"/>
                  </a:solidFill>
                </a:rPr>
                <a:pPr marL="0" lvl="0" indent="0" algn="r"/>
                <a:t>‹Nr.›</a:t>
              </a:fld>
              <a:endParaRPr lang="en-US" sz="800">
                <a:solidFill>
                  <a:srgbClr val="0078DC"/>
                </a:solidFill>
              </a:endParaRPr>
            </a:p>
          </p:txBody>
        </p:sp>
        <p:sp>
          <p:nvSpPr>
            <p:cNvPr id="51" name="ee4pFootnotes"/>
            <p:cNvSpPr>
              <a:spLocks noChangeArrowheads="1"/>
            </p:cNvSpPr>
            <p:nvPr userDrawn="1"/>
          </p:nvSpPr>
          <p:spPr bwMode="auto">
            <a:xfrm>
              <a:off x="1168400" y="4587556"/>
              <a:ext cx="6959600" cy="332399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lg" len="lg"/>
              <a:tailEnd type="none" w="lg" len="lg"/>
            </a:ln>
          </p:spPr>
          <p:txBody>
            <a:bodyPr vert="horz" wrap="square" lIns="0" tIns="0" rIns="0" bIns="0" anchor="b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1.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  2.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  3.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endParaRPr lang="en-US" sz="80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  <a:sym typeface="Arial" panose="020B060402020202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Note: List footnotes in numerical order. Footnote numbers are not bracketed. Use 8pt font. Do not put a period at the end of the note or the source</a:t>
              </a:r>
            </a:p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11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40746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Blue_World_Plume" descr="Uniper_Blue-World_05_Plume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8800" cy="5146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91200" y="3150900"/>
            <a:ext cx="7344000" cy="1177200"/>
          </a:xfrm>
        </p:spPr>
        <p:txBody>
          <a:bodyPr anchor="b" anchorCtr="0">
            <a:noAutofit/>
          </a:bodyPr>
          <a:lstStyle>
            <a:lvl1pPr>
              <a:defRPr sz="2400">
                <a:solidFill>
                  <a:srgbClr val="FFEA00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91200" y="4392000"/>
            <a:ext cx="7344000" cy="216000"/>
          </a:xfrm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>
                <a:solidFill>
                  <a:srgbClr val="FFFFFF"/>
                </a:solidFill>
              </a:defRPr>
            </a:lvl1pPr>
            <a:lvl2pPr marL="457200" indent="0" algn="l">
              <a:buNone/>
              <a:defRPr>
                <a:solidFill>
                  <a:srgbClr val="FFFFFF"/>
                </a:solidFill>
              </a:defRPr>
            </a:lvl2pPr>
            <a:lvl3pPr marL="914400" indent="0" algn="l">
              <a:buNone/>
              <a:defRPr>
                <a:solidFill>
                  <a:srgbClr val="FFFFFF"/>
                </a:solidFill>
              </a:defRPr>
            </a:lvl3pPr>
            <a:lvl4pPr marL="1371600" indent="0" algn="l">
              <a:buNone/>
              <a:defRPr>
                <a:solidFill>
                  <a:srgbClr val="FFFFFF"/>
                </a:solidFill>
              </a:defRPr>
            </a:lvl4pPr>
            <a:lvl5pPr marL="1828800" indent="0" algn="l">
              <a:buNone/>
              <a:defRPr>
                <a:solidFill>
                  <a:srgbClr val="FFFFFF"/>
                </a:solidFill>
              </a:defRPr>
            </a:lvl5pPr>
            <a:lvl6pPr marL="2286000" indent="0" algn="l">
              <a:buNone/>
              <a:defRPr>
                <a:solidFill>
                  <a:srgbClr val="FFFFFF"/>
                </a:solidFill>
              </a:defRPr>
            </a:lvl6pPr>
            <a:lvl7pPr marL="2743200" indent="0" algn="l">
              <a:buNone/>
              <a:defRPr>
                <a:solidFill>
                  <a:srgbClr val="FFFFFF"/>
                </a:solidFill>
              </a:defRPr>
            </a:lvl7pPr>
            <a:lvl8pPr marL="3200400" indent="0" algn="l">
              <a:buNone/>
              <a:defRPr>
                <a:solidFill>
                  <a:srgbClr val="FFFFFF"/>
                </a:solidFill>
              </a:defRPr>
            </a:lvl8pPr>
            <a:lvl9pPr marL="3657600" indent="0" algn="l"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6" name="Grafik 5" descr="Uniper_Logo_Office_White_PPT_large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14000"/>
            <a:ext cx="1512000" cy="13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308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4998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175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99655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6400" y="306000"/>
            <a:ext cx="8136000" cy="6750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06400" y="1044000"/>
            <a:ext cx="8136000" cy="325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2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18578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ltGray">
          <a:xfrm>
            <a:off x="1" y="-982"/>
            <a:ext cx="3520800" cy="5144482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504000" y="1158205"/>
            <a:ext cx="2747200" cy="1121846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20276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963557" y="2001031"/>
            <a:ext cx="7215368" cy="2400770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7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14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22450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504000" y="2870100"/>
            <a:ext cx="8202600" cy="153090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504000" y="2760012"/>
            <a:ext cx="8640000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1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6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101408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3048746" y="0"/>
            <a:ext cx="312713" cy="51435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white">
          <a:xfrm>
            <a:off x="0" y="0"/>
            <a:ext cx="3059631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2010827"/>
            <a:ext cx="2345911" cy="112184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00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0594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5374205" y="0"/>
            <a:ext cx="312713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5378967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000" y="306000"/>
            <a:ext cx="4728400" cy="6750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</a:t>
            </a:r>
          </a:p>
        </p:txBody>
      </p:sp>
    </p:spTree>
    <p:extLst>
      <p:ext uri="{BB962C8B-B14F-4D97-AF65-F5344CB8AC3E}">
        <p14:creationId xmlns:p14="http://schemas.microsoft.com/office/powerpoint/2010/main" val="343949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21913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504000" y="2010827"/>
            <a:ext cx="2345911" cy="112184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0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3060573" y="-982"/>
            <a:ext cx="6083428" cy="514448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0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3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5679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4267187" y="0"/>
            <a:ext cx="312713" cy="51435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0"/>
            <a:ext cx="4574983" cy="51435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350" baseline="0"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504000" y="1339200"/>
            <a:ext cx="3291300" cy="24651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2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4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87534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557387" y="0"/>
            <a:ext cx="312713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5864658" y="0"/>
            <a:ext cx="3279343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864658" y="0"/>
            <a:ext cx="3278981" cy="51435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504000" y="1353488"/>
            <a:ext cx="4685664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0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3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135618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478" y="2695776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reeform 14"/>
          <p:cNvSpPr/>
          <p:nvPr userDrawn="1"/>
        </p:nvSpPr>
        <p:spPr bwMode="ltGray">
          <a:xfrm>
            <a:off x="1143" y="983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504000" y="2073153"/>
            <a:ext cx="2188400" cy="98573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000" baseline="0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8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985518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4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04000" y="2073153"/>
            <a:ext cx="2239200" cy="985733"/>
          </a:xfrm>
        </p:spPr>
        <p:txBody>
          <a:bodyPr anchor="ctr" anchorCtr="0">
            <a:noAutofit/>
          </a:bodyPr>
          <a:lstStyle>
            <a:lvl1pPr>
              <a:defRPr sz="30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1605981" y="2552121"/>
            <a:ext cx="2021000" cy="2596309"/>
          </a:xfrm>
          <a:prstGeom prst="rect">
            <a:avLst/>
          </a:prstGeom>
        </p:spPr>
      </p:pic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0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3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224624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0426" y="2546747"/>
            <a:ext cx="973931" cy="267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1339200"/>
            <a:ext cx="3046676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 b="1">
                <a:solidFill>
                  <a:schemeClr val="tx2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41517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entagon 3"/>
          <p:cNvSpPr/>
          <p:nvPr userDrawn="1"/>
        </p:nvSpPr>
        <p:spPr bwMode="white">
          <a:xfrm>
            <a:off x="1" y="0"/>
            <a:ext cx="4070190" cy="51435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1339200"/>
            <a:ext cx="3046676" cy="24651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400" b="1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2111" y="2562225"/>
            <a:ext cx="2021000" cy="2581275"/>
          </a:xfrm>
          <a:prstGeom prst="rect">
            <a:avLst/>
          </a:prstGeom>
        </p:spPr>
      </p:pic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5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565563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4068" y="2692204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entagon 8"/>
          <p:cNvSpPr/>
          <p:nvPr userDrawn="1"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9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000" y="306000"/>
            <a:ext cx="3560000" cy="6750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335319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59563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entagon 8"/>
          <p:cNvSpPr/>
          <p:nvPr userDrawn="1"/>
        </p:nvSpPr>
        <p:spPr bwMode="white">
          <a:xfrm>
            <a:off x="0" y="0"/>
            <a:ext cx="4772660" cy="51435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3321316" y="2555853"/>
            <a:ext cx="2021000" cy="2592413"/>
          </a:xfrm>
          <a:prstGeom prst="rect">
            <a:avLst/>
          </a:prstGeom>
        </p:spPr>
      </p:pic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000" y="306000"/>
            <a:ext cx="3661600" cy="675000"/>
          </a:xfrm>
        </p:spPr>
        <p:txBody>
          <a:bodyPr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174894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23816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7756" y="2692204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9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000" y="306000"/>
            <a:ext cx="5185600" cy="675000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63284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94720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8"/>
          <p:cNvSpPr/>
          <p:nvPr userDrawn="1"/>
        </p:nvSpPr>
        <p:spPr bwMode="white">
          <a:xfrm>
            <a:off x="0" y="0"/>
            <a:ext cx="6334679" cy="51435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4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sym typeface="Trebuchet MS" panose="020B0603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5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4893577" y="2555853"/>
            <a:ext cx="2021000" cy="2592413"/>
          </a:xfrm>
          <a:prstGeom prst="rect">
            <a:avLst/>
          </a:prstGeom>
        </p:spPr>
      </p:pic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21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000" y="306000"/>
            <a:ext cx="5185600" cy="675000"/>
          </a:xfrm>
        </p:spPr>
        <p:txBody>
          <a:bodyPr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131208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75368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2869750"/>
            <a:ext cx="8199900" cy="1204913"/>
          </a:xfrm>
        </p:spPr>
        <p:txBody>
          <a:bodyPr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4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4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45826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white">
          <a:xfrm>
            <a:off x="504000" y="469106"/>
            <a:ext cx="699516" cy="699516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4000" y="2869750"/>
            <a:ext cx="8199900" cy="120491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6858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 lang="en-US" sz="4000" kern="1200" baseline="0" dirty="0">
                <a:solidFill>
                  <a:srgbClr val="0078DC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788324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5098096" y="83226"/>
            <a:ext cx="576943" cy="7514866"/>
          </a:xfrm>
          <a:prstGeom prst="rect">
            <a:avLst/>
          </a:pr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1"/>
            <a:ext cx="9144000" cy="4400501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0078DC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>
              <a:latin typeface="+mn-lt"/>
              <a:sym typeface="Trebuchet MS" panose="020B0603020202020204" pitchFamily="34" charset="0"/>
            </a:endParaRPr>
          </a:p>
        </p:txBody>
      </p:sp>
      <p:pic>
        <p:nvPicPr>
          <p:cNvPr id="7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1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38624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7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65345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3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61309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/>
          <p:cNvSpPr txBox="1">
            <a:spLocks/>
          </p:cNvSpPr>
          <p:nvPr/>
        </p:nvSpPr>
        <p:spPr>
          <a:xfrm>
            <a:off x="504000" y="2245388"/>
            <a:ext cx="2399647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gradFill>
                  <a:gsLst>
                    <a:gs pos="100000">
                      <a:schemeClr val="accent5"/>
                    </a:gs>
                    <a:gs pos="2000">
                      <a:schemeClr val="accent3"/>
                    </a:gs>
                  </a:gsLst>
                  <a:lin ang="2700000" scaled="0"/>
                </a:gradFill>
                <a:latin typeface="+mn-lt"/>
                <a:sym typeface="Trebuchet MS" panose="020B0603020202020204" pitchFamily="34" charset="0"/>
              </a:rPr>
              <a:t>Disclaimer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335008" y="1222639"/>
            <a:ext cx="0" cy="2544097"/>
          </a:xfrm>
          <a:prstGeom prst="line">
            <a:avLst/>
          </a:prstGeom>
          <a:ln w="9525" cap="flat" cmpd="sng" algn="ctr">
            <a:solidFill>
              <a:srgbClr val="0078DC"/>
            </a:solidFill>
            <a:prstDash val="solid"/>
            <a:miter lim="800000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82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47399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Blue_World_Plume" descr="Uniper_Blue-World_05_Plume.jp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9148800" cy="5146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1200" y="3150900"/>
            <a:ext cx="7344000" cy="1177200"/>
          </a:xfrm>
        </p:spPr>
        <p:txBody>
          <a:bodyPr anchor="b" anchorCtr="0">
            <a:noAutofit/>
          </a:bodyPr>
          <a:lstStyle>
            <a:lvl1pPr>
              <a:defRPr sz="2400">
                <a:solidFill>
                  <a:srgbClr val="FFEA00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Grafik 5" descr="Uniper_Logo_Office_White_PPT_large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14000"/>
            <a:ext cx="1512000" cy="130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769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097167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28" imgH="328" progId="TCLayout.ActiveDocument.1">
                  <p:embed/>
                </p:oleObj>
              </mc:Choice>
              <mc:Fallback>
                <p:oleObj name="think-cell Folie" r:id="rId3" imgW="328" imgH="328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" name="Group 50">
            <a:extLst>
              <a:ext uri="{FF2B5EF4-FFF2-40B4-BE49-F238E27FC236}">
                <a16:creationId xmlns:a16="http://schemas.microsoft.com/office/drawing/2014/main" id="{F7BA85A7-69F9-47E6-863D-E85230AB4311}"/>
              </a:ext>
            </a:extLst>
          </p:cNvPr>
          <p:cNvGrpSpPr/>
          <p:nvPr userDrawn="1"/>
        </p:nvGrpSpPr>
        <p:grpSpPr>
          <a:xfrm>
            <a:off x="-450" y="0"/>
            <a:ext cx="9144900" cy="5158740"/>
            <a:chOff x="-450" y="0"/>
            <a:chExt cx="9144900" cy="515874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FB1493A-5C2A-4205-AE27-62FE450F32EB}"/>
                </a:ext>
              </a:extLst>
            </p:cNvPr>
            <p:cNvSpPr/>
            <p:nvPr userDrawn="1"/>
          </p:nvSpPr>
          <p:spPr>
            <a:xfrm>
              <a:off x="0" y="0"/>
              <a:ext cx="9144000" cy="30861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err="1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B3DE2B5-B652-4301-B771-1A93EAD1F5E2}"/>
                </a:ext>
              </a:extLst>
            </p:cNvPr>
            <p:cNvSpPr/>
            <p:nvPr userDrawn="1"/>
          </p:nvSpPr>
          <p:spPr>
            <a:xfrm>
              <a:off x="0" y="300990"/>
              <a:ext cx="508000" cy="48577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err="1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CE4848D-11F9-4099-A444-C00F581B4B45}"/>
                </a:ext>
              </a:extLst>
            </p:cNvPr>
            <p:cNvSpPr/>
            <p:nvPr userDrawn="1"/>
          </p:nvSpPr>
          <p:spPr>
            <a:xfrm>
              <a:off x="8638540" y="293370"/>
              <a:ext cx="505460" cy="48577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err="1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9735441-5B8B-4FA6-9B92-095F30FD195E}"/>
                </a:ext>
              </a:extLst>
            </p:cNvPr>
            <p:cNvSpPr/>
            <p:nvPr userDrawn="1"/>
          </p:nvSpPr>
          <p:spPr>
            <a:xfrm>
              <a:off x="508000" y="4916170"/>
              <a:ext cx="8132618" cy="234950"/>
            </a:xfrm>
            <a:prstGeom prst="rect">
              <a:avLst/>
            </a:prstGeom>
            <a:solidFill>
              <a:srgbClr val="EBC5D0">
                <a:alpha val="50000"/>
              </a:srgb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err="1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ED16BE6-5294-457B-8DFB-C80B80645514}"/>
                </a:ext>
              </a:extLst>
            </p:cNvPr>
            <p:cNvGrpSpPr/>
            <p:nvPr userDrawn="1"/>
          </p:nvGrpSpPr>
          <p:grpSpPr>
            <a:xfrm>
              <a:off x="-450" y="308610"/>
              <a:ext cx="9144900" cy="4152600"/>
              <a:chOff x="-450" y="467100"/>
              <a:chExt cx="9144900" cy="4152600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48BB14FE-98E5-47BC-91EF-B901F22A6641}"/>
                  </a:ext>
                </a:extLst>
              </p:cNvPr>
              <p:cNvCxnSpPr/>
              <p:nvPr/>
            </p:nvCxnSpPr>
            <p:spPr>
              <a:xfrm>
                <a:off x="-450" y="4671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669B2C43-288A-4E1B-B828-5D590773A524}"/>
                  </a:ext>
                </a:extLst>
              </p:cNvPr>
              <p:cNvCxnSpPr/>
              <p:nvPr/>
            </p:nvCxnSpPr>
            <p:spPr>
              <a:xfrm>
                <a:off x="-450" y="685658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F9939831-6AD8-4F38-AAEE-94B9771B31B5}"/>
                  </a:ext>
                </a:extLst>
              </p:cNvPr>
              <p:cNvCxnSpPr/>
              <p:nvPr/>
            </p:nvCxnSpPr>
            <p:spPr>
              <a:xfrm>
                <a:off x="-450" y="904217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C89C0D3-2DE2-4D1E-9715-DECB1A5834B5}"/>
                  </a:ext>
                </a:extLst>
              </p:cNvPr>
              <p:cNvCxnSpPr/>
              <p:nvPr/>
            </p:nvCxnSpPr>
            <p:spPr>
              <a:xfrm>
                <a:off x="-450" y="11232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8BFFB242-F113-476A-8B6F-F9575D07160D}"/>
                  </a:ext>
                </a:extLst>
              </p:cNvPr>
              <p:cNvCxnSpPr/>
              <p:nvPr/>
            </p:nvCxnSpPr>
            <p:spPr>
              <a:xfrm>
                <a:off x="-450" y="1341333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299E4D4-5699-41FC-93C9-105EA3152BD1}"/>
                  </a:ext>
                </a:extLst>
              </p:cNvPr>
              <p:cNvCxnSpPr/>
              <p:nvPr/>
            </p:nvCxnSpPr>
            <p:spPr>
              <a:xfrm>
                <a:off x="-450" y="1559891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A7610A32-90E7-4BBE-A869-A339C18FF45D}"/>
                  </a:ext>
                </a:extLst>
              </p:cNvPr>
              <p:cNvCxnSpPr/>
              <p:nvPr/>
            </p:nvCxnSpPr>
            <p:spPr>
              <a:xfrm>
                <a:off x="-450" y="177845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B7A639B6-9B54-4483-909D-9BBF36BB629A}"/>
                  </a:ext>
                </a:extLst>
              </p:cNvPr>
              <p:cNvCxnSpPr/>
              <p:nvPr/>
            </p:nvCxnSpPr>
            <p:spPr>
              <a:xfrm>
                <a:off x="-450" y="1997008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18EA2B1B-AF20-4C0D-8456-EA7ADCCD5ED3}"/>
                  </a:ext>
                </a:extLst>
              </p:cNvPr>
              <p:cNvCxnSpPr/>
              <p:nvPr/>
            </p:nvCxnSpPr>
            <p:spPr>
              <a:xfrm>
                <a:off x="-450" y="2215566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DAD9A4C-4400-4170-B02F-A212102A852F}"/>
                  </a:ext>
                </a:extLst>
              </p:cNvPr>
              <p:cNvCxnSpPr/>
              <p:nvPr/>
            </p:nvCxnSpPr>
            <p:spPr>
              <a:xfrm>
                <a:off x="-450" y="2434124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C347287E-7D66-421A-960C-7726A6B298FF}"/>
                  </a:ext>
                </a:extLst>
              </p:cNvPr>
              <p:cNvCxnSpPr/>
              <p:nvPr/>
            </p:nvCxnSpPr>
            <p:spPr>
              <a:xfrm>
                <a:off x="-450" y="2652683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F580AA33-F380-4109-9421-A788565D548A}"/>
                  </a:ext>
                </a:extLst>
              </p:cNvPr>
              <p:cNvCxnSpPr/>
              <p:nvPr/>
            </p:nvCxnSpPr>
            <p:spPr>
              <a:xfrm>
                <a:off x="-450" y="2871241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DC23BB38-442E-4824-9D41-F95540518DF3}"/>
                  </a:ext>
                </a:extLst>
              </p:cNvPr>
              <p:cNvCxnSpPr/>
              <p:nvPr/>
            </p:nvCxnSpPr>
            <p:spPr>
              <a:xfrm>
                <a:off x="-450" y="3089799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15891E74-9B31-429A-9EA7-482EA55AF4CC}"/>
                  </a:ext>
                </a:extLst>
              </p:cNvPr>
              <p:cNvCxnSpPr/>
              <p:nvPr/>
            </p:nvCxnSpPr>
            <p:spPr>
              <a:xfrm>
                <a:off x="-450" y="3308357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50E7EDF-EC32-4636-BE2F-94FC530A6B24}"/>
                  </a:ext>
                </a:extLst>
              </p:cNvPr>
              <p:cNvCxnSpPr/>
              <p:nvPr/>
            </p:nvCxnSpPr>
            <p:spPr>
              <a:xfrm>
                <a:off x="-450" y="3526916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7F3176FF-C1FF-4AD7-BC51-64F96235A3B9}"/>
                  </a:ext>
                </a:extLst>
              </p:cNvPr>
              <p:cNvCxnSpPr/>
              <p:nvPr/>
            </p:nvCxnSpPr>
            <p:spPr>
              <a:xfrm>
                <a:off x="-450" y="3745474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1A641F0B-D67C-4613-ADBD-192297AE86CE}"/>
                  </a:ext>
                </a:extLst>
              </p:cNvPr>
              <p:cNvCxnSpPr/>
              <p:nvPr/>
            </p:nvCxnSpPr>
            <p:spPr>
              <a:xfrm>
                <a:off x="-450" y="3964032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185F13FC-7C0B-4200-982E-185C1A9BBFD3}"/>
                  </a:ext>
                </a:extLst>
              </p:cNvPr>
              <p:cNvCxnSpPr/>
              <p:nvPr/>
            </p:nvCxnSpPr>
            <p:spPr>
              <a:xfrm>
                <a:off x="-450" y="418259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23015BE4-6975-4CD1-9FC5-258E17C6D074}"/>
                  </a:ext>
                </a:extLst>
              </p:cNvPr>
              <p:cNvCxnSpPr/>
              <p:nvPr/>
            </p:nvCxnSpPr>
            <p:spPr>
              <a:xfrm>
                <a:off x="-450" y="4401149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2EC1740F-EC8F-4BCF-AAFD-2ED8862D1635}"/>
                  </a:ext>
                </a:extLst>
              </p:cNvPr>
              <p:cNvCxnSpPr/>
              <p:nvPr/>
            </p:nvCxnSpPr>
            <p:spPr>
              <a:xfrm>
                <a:off x="-450" y="4619700"/>
                <a:ext cx="91449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utter space">
              <a:extLst>
                <a:ext uri="{FF2B5EF4-FFF2-40B4-BE49-F238E27FC236}">
                  <a16:creationId xmlns:a16="http://schemas.microsoft.com/office/drawing/2014/main" id="{4B5048D7-0FF8-403E-B150-3A417416A116}"/>
                </a:ext>
              </a:extLst>
            </p:cNvPr>
            <p:cNvGrpSpPr/>
            <p:nvPr userDrawn="1"/>
          </p:nvGrpSpPr>
          <p:grpSpPr>
            <a:xfrm>
              <a:off x="957750" y="308610"/>
              <a:ext cx="7228500" cy="4216400"/>
              <a:chOff x="1277000" y="623550"/>
              <a:chExt cx="9638000" cy="5537047"/>
            </a:xfrm>
          </p:grpSpPr>
          <p:sp>
            <p:nvSpPr>
              <p:cNvPr id="66" name="Rectangle 34">
                <a:extLst>
                  <a:ext uri="{FF2B5EF4-FFF2-40B4-BE49-F238E27FC236}">
                    <a16:creationId xmlns:a16="http://schemas.microsoft.com/office/drawing/2014/main" id="{23D26206-D091-4F66-A6F7-FCA93BD72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67" name="Rectangle 35">
                <a:extLst>
                  <a:ext uri="{FF2B5EF4-FFF2-40B4-BE49-F238E27FC236}">
                    <a16:creationId xmlns:a16="http://schemas.microsoft.com/office/drawing/2014/main" id="{9B9B4636-E82C-48FC-95F3-14314CB38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68" name="Rectangle 36">
                <a:extLst>
                  <a:ext uri="{FF2B5EF4-FFF2-40B4-BE49-F238E27FC236}">
                    <a16:creationId xmlns:a16="http://schemas.microsoft.com/office/drawing/2014/main" id="{6811B983-2A0D-4656-B559-A85D9BAB1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69" name="Rectangle 37">
                <a:extLst>
                  <a:ext uri="{FF2B5EF4-FFF2-40B4-BE49-F238E27FC236}">
                    <a16:creationId xmlns:a16="http://schemas.microsoft.com/office/drawing/2014/main" id="{4F9067C1-4637-4153-BE79-136792B18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0" name="Rectangle 38">
                <a:extLst>
                  <a:ext uri="{FF2B5EF4-FFF2-40B4-BE49-F238E27FC236}">
                    <a16:creationId xmlns:a16="http://schemas.microsoft.com/office/drawing/2014/main" id="{598784E6-765E-4550-94EC-3E8473A6B5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1" name="Rectangle 39">
                <a:extLst>
                  <a:ext uri="{FF2B5EF4-FFF2-40B4-BE49-F238E27FC236}">
                    <a16:creationId xmlns:a16="http://schemas.microsoft.com/office/drawing/2014/main" id="{9AE496A5-A4B8-40B5-BAD7-5EFB23198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2" name="Rectangle 40">
                <a:extLst>
                  <a:ext uri="{FF2B5EF4-FFF2-40B4-BE49-F238E27FC236}">
                    <a16:creationId xmlns:a16="http://schemas.microsoft.com/office/drawing/2014/main" id="{072638AB-E5E3-4B22-A075-61B82156B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3" name="Rectangle 41">
                <a:extLst>
                  <a:ext uri="{FF2B5EF4-FFF2-40B4-BE49-F238E27FC236}">
                    <a16:creationId xmlns:a16="http://schemas.microsoft.com/office/drawing/2014/main" id="{6B26815D-79EC-4CB6-ADD0-191BF7B288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4" name="Rectangle 42">
                <a:extLst>
                  <a:ext uri="{FF2B5EF4-FFF2-40B4-BE49-F238E27FC236}">
                    <a16:creationId xmlns:a16="http://schemas.microsoft.com/office/drawing/2014/main" id="{960C0893-58FB-47F9-BC8B-261CA7058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5" name="Rectangle 43">
                <a:extLst>
                  <a:ext uri="{FF2B5EF4-FFF2-40B4-BE49-F238E27FC236}">
                    <a16:creationId xmlns:a16="http://schemas.microsoft.com/office/drawing/2014/main" id="{1765E441-6AB4-4492-8C75-77C9176804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  <p:sp>
            <p:nvSpPr>
              <p:cNvPr id="76" name="Rectangle 44">
                <a:extLst>
                  <a:ext uri="{FF2B5EF4-FFF2-40B4-BE49-F238E27FC236}">
                    <a16:creationId xmlns:a16="http://schemas.microsoft.com/office/drawing/2014/main" id="{49EF6135-6596-4DF7-BB75-A1C8A74D0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latin typeface="+mn-lt"/>
                </a:endParaRPr>
              </a:p>
            </p:txBody>
          </p:sp>
        </p:grpSp>
        <p:sp>
          <p:nvSpPr>
            <p:cNvPr id="59" name="Slide edges">
              <a:extLst>
                <a:ext uri="{FF2B5EF4-FFF2-40B4-BE49-F238E27FC236}">
                  <a16:creationId xmlns:a16="http://schemas.microsoft.com/office/drawing/2014/main" id="{A1416089-B388-4205-8685-3FF1D27E54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50" y="0"/>
              <a:ext cx="9144900" cy="51435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" name="Footnote measure">
              <a:extLst>
                <a:ext uri="{FF2B5EF4-FFF2-40B4-BE49-F238E27FC236}">
                  <a16:creationId xmlns:a16="http://schemas.microsoft.com/office/drawing/2014/main" id="{D4C31C61-C287-4D53-8A17-CFD22FE9A7E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4000" y="4518467"/>
              <a:ext cx="8136000" cy="401488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+mn-lt"/>
              </a:endParaRPr>
            </a:p>
          </p:txBody>
        </p:sp>
        <p:sp>
          <p:nvSpPr>
            <p:cNvPr id="61" name="Whitespace measure">
              <a:extLst>
                <a:ext uri="{FF2B5EF4-FFF2-40B4-BE49-F238E27FC236}">
                  <a16:creationId xmlns:a16="http://schemas.microsoft.com/office/drawing/2014/main" id="{4919AE64-FA15-42D0-A0DD-C8C950B997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04000" y="996950"/>
              <a:ext cx="8136000" cy="45719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latin typeface="+mn-lt"/>
              </a:endParaRPr>
            </a:p>
          </p:txBody>
        </p:sp>
        <p:sp>
          <p:nvSpPr>
            <p:cNvPr id="62" name="Live area">
              <a:extLst>
                <a:ext uri="{FF2B5EF4-FFF2-40B4-BE49-F238E27FC236}">
                  <a16:creationId xmlns:a16="http://schemas.microsoft.com/office/drawing/2014/main" id="{0782D43B-2B89-4C57-B2C5-62A72FFBF697}"/>
                </a:ext>
              </a:extLst>
            </p:cNvPr>
            <p:cNvSpPr/>
            <p:nvPr userDrawn="1"/>
          </p:nvSpPr>
          <p:spPr>
            <a:xfrm>
              <a:off x="504000" y="1044000"/>
              <a:ext cx="8136000" cy="3466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750"/>
                </a:spcAft>
              </a:pPr>
              <a:endParaRPr lang="en-US" sz="9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0D3FCA1-3098-4B83-9A32-790605080CC9}"/>
                </a:ext>
              </a:extLst>
            </p:cNvPr>
            <p:cNvSpPr/>
            <p:nvPr userDrawn="1"/>
          </p:nvSpPr>
          <p:spPr>
            <a:xfrm>
              <a:off x="8280000" y="4618800"/>
              <a:ext cx="360000" cy="310500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/>
            <a:p>
              <a:pPr marL="0" lvl="0" indent="0" algn="r"/>
              <a:fld id="{9D543ADB-E95E-4587-963D-D3C6AB2E96C0}" type="slidenum">
                <a:rPr lang="de-DE" sz="800">
                  <a:solidFill>
                    <a:srgbClr val="0078DC"/>
                  </a:solidFill>
                </a:rPr>
                <a:pPr marL="0" lvl="0" indent="0" algn="r"/>
                <a:t>‹Nr.›</a:t>
              </a:fld>
              <a:endParaRPr lang="en-US" sz="800">
                <a:solidFill>
                  <a:srgbClr val="0078DC"/>
                </a:solidFill>
              </a:endParaRPr>
            </a:p>
          </p:txBody>
        </p:sp>
        <p:sp>
          <p:nvSpPr>
            <p:cNvPr id="65" name="ee4pFootnotes">
              <a:extLst>
                <a:ext uri="{FF2B5EF4-FFF2-40B4-BE49-F238E27FC236}">
                  <a16:creationId xmlns:a16="http://schemas.microsoft.com/office/drawing/2014/main" id="{9FB9D1F4-AAE5-4F7B-975F-217CEAFD8C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68400" y="4587556"/>
              <a:ext cx="6959600" cy="332399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lg" len="lg"/>
              <a:tailEnd type="none" w="lg" len="lg"/>
            </a:ln>
          </p:spPr>
          <p:txBody>
            <a:bodyPr vert="horz" wrap="square" lIns="0" tIns="0" rIns="0" bIns="0" anchor="b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1.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  2.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  3. </a:t>
              </a:r>
              <a:r>
                <a:rPr lang="en-US" sz="80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xxxx</a:t>
              </a:r>
              <a:endParaRPr lang="en-US" sz="800">
                <a:solidFill>
                  <a:schemeClr val="bg1">
                    <a:lumMod val="50000"/>
                  </a:schemeClr>
                </a:solidFill>
                <a:latin typeface="+mn-lt"/>
                <a:cs typeface="Arial" pitchFamily="34" charset="0"/>
                <a:sym typeface="Arial" panose="020B060402020202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Note: List footnotes in numerical order. Footnote numbers are not bracketed. Use 8pt font. Do not put a period at the end of the note or the source</a:t>
              </a:r>
            </a:p>
            <a:p>
              <a:pPr>
                <a:lnSpc>
                  <a:spcPct val="90000"/>
                </a:lnSpc>
              </a:pPr>
              <a:r>
                <a:rPr lang="en-US" sz="800">
                  <a:solidFill>
                    <a:schemeClr val="bg1">
                      <a:lumMod val="50000"/>
                    </a:schemeClr>
                  </a:solidFill>
                  <a:latin typeface="+mn-lt"/>
                  <a:cs typeface="Arial" pitchFamily="34" charset="0"/>
                  <a:sym typeface="Arial" panose="020B0604020202020204" pitchFamily="34" charset="0"/>
                </a:rPr>
                <a:t>Source: Include a source for every chart that you use. Separate sources with a semicolon;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23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8221585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/>
          <p:nvPr userDrawn="1"/>
        </p:nvSpPr>
        <p:spPr bwMode="invGray">
          <a:xfrm>
            <a:off x="1041109" y="3518390"/>
            <a:ext cx="697003" cy="74690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2"/>
            </p:custDataLst>
          </p:nvPr>
        </p:nvSpPr>
        <p:spPr>
          <a:xfrm>
            <a:off x="1882112" y="3518390"/>
            <a:ext cx="1177614" cy="1101132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500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9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72500" y="680400"/>
            <a:ext cx="2586600" cy="270415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459000" tIns="351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4050">
              <a:solidFill>
                <a:schemeClr val="bg1"/>
              </a:solidFill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733839" y="836562"/>
            <a:ext cx="206338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14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7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4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5261352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63900" y="2000700"/>
            <a:ext cx="7214400" cy="24003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4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6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1506674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/>
          <p:cNvCxnSpPr/>
          <p:nvPr userDrawn="1"/>
        </p:nvCxnSpPr>
        <p:spPr bwMode="white">
          <a:xfrm>
            <a:off x="504000" y="895350"/>
            <a:ext cx="8640000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400">
                <a:solidFill>
                  <a:srgbClr val="FFFFFF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5" name="Grafik 7" descr="Uniper_Logo_Office_CO.png"/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43420510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3060573" y="-982"/>
            <a:ext cx="6083428" cy="51444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504000" y="2405787"/>
            <a:ext cx="1915099" cy="4708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3400" b="1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8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2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82582434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invGray">
          <a:xfrm>
            <a:off x="1041109" y="3518390"/>
            <a:ext cx="697003" cy="746906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>
            <p:custDataLst>
              <p:tags r:id="rId2"/>
            </p:custDataLst>
          </p:nvPr>
        </p:nvSpPr>
        <p:spPr>
          <a:xfrm>
            <a:off x="1882112" y="3518390"/>
            <a:ext cx="1177614" cy="1101132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135000" rIns="137160" bIns="1371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9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72500" y="680399"/>
            <a:ext cx="2586600" cy="2704151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459000" tIns="351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endParaRPr lang="en-US" sz="4050">
              <a:solidFill>
                <a:schemeClr val="accent4"/>
              </a:solidFill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733839" y="836562"/>
            <a:ext cx="206338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4000" b="1">
                <a:solidFill>
                  <a:srgbClr val="0078DC"/>
                </a:solidFill>
              </a:rPr>
              <a:t>Agenda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83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2525275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 userDrawn="1"/>
        </p:nvSpPr>
        <p:spPr bwMode="white">
          <a:xfrm>
            <a:off x="963557" y="1071098"/>
            <a:ext cx="710754" cy="710754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90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963900" y="2000700"/>
            <a:ext cx="7214400" cy="2400300"/>
          </a:xfrm>
          <a:prstGeom prst="rect">
            <a:avLst/>
          </a:prstGeom>
          <a:noFill/>
          <a:ln w="9525" cap="flat" cmpd="sng" algn="ctr">
            <a:solidFill>
              <a:srgbClr val="0078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75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25607848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8" name="Straight Connector 7"/>
          <p:cNvCxnSpPr/>
          <p:nvPr userDrawn="1"/>
        </p:nvCxnSpPr>
        <p:spPr bwMode="white">
          <a:xfrm>
            <a:off x="504000" y="742950"/>
            <a:ext cx="8640000" cy="0"/>
          </a:xfrm>
          <a:prstGeom prst="line">
            <a:avLst/>
          </a:prstGeom>
          <a:ln w="9525" cap="flat" cmpd="sng" algn="ctr">
            <a:solidFill>
              <a:srgbClr val="0078DC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86563304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2753302" y="0"/>
            <a:ext cx="312713" cy="51435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3060573" y="-982"/>
            <a:ext cx="6083428" cy="5144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9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04000" y="2446609"/>
            <a:ext cx="1457899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2400" b="1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808080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0078DC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0078DC"/>
              </a:solidFill>
            </a:endParaRPr>
          </a:p>
        </p:txBody>
      </p:sp>
      <p:pic>
        <p:nvPicPr>
          <p:cNvPr id="14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0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2843117"/>
              </p:ext>
            </p:extLst>
          </p:nvPr>
        </p:nvGraphicFramePr>
        <p:xfrm>
          <a:off x="1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1478" y="2695776"/>
            <a:ext cx="1023938" cy="25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3066234" cy="51435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750"/>
              </a:spcAft>
            </a:pPr>
            <a:endParaRPr lang="en-US" sz="900">
              <a:solidFill>
                <a:prstClr val="white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72500" y="2070892"/>
            <a:ext cx="2114550" cy="10464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</a:pPr>
            <a:r>
              <a:rPr lang="en-US" sz="3400" b="1">
                <a:solidFill>
                  <a:schemeClr val="tx2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Table of contents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7115176" y="2962510"/>
            <a:ext cx="3850481" cy="831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 sz="600">
                <a:solidFill>
                  <a:srgbClr val="FFFFFF"/>
                </a:solidFill>
                <a:latin typeface="+mn-lt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marL="0" lvl="0" indent="0" algn="r"/>
            <a:fld id="{9D543ADB-E95E-4587-963D-D3C6AB2E96C0}" type="slidenum">
              <a:rPr lang="de-DE" sz="800">
                <a:solidFill>
                  <a:srgbClr val="FFFFFF"/>
                </a:solidFill>
              </a:rPr>
              <a:pPr marL="0" lvl="0" indent="0" algn="r"/>
              <a:t>‹Nr.›</a:t>
            </a:fld>
            <a:endParaRPr lang="en-US" sz="800">
              <a:solidFill>
                <a:srgbClr val="FFFFFF"/>
              </a:solidFill>
            </a:endParaRPr>
          </a:p>
        </p:txBody>
      </p:sp>
      <p:pic>
        <p:nvPicPr>
          <p:cNvPr id="14" name="Grafik 7" descr="Uniper_Logo_Office_CO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1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66C7F-A4CD-5395-DBFE-8886B7D85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95E9B2-F582-4FC4-EEA0-D74B8CD99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290686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1B8E22-44D6-4140-8465-BFCE1BE4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8CE395-B40F-4288-9476-4050B14A76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8136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736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 hidden="1">
            <a:extLst>
              <a:ext uri="{FF2B5EF4-FFF2-40B4-BE49-F238E27FC236}">
                <a16:creationId xmlns:a16="http://schemas.microsoft.com/office/drawing/2014/main" id="{238423A3-A1C9-4474-9F22-BDCD6D1A85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 hidden="1">
            <a:extLst>
              <a:ext uri="{FF2B5EF4-FFF2-40B4-BE49-F238E27FC236}">
                <a16:creationId xmlns:a16="http://schemas.microsoft.com/office/drawing/2014/main" id="{4357B8F8-C7DB-493A-8BD8-3EA5DBD95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7" name="Grafik 6" descr="Uniper_Logo_Office_CO_PPT_larg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852" y="410031"/>
            <a:ext cx="1512000" cy="130848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466A46E-80BD-4308-953A-E550CF4D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94" y="3189001"/>
            <a:ext cx="7344000" cy="1177200"/>
          </a:xfrm>
        </p:spPr>
        <p:txBody>
          <a:bodyPr anchor="b"/>
          <a:lstStyle>
            <a:lvl1pPr>
              <a:defRPr>
                <a:solidFill>
                  <a:srgbClr val="E6252E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55C8BB0-BDCF-4AAB-9570-1C242D1E3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 lIns="0" tIns="0" rIns="0" bIns="0">
            <a:noAutofit/>
          </a:bodyPr>
          <a:lstStyle>
            <a:lvl1pPr>
              <a:defRPr lang="en-US" sz="1600" kern="1200" dirty="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342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, Blue-World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 hidden="1">
            <a:extLst>
              <a:ext uri="{FF2B5EF4-FFF2-40B4-BE49-F238E27FC236}">
                <a16:creationId xmlns:a16="http://schemas.microsoft.com/office/drawing/2014/main" id="{FB978F84-2192-4845-A10C-F6AA5CAEE9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 hidden="1">
            <a:extLst>
              <a:ext uri="{FF2B5EF4-FFF2-40B4-BE49-F238E27FC236}">
                <a16:creationId xmlns:a16="http://schemas.microsoft.com/office/drawing/2014/main" id="{E4F7F103-97CE-454A-BA2B-1B30B72050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2" name="Grafik 1" descr="Ein Bild, das Himmel, Blauer Himmel enthält.&#10;&#10;Automatisch generierte Beschreibung">
            <a:extLst>
              <a:ext uri="{FF2B5EF4-FFF2-40B4-BE49-F238E27FC236}">
                <a16:creationId xmlns:a16="http://schemas.microsoft.com/office/drawing/2014/main" id="{C55D4290-A966-B78E-E4F9-E9CA02880B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8800" cy="5146200"/>
          </a:xfrm>
          <a:prstGeom prst="rect">
            <a:avLst/>
          </a:prstGeom>
          <a:noFill/>
        </p:spPr>
      </p:pic>
      <p:pic>
        <p:nvPicPr>
          <p:cNvPr id="6" name="Grafik 5" descr="Uniper_Logo_Office_White_PPT_larg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853" y="410031"/>
            <a:ext cx="1512000" cy="130849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EF5D6D13-E0B7-485C-B768-A145E0E18B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 lIns="0" tIns="0" rIns="0" bIns="0">
            <a:noAutofit/>
          </a:bodyPr>
          <a:lstStyle>
            <a:lvl1pPr>
              <a:defRPr lang="en-US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6616A09-7D05-49A2-A277-47C60959A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00" y="3150901"/>
            <a:ext cx="7344000" cy="1177200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436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s,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55BA4423-FC91-4CF7-A2EB-6E5BD26D99E2}"/>
              </a:ext>
            </a:extLst>
          </p:cNvPr>
          <p:cNvSpPr>
            <a:spLocks noGrp="1"/>
          </p:cNvSpPr>
          <p:nvPr>
            <p:ph type="pic" sz="quarter" idx="12"/>
            <p:custDataLst>
              <p:tags r:id="rId1"/>
            </p:custDataLst>
          </p:nvPr>
        </p:nvSpPr>
        <p:spPr>
          <a:xfrm>
            <a:off x="0" y="-1"/>
            <a:ext cx="9148800" cy="5146200"/>
          </a:xfrm>
          <a:prstGeom prst="rect">
            <a:avLst/>
          </a:prstGeom>
          <a:solidFill>
            <a:srgbClr val="E6F4FE"/>
          </a:solidFill>
        </p:spPr>
        <p:txBody>
          <a:bodyPr bIns="792000" anchor="ctr">
            <a:normAutofit/>
          </a:bodyPr>
          <a:lstStyle>
            <a:lvl1pPr algn="ctr">
              <a:defRPr lang="de-DE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B978F84-2192-4845-A10C-F6AA5CAEE9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4F7F103-97CE-454A-BA2B-1B30B72050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9373716-285B-43E3-9F79-E57CF3DD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00" y="3150901"/>
            <a:ext cx="7344000" cy="1177200"/>
          </a:xfrm>
        </p:spPr>
        <p:txBody>
          <a:bodyPr anchor="b"/>
          <a:lstStyle>
            <a:lvl1pPr>
              <a:defRPr>
                <a:solidFill>
                  <a:srgbClr val="FFEA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2C7A64A-8FB3-4B03-BE38-8FBBFCD9E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33" y="4451350"/>
            <a:ext cx="7344000" cy="216000"/>
          </a:xfrm>
        </p:spPr>
        <p:txBody>
          <a:bodyPr>
            <a:noAutofit/>
          </a:bodyPr>
          <a:lstStyle>
            <a:lvl1pPr>
              <a:defRPr lang="en-US" sz="1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99B14-FCB7-4793-95E6-81EAA931C5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853" y="410031"/>
            <a:ext cx="1512000" cy="1308494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56537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1B8E22-44D6-4140-8465-BFCE1BE4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8CE395-B40F-4288-9476-4050B14A76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8136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507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Electric Blue (Farbe), Azurblau, Wasser, Majorelle Blue enthält.&#10;&#10;Automatisch generierte Beschreibung">
            <a:extLst>
              <a:ext uri="{FF2B5EF4-FFF2-40B4-BE49-F238E27FC236}">
                <a16:creationId xmlns:a16="http://schemas.microsoft.com/office/drawing/2014/main" id="{C2EA8EC3-1104-5012-4599-577725F422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4038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1B8E22-44D6-4140-8465-BFCE1BE4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8CE395-B40F-4288-9476-4050B14A76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8136000" cy="32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pic>
        <p:nvPicPr>
          <p:cNvPr id="3" name="Grafik 2" descr="Uniper_Logo_Office_White_PPT_large.png">
            <a:extLst>
              <a:ext uri="{FF2B5EF4-FFF2-40B4-BE49-F238E27FC236}">
                <a16:creationId xmlns:a16="http://schemas.microsoft.com/office/drawing/2014/main" id="{E11DF37D-9D74-6543-B333-FACB23E715E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99" y="4517506"/>
            <a:ext cx="507507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439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74629C-DD7D-4E22-AF96-8D154ADEA0E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3888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BCAB523-D9B9-4DCA-90B1-3EAAD2E7306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51999" y="1044000"/>
            <a:ext cx="3888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99AF554-0CD9-4CD5-A4E6-6B0CD5E19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681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CCAA80F-9E13-47A2-82BD-2AFD35323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E095289-68D2-4C3B-9E5F-EE1F01E783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76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3B59E12-FEA8-4ECD-9B58-10562618F2D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48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5B0D276-C3B5-48AA-93BA-1A8629B89C6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04000" y="1044000"/>
            <a:ext cx="2592000" cy="3258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721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1537E8D-70F7-4752-B0A4-0E2D65E49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701F216-7960-46AE-996D-C906A16F3D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000" y="1044000"/>
            <a:ext cx="3888000" cy="216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b="1"/>
            </a:lvl1pPr>
            <a:lvl2pPr>
              <a:defRPr lang="en-US" sz="2000" b="1"/>
            </a:lvl2pPr>
            <a:lvl3pPr>
              <a:defRPr lang="en-US" sz="1800" b="1"/>
            </a:lvl3pPr>
            <a:lvl4pPr>
              <a:defRPr lang="en-US" b="1"/>
            </a:lvl4pPr>
            <a:lvl5pPr>
              <a:defRPr lang="en-US" b="1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D4943F7-54BE-4958-9B3D-BC640A376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1999" y="1044000"/>
            <a:ext cx="3888000" cy="2160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b="1"/>
            </a:lvl1pPr>
            <a:lvl2pPr>
              <a:defRPr lang="en-US" sz="2000" b="1"/>
            </a:lvl2pPr>
            <a:lvl3pPr>
              <a:defRPr lang="en-US" sz="1800" b="1"/>
            </a:lvl3pPr>
            <a:lvl4pPr>
              <a:defRPr lang="en-US" b="1"/>
            </a:lvl4pPr>
            <a:lvl5pPr>
              <a:defRPr lang="en-US" b="1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176424C-F03C-40B9-97A3-B10B15FAB9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4000" y="1249200"/>
            <a:ext cx="3888000" cy="3052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FD6A472-4AC8-4029-B167-5780CC9DB1B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51999" y="1249200"/>
            <a:ext cx="3888000" cy="3052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088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4FF2C4-BB7C-40B0-8FD3-1931EF190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5821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309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2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63" Type="http://schemas.openxmlformats.org/officeDocument/2006/relationships/slideLayout" Target="../slideLayouts/slideLayout74.xml"/><Relationship Id="rId68" Type="http://schemas.openxmlformats.org/officeDocument/2006/relationships/slideLayout" Target="../slideLayouts/slideLayout79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66" Type="http://schemas.openxmlformats.org/officeDocument/2006/relationships/slideLayout" Target="../slideLayouts/slideLayout77.xml"/><Relationship Id="rId74" Type="http://schemas.openxmlformats.org/officeDocument/2006/relationships/image" Target="../media/image9.png"/><Relationship Id="rId5" Type="http://schemas.openxmlformats.org/officeDocument/2006/relationships/slideLayout" Target="../slideLayouts/slideLayout16.xml"/><Relationship Id="rId61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64" Type="http://schemas.openxmlformats.org/officeDocument/2006/relationships/slideLayout" Target="../slideLayouts/slideLayout75.xml"/><Relationship Id="rId69" Type="http://schemas.openxmlformats.org/officeDocument/2006/relationships/slideLayout" Target="../slideLayouts/slideLayout80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72" Type="http://schemas.openxmlformats.org/officeDocument/2006/relationships/oleObject" Target="../embeddings/oleObject3.bin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67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62" Type="http://schemas.openxmlformats.org/officeDocument/2006/relationships/slideLayout" Target="../slideLayouts/slideLayout73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slideLayout" Target="../slideLayouts/slideLayout71.xml"/><Relationship Id="rId65" Type="http://schemas.openxmlformats.org/officeDocument/2006/relationships/slideLayout" Target="../slideLayouts/slideLayout76.xml"/><Relationship Id="rId73" Type="http://schemas.openxmlformats.org/officeDocument/2006/relationships/image" Target="../media/image7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9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45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71" Type="http://schemas.openxmlformats.org/officeDocument/2006/relationships/tags" Target="../tags/tag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ags" Target="../tags/tag81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CEBA04A-E938-DFA1-E3AD-92C141589E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6811669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404" imgH="405" progId="TCLayout.ActiveDocument.1">
                  <p:embed/>
                </p:oleObj>
              </mc:Choice>
              <mc:Fallback>
                <p:oleObj name="think-cell Folie" r:id="rId15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EBA04A-E938-DFA1-E3AD-92C141589E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04000" y="306000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76000" y="4618800"/>
            <a:ext cx="648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5E5E5E"/>
                </a:solidFill>
              </a:defRPr>
            </a:lvl1pPr>
            <a:lvl2pPr>
              <a:defRPr sz="900">
                <a:solidFill>
                  <a:srgbClr val="5E5E5E"/>
                </a:solidFill>
              </a:defRPr>
            </a:lvl2pPr>
            <a:lvl3pPr>
              <a:defRPr sz="900">
                <a:solidFill>
                  <a:srgbClr val="5E5E5E"/>
                </a:solidFill>
              </a:defRPr>
            </a:lvl3pPr>
            <a:lvl4pPr>
              <a:defRPr sz="900">
                <a:solidFill>
                  <a:srgbClr val="5E5E5E"/>
                </a:solidFill>
              </a:defRPr>
            </a:lvl4pPr>
            <a:lvl5pPr>
              <a:defRPr sz="900">
                <a:solidFill>
                  <a:srgbClr val="5E5E5E"/>
                </a:solidFill>
              </a:defRPr>
            </a:lvl5pPr>
            <a:lvl6pPr>
              <a:defRPr sz="900">
                <a:solidFill>
                  <a:srgbClr val="5E5E5E"/>
                </a:solidFill>
              </a:defRPr>
            </a:lvl6pPr>
            <a:lvl7pPr>
              <a:defRPr sz="900">
                <a:solidFill>
                  <a:srgbClr val="5E5E5E"/>
                </a:solidFill>
              </a:defRPr>
            </a:lvl7pPr>
            <a:lvl8pPr>
              <a:defRPr sz="900">
                <a:solidFill>
                  <a:srgbClr val="5E5E5E"/>
                </a:solidFill>
              </a:defRPr>
            </a:lvl8pPr>
            <a:lvl9pPr>
              <a:defRPr sz="900">
                <a:solidFill>
                  <a:srgbClr val="5E5E5E"/>
                </a:solidFill>
              </a:defRPr>
            </a:lvl9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rgbClr val="0078DC"/>
                </a:solidFill>
              </a:defRPr>
            </a:lvl1pPr>
          </a:lstStyle>
          <a:p>
            <a:fld id="{9D543ADB-E95E-4587-963D-D3C6AB2E96C0}" type="slidenum">
              <a:rPr lang="de-DE"/>
              <a:pPr/>
              <a:t>‹Nr.›</a:t>
            </a:fld>
            <a:endParaRPr lang="de-DE"/>
          </a:p>
        </p:txBody>
      </p:sp>
      <p:pic>
        <p:nvPicPr>
          <p:cNvPr id="8" name="Grafik 7" descr="Uniper_Logo_Office_CO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empower - DO NOT DELETE!!!" hidden="1">
            <a:extLst>
              <a:ext uri="{FF2B5EF4-FFF2-40B4-BE49-F238E27FC236}">
                <a16:creationId xmlns:a16="http://schemas.microsoft.com/office/drawing/2014/main" id="{546AC09F-DACA-4E92-9EF6-66AAE2BAAAA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F5F00C-4E1F-47BA-A2E2-8C5E23489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044000"/>
            <a:ext cx="8136000" cy="325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468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779" r:id="rId10"/>
    <p:sldLayoutId id="2147483780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078D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 baseline="0">
          <a:solidFill>
            <a:srgbClr val="5E5E5E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317">
          <p15:clr>
            <a:srgbClr val="F26B43"/>
          </p15:clr>
        </p15:guide>
        <p15:guide id="3" pos="5442">
          <p15:clr>
            <a:srgbClr val="F26B43"/>
          </p15:clr>
        </p15:guide>
        <p15:guide id="5" orient="horz" pos="620">
          <p15:clr>
            <a:srgbClr val="F26B43"/>
          </p15:clr>
        </p15:guide>
        <p15:guide id="6" orient="horz" pos="657">
          <p15:clr>
            <a:srgbClr val="F26B43"/>
          </p15:clr>
        </p15:guide>
        <p15:guide id="7" orient="horz" pos="270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 userDrawn="1">
            <p:custDataLst>
              <p:tags r:id="rId71"/>
            </p:custDataLst>
            <p:extLst>
              <p:ext uri="{D42A27DB-BD31-4B8C-83A1-F6EECF244321}">
                <p14:modId xmlns:p14="http://schemas.microsoft.com/office/powerpoint/2010/main" val="42109816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72" imgW="328" imgH="328" progId="TCLayout.ActiveDocument.1">
                  <p:embed/>
                </p:oleObj>
              </mc:Choice>
              <mc:Fallback>
                <p:oleObj name="think-cell Folie" r:id="rId72" imgW="328" imgH="328" progId="TCLayout.ActiveDocument.1">
                  <p:embed/>
                  <p:pic>
                    <p:nvPicPr>
                      <p:cNvPr id="12" name="Object 11" hidden="1"/>
                      <p:cNvPicPr/>
                      <p:nvPr/>
                    </p:nvPicPr>
                    <p:blipFill>
                      <a:blip r:embed="rId7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06400" y="306000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06400" y="1044000"/>
            <a:ext cx="8136000" cy="325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8" name="Grafik 7" descr="Uniper_Logo_Office_CO.png"/>
          <p:cNvPicPr>
            <a:picLocks noChangeAspect="1"/>
          </p:cNvPicPr>
          <p:nvPr/>
        </p:nvPicPr>
        <p:blipFill>
          <a:blip r:embed="rId7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  <p:sldLayoutId id="2147483758" r:id="rId51"/>
    <p:sldLayoutId id="2147483759" r:id="rId52"/>
    <p:sldLayoutId id="2147483760" r:id="rId53"/>
    <p:sldLayoutId id="2147483761" r:id="rId54"/>
    <p:sldLayoutId id="2147483762" r:id="rId55"/>
    <p:sldLayoutId id="2147483763" r:id="rId56"/>
    <p:sldLayoutId id="2147483764" r:id="rId57"/>
    <p:sldLayoutId id="2147483765" r:id="rId58"/>
    <p:sldLayoutId id="2147483766" r:id="rId59"/>
    <p:sldLayoutId id="2147483767" r:id="rId60"/>
    <p:sldLayoutId id="2147483768" r:id="rId61"/>
    <p:sldLayoutId id="2147483769" r:id="rId62"/>
    <p:sldLayoutId id="2147483770" r:id="rId63"/>
    <p:sldLayoutId id="2147483771" r:id="rId64"/>
    <p:sldLayoutId id="2147483772" r:id="rId65"/>
    <p:sldLayoutId id="2147483773" r:id="rId66"/>
    <p:sldLayoutId id="2147483774" r:id="rId67"/>
    <p:sldLayoutId id="2147483775" r:id="rId68"/>
    <p:sldLayoutId id="2147483776" r:id="rId6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078D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 baseline="0">
          <a:solidFill>
            <a:srgbClr val="5E5E5E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04000" y="306000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76000" y="4618800"/>
            <a:ext cx="648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00">
                <a:solidFill>
                  <a:srgbClr val="5E5E5E"/>
                </a:solidFill>
              </a:defRPr>
            </a:lvl1pPr>
            <a:lvl2pPr>
              <a:defRPr sz="900">
                <a:solidFill>
                  <a:srgbClr val="5E5E5E"/>
                </a:solidFill>
              </a:defRPr>
            </a:lvl2pPr>
            <a:lvl3pPr>
              <a:defRPr sz="900">
                <a:solidFill>
                  <a:srgbClr val="5E5E5E"/>
                </a:solidFill>
              </a:defRPr>
            </a:lvl3pPr>
            <a:lvl4pPr>
              <a:defRPr sz="900">
                <a:solidFill>
                  <a:srgbClr val="5E5E5E"/>
                </a:solidFill>
              </a:defRPr>
            </a:lvl4pPr>
            <a:lvl5pPr>
              <a:defRPr sz="900">
                <a:solidFill>
                  <a:srgbClr val="5E5E5E"/>
                </a:solidFill>
              </a:defRPr>
            </a:lvl5pPr>
            <a:lvl6pPr>
              <a:defRPr sz="900">
                <a:solidFill>
                  <a:srgbClr val="5E5E5E"/>
                </a:solidFill>
              </a:defRPr>
            </a:lvl6pPr>
            <a:lvl7pPr>
              <a:defRPr sz="900">
                <a:solidFill>
                  <a:srgbClr val="5E5E5E"/>
                </a:solidFill>
              </a:defRPr>
            </a:lvl7pPr>
            <a:lvl8pPr>
              <a:defRPr sz="900">
                <a:solidFill>
                  <a:srgbClr val="5E5E5E"/>
                </a:solidFill>
              </a:defRPr>
            </a:lvl8pPr>
            <a:lvl9pPr>
              <a:defRPr sz="900">
                <a:solidFill>
                  <a:srgbClr val="5E5E5E"/>
                </a:solidFill>
              </a:defRPr>
            </a:lvl9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80000" y="4618800"/>
            <a:ext cx="360000" cy="3105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rgbClr val="0078DC"/>
                </a:solidFill>
              </a:defRPr>
            </a:lvl1pPr>
          </a:lstStyle>
          <a:p>
            <a:fld id="{9D543ADB-E95E-4587-963D-D3C6AB2E96C0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8" name="Grafik 7" descr="Uniper_Logo_Office_CO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04000" y="4518000"/>
            <a:ext cx="504000" cy="438734"/>
          </a:xfrm>
          <a:prstGeom prst="rect">
            <a:avLst/>
          </a:prstGeom>
        </p:spPr>
      </p:pic>
      <p:sp>
        <p:nvSpPr>
          <p:cNvPr id="4" name="empower - DO NOT DELETE!!!" hidden="1">
            <a:extLst>
              <a:ext uri="{FF2B5EF4-FFF2-40B4-BE49-F238E27FC236}">
                <a16:creationId xmlns:a16="http://schemas.microsoft.com/office/drawing/2014/main" id="{546AC09F-DACA-4E92-9EF6-66AAE2BAAAAA}"/>
              </a:ext>
            </a:extLst>
          </p:cNvPr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0" cy="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9F5F00C-4E1F-47BA-A2E2-8C5E23489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000" y="1044000"/>
            <a:ext cx="8136000" cy="325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err="1"/>
              <a:t>Mastertextformat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Ebene</a:t>
            </a:r>
          </a:p>
          <a:p>
            <a:pPr lvl="2"/>
            <a:r>
              <a:rPr lang="en-US" err="1"/>
              <a:t>Dritte</a:t>
            </a:r>
            <a:r>
              <a:rPr lang="en-US"/>
              <a:t> Ebene</a:t>
            </a:r>
          </a:p>
          <a:p>
            <a:pPr lvl="3"/>
            <a:r>
              <a:rPr lang="en-US" err="1"/>
              <a:t>Vierte</a:t>
            </a:r>
            <a:r>
              <a:rPr lang="en-US"/>
              <a:t> Ebene</a:t>
            </a:r>
          </a:p>
          <a:p>
            <a:pPr lvl="4"/>
            <a:r>
              <a:rPr lang="en-US" err="1"/>
              <a:t>Fünfte</a:t>
            </a:r>
            <a:r>
              <a:rPr lang="en-US"/>
              <a:t> Ebene</a:t>
            </a:r>
          </a:p>
        </p:txBody>
      </p:sp>
    </p:spTree>
    <p:extLst>
      <p:ext uri="{BB962C8B-B14F-4D97-AF65-F5344CB8AC3E}">
        <p14:creationId xmlns:p14="http://schemas.microsoft.com/office/powerpoint/2010/main" val="232844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0078DC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1pPr>
      <a:lvl2pPr marL="207963" indent="-206375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2pPr>
      <a:lvl3pPr marL="20955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3pPr>
      <a:lvl4pPr marL="412750" indent="-201613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4pPr>
      <a:lvl5pPr marL="4143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5pPr>
      <a:lvl6pPr marL="6175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>
          <a:solidFill>
            <a:srgbClr val="5E5E5E"/>
          </a:solidFill>
          <a:latin typeface="+mn-lt"/>
          <a:ea typeface="+mn-ea"/>
          <a:cs typeface="+mn-cs"/>
        </a:defRPr>
      </a:lvl6pPr>
      <a:lvl7pPr marL="6175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7pPr>
      <a:lvl8pPr marL="820738" indent="-203200" algn="l" defTabSz="914400" rtl="0" eaLnBrk="1" latinLnBrk="0" hangingPunct="1">
        <a:spcBef>
          <a:spcPts val="0"/>
        </a:spcBef>
        <a:spcAft>
          <a:spcPts val="600"/>
        </a:spcAft>
        <a:buClr>
          <a:srgbClr val="0078DC"/>
        </a:buClr>
        <a:buFont typeface="Wingdings" pitchFamily="2" charset="2"/>
        <a:buChar char=""/>
        <a:defRPr sz="1600" kern="1200" baseline="0">
          <a:solidFill>
            <a:srgbClr val="5E5E5E"/>
          </a:solidFill>
          <a:latin typeface="+mn-lt"/>
          <a:ea typeface="+mn-ea"/>
          <a:cs typeface="+mn-cs"/>
        </a:defRPr>
      </a:lvl8pPr>
      <a:lvl9pPr marL="820738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defRPr sz="1600" kern="1200">
          <a:solidFill>
            <a:srgbClr val="5E5E5E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1">
          <p15:clr>
            <a:srgbClr val="F26B43"/>
          </p15:clr>
        </p15:guide>
        <p15:guide id="2" pos="317">
          <p15:clr>
            <a:srgbClr val="F26B43"/>
          </p15:clr>
        </p15:guide>
        <p15:guide id="3" pos="5442">
          <p15:clr>
            <a:srgbClr val="F26B43"/>
          </p15:clr>
        </p15:guide>
        <p15:guide id="5" orient="horz" pos="620">
          <p15:clr>
            <a:srgbClr val="F26B43"/>
          </p15:clr>
        </p15:guide>
        <p15:guide id="6" orient="horz" pos="657">
          <p15:clr>
            <a:srgbClr val="F26B43"/>
          </p15:clr>
        </p15:guide>
        <p15:guide id="7" orient="horz" pos="27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3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oleObject" Target="../embeddings/oleObject7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2.png"/><Relationship Id="rId3" Type="http://schemas.openxmlformats.org/officeDocument/2006/relationships/tags" Target="../tags/tag86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tags" Target="../tags/tag85.xml"/><Relationship Id="rId16" Type="http://schemas.openxmlformats.org/officeDocument/2006/relationships/image" Target="../media/image37.png"/><Relationship Id="rId1" Type="http://schemas.openxmlformats.org/officeDocument/2006/relationships/tags" Target="../tags/tag8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notesSlide" Target="../notesSlides/notesSlide2.xml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7.xml"/><Relationship Id="rId6" Type="http://schemas.openxmlformats.org/officeDocument/2006/relationships/image" Target="../media/image3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0.png"/><Relationship Id="rId3" Type="http://schemas.openxmlformats.org/officeDocument/2006/relationships/oleObject" Target="../embeddings/oleObject73.bin"/><Relationship Id="rId7" Type="http://schemas.openxmlformats.org/officeDocument/2006/relationships/image" Target="../media/image45.svg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88.xml"/><Relationship Id="rId6" Type="http://schemas.openxmlformats.org/officeDocument/2006/relationships/image" Target="../media/image44.png"/><Relationship Id="rId11" Type="http://schemas.openxmlformats.org/officeDocument/2006/relationships/image" Target="../media/image49.sv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emf"/><Relationship Id="rId9" Type="http://schemas.openxmlformats.org/officeDocument/2006/relationships/image" Target="../media/image4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9.xml"/><Relationship Id="rId6" Type="http://schemas.openxmlformats.org/officeDocument/2006/relationships/image" Target="../media/image4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4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13" Type="http://schemas.openxmlformats.org/officeDocument/2006/relationships/image" Target="../media/image56.png"/><Relationship Id="rId18" Type="http://schemas.openxmlformats.org/officeDocument/2006/relationships/image" Target="../media/image61.svg"/><Relationship Id="rId26" Type="http://schemas.openxmlformats.org/officeDocument/2006/relationships/image" Target="../media/image40.png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5.svg"/><Relationship Id="rId17" Type="http://schemas.openxmlformats.org/officeDocument/2006/relationships/image" Target="../media/image60.png"/><Relationship Id="rId25" Type="http://schemas.openxmlformats.org/officeDocument/2006/relationships/image" Target="../media/image41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59.svg"/><Relationship Id="rId20" Type="http://schemas.openxmlformats.org/officeDocument/2006/relationships/image" Target="../media/image63.svg"/><Relationship Id="rId1" Type="http://schemas.openxmlformats.org/officeDocument/2006/relationships/tags" Target="../tags/tag90.xml"/><Relationship Id="rId6" Type="http://schemas.openxmlformats.org/officeDocument/2006/relationships/image" Target="../media/image39.png"/><Relationship Id="rId11" Type="http://schemas.openxmlformats.org/officeDocument/2006/relationships/image" Target="../media/image54.png"/><Relationship Id="rId24" Type="http://schemas.openxmlformats.org/officeDocument/2006/relationships/image" Target="../media/image67.svg"/><Relationship Id="rId5" Type="http://schemas.openxmlformats.org/officeDocument/2006/relationships/image" Target="../media/image1.emf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10" Type="http://schemas.openxmlformats.org/officeDocument/2006/relationships/image" Target="../media/image53.svg"/><Relationship Id="rId19" Type="http://schemas.openxmlformats.org/officeDocument/2006/relationships/image" Target="../media/image62.png"/><Relationship Id="rId4" Type="http://schemas.openxmlformats.org/officeDocument/2006/relationships/oleObject" Target="../embeddings/oleObject75.bin"/><Relationship Id="rId9" Type="http://schemas.openxmlformats.org/officeDocument/2006/relationships/image" Target="../media/image52.png"/><Relationship Id="rId14" Type="http://schemas.openxmlformats.org/officeDocument/2006/relationships/image" Target="../media/image57.svg"/><Relationship Id="rId22" Type="http://schemas.openxmlformats.org/officeDocument/2006/relationships/image" Target="../media/image6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5.png"/><Relationship Id="rId18" Type="http://schemas.openxmlformats.org/officeDocument/2006/relationships/image" Target="../media/image79.png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82.sv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8.svg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tags" Target="../tags/tag91.xml"/><Relationship Id="rId6" Type="http://schemas.openxmlformats.org/officeDocument/2006/relationships/image" Target="../media/image68.jpeg"/><Relationship Id="rId11" Type="http://schemas.openxmlformats.org/officeDocument/2006/relationships/image" Target="../media/image73.png"/><Relationship Id="rId24" Type="http://schemas.openxmlformats.org/officeDocument/2006/relationships/image" Target="../media/image84.png"/><Relationship Id="rId5" Type="http://schemas.openxmlformats.org/officeDocument/2006/relationships/image" Target="../media/image42.emf"/><Relationship Id="rId15" Type="http://schemas.openxmlformats.org/officeDocument/2006/relationships/image" Target="../media/image76.png"/><Relationship Id="rId23" Type="http://schemas.openxmlformats.org/officeDocument/2006/relationships/image" Target="../media/image83.png"/><Relationship Id="rId10" Type="http://schemas.openxmlformats.org/officeDocument/2006/relationships/image" Target="../media/image72.svg"/><Relationship Id="rId19" Type="http://schemas.openxmlformats.org/officeDocument/2006/relationships/image" Target="../media/image80.svg"/><Relationship Id="rId4" Type="http://schemas.openxmlformats.org/officeDocument/2006/relationships/oleObject" Target="../embeddings/oleObject76.bin"/><Relationship Id="rId9" Type="http://schemas.openxmlformats.org/officeDocument/2006/relationships/image" Target="../media/image71.png"/><Relationship Id="rId14" Type="http://schemas.microsoft.com/office/2007/relationships/hdphoto" Target="../media/hdphoto2.wdp"/><Relationship Id="rId22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3664CB51-1D14-2CFB-0A81-3EEF8F146AA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7772400" imgH="10058400" progId="TCLayout.ActiveDocument.1">
                  <p:embed/>
                </p:oleObj>
              </mc:Choice>
              <mc:Fallback>
                <p:oleObj name="think-cell Folie" r:id="rId4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664CB51-1D14-2CFB-0A81-3EEF8F146A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0A2FEA-9656-911A-ECAA-29F0AEF2C6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28575"/>
            <a:ext cx="9144000" cy="5200650"/>
          </a:xfrm>
          <a:prstGeom prst="rect">
            <a:avLst/>
          </a:prstGeom>
        </p:spPr>
      </p:pic>
      <p:pic>
        <p:nvPicPr>
          <p:cNvPr id="7" name="Grafik 5" descr="Uniper_Logo_Office_White_PPT_large.png">
            <a:extLst>
              <a:ext uri="{FF2B5EF4-FFF2-40B4-BE49-F238E27FC236}">
                <a16:creationId xmlns:a16="http://schemas.microsoft.com/office/drawing/2014/main" id="{B32ECE7D-65AB-40C2-8063-1D5CE4E1256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4000" y="414001"/>
            <a:ext cx="1512000" cy="1308494"/>
          </a:xfrm>
          <a:prstGeom prst="rect">
            <a:avLst/>
          </a:prstGeom>
        </p:spPr>
      </p:pic>
      <p:sp>
        <p:nvSpPr>
          <p:cNvPr id="13" name="Titel 3">
            <a:extLst>
              <a:ext uri="{FF2B5EF4-FFF2-40B4-BE49-F238E27FC236}">
                <a16:creationId xmlns:a16="http://schemas.microsoft.com/office/drawing/2014/main" id="{132F0CE8-AEE4-48F0-3850-533751C17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34" y="3666067"/>
            <a:ext cx="7344000" cy="1068434"/>
          </a:xfrm>
        </p:spPr>
        <p:txBody>
          <a:bodyPr vert="horz" anchor="t"/>
          <a:lstStyle/>
          <a:p>
            <a:r>
              <a:rPr lang="en-US" b="1" dirty="0">
                <a:solidFill>
                  <a:srgbClr val="FFFFFF"/>
                </a:solidFill>
                <a:latin typeface="+mj-lt"/>
              </a:rPr>
              <a:t>SAF production in Northern Sweden</a:t>
            </a:r>
            <a:br>
              <a:rPr lang="en-US" baseline="-25000" dirty="0">
                <a:solidFill>
                  <a:srgbClr val="FFFFFF"/>
                </a:solidFill>
                <a:latin typeface="+mj-lt"/>
              </a:rPr>
            </a:br>
            <a:br>
              <a:rPr lang="en-US" baseline="-25000" dirty="0">
                <a:solidFill>
                  <a:srgbClr val="FFFFFF"/>
                </a:solidFill>
                <a:latin typeface="+mj-lt"/>
              </a:rPr>
            </a:br>
            <a:br>
              <a:rPr lang="en-US" baseline="-25000" dirty="0">
                <a:solidFill>
                  <a:srgbClr val="FFFFFF"/>
                </a:solidFill>
                <a:latin typeface="+mj-lt"/>
              </a:rPr>
            </a:br>
            <a:r>
              <a:rPr lang="en-US" sz="1400" dirty="0">
                <a:solidFill>
                  <a:srgbClr val="FFFFFF"/>
                </a:solidFill>
                <a:latin typeface="+mj-lt"/>
              </a:rPr>
              <a:t>June 2024</a:t>
            </a:r>
            <a:endParaRPr lang="en-US" sz="20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5" name="Untertitel 4">
            <a:extLst>
              <a:ext uri="{FF2B5EF4-FFF2-40B4-BE49-F238E27FC236}">
                <a16:creationId xmlns:a16="http://schemas.microsoft.com/office/drawing/2014/main" id="{4F93FEF3-3B63-8E89-14C6-AB0B14961043}"/>
              </a:ext>
            </a:extLst>
          </p:cNvPr>
          <p:cNvSpPr txBox="1">
            <a:spLocks/>
          </p:cNvSpPr>
          <p:nvPr/>
        </p:nvSpPr>
        <p:spPr>
          <a:xfrm>
            <a:off x="580800" y="4463818"/>
            <a:ext cx="7344000" cy="2160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1pPr>
            <a:lvl2pPr marL="207963" indent="-206375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0078DC"/>
              </a:buClr>
              <a:buFont typeface="Wingdings" pitchFamily="2" charset="2"/>
              <a:buChar char=""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2pPr>
            <a:lvl3pPr marL="20955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3pPr>
            <a:lvl4pPr marL="412750" indent="-201613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0078DC"/>
              </a:buClr>
              <a:buFont typeface="Wingdings" pitchFamily="2" charset="2"/>
              <a:buChar char=""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4pPr>
            <a:lvl5pPr marL="414338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5pPr>
            <a:lvl6pPr marL="617538" indent="-2032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0078DC"/>
              </a:buClr>
              <a:buFont typeface="Wingdings" pitchFamily="2" charset="2"/>
              <a:buChar char=""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6pPr>
            <a:lvl7pPr marL="617538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7pPr>
            <a:lvl8pPr marL="820738" indent="-20320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0078DC"/>
              </a:buClr>
              <a:buFont typeface="Wingdings" pitchFamily="2" charset="2"/>
              <a:buChar char=""/>
              <a:defRPr sz="1600" kern="1200" baseline="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8pPr>
            <a:lvl9pPr marL="820738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  <a:defRPr sz="1600" kern="1200">
                <a:solidFill>
                  <a:srgbClr val="5E5E5E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2840842A-A5F9-2916-1397-06D17F4F3C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34" y="2906086"/>
            <a:ext cx="2343370" cy="48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37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260D92A-A832-69C2-4DBA-8D8CBA8A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543ADB-E95E-4587-963D-D3C6AB2E96C0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B9600CD-48D3-79E6-A304-63E37970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lt1"/>
                </a:solidFill>
              </a:rPr>
              <a:t>At a glance</a:t>
            </a:r>
            <a:br>
              <a:rPr lang="en-US">
                <a:solidFill>
                  <a:schemeClr val="lt1"/>
                </a:solidFill>
              </a:rPr>
            </a:br>
            <a:br>
              <a:rPr lang="en-US">
                <a:solidFill>
                  <a:schemeClr val="lt1"/>
                </a:solidFill>
              </a:rPr>
            </a:b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47CF478-A53A-EA21-8DED-A86DBDB23C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4000" y="1044000"/>
            <a:ext cx="3770127" cy="3258000"/>
          </a:xfrm>
        </p:spPr>
        <p:txBody>
          <a:bodyPr>
            <a:noAutofit/>
          </a:bodyPr>
          <a:lstStyle/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</a:rPr>
              <a:t>7,000 employees </a:t>
            </a:r>
            <a:r>
              <a:rPr lang="en-US">
                <a:solidFill>
                  <a:schemeClr val="bg1"/>
                </a:solidFill>
              </a:rPr>
              <a:t>ensure security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of supply in Europe </a:t>
            </a:r>
          </a:p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Active in more than </a:t>
            </a:r>
            <a:r>
              <a:rPr lang="en-US" b="1">
                <a:solidFill>
                  <a:schemeClr val="bg1"/>
                </a:solidFill>
              </a:rPr>
              <a:t>40 countries</a:t>
            </a:r>
          </a:p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</a:rPr>
              <a:t>~ 22.4 GW </a:t>
            </a:r>
            <a:r>
              <a:rPr lang="en-US">
                <a:solidFill>
                  <a:schemeClr val="bg1"/>
                </a:solidFill>
              </a:rPr>
              <a:t>generation capacity</a:t>
            </a:r>
          </a:p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Entire business to be carbon-neutral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by </a:t>
            </a:r>
            <a:r>
              <a:rPr lang="en-US" b="1">
                <a:solidFill>
                  <a:schemeClr val="bg1"/>
                </a:solidFill>
              </a:rPr>
              <a:t>2040</a:t>
            </a:r>
          </a:p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</a:rPr>
              <a:t>Gas portfolio consisting of roughly </a:t>
            </a:r>
            <a:br>
              <a:rPr lang="en-US">
                <a:solidFill>
                  <a:schemeClr val="bg1"/>
                </a:solidFill>
              </a:rPr>
            </a:br>
            <a:r>
              <a:rPr lang="en-US" b="1">
                <a:solidFill>
                  <a:schemeClr val="bg1"/>
                </a:solidFill>
              </a:rPr>
              <a:t>200 TWh</a:t>
            </a:r>
          </a:p>
          <a:p>
            <a:pPr marL="179388" indent="-179388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</a:rPr>
              <a:t>€6.3 billion </a:t>
            </a:r>
            <a:r>
              <a:rPr lang="en-US">
                <a:solidFill>
                  <a:schemeClr val="bg1"/>
                </a:solidFill>
              </a:rPr>
              <a:t>adjusted EBIT (FY 2023)</a:t>
            </a:r>
          </a:p>
          <a:p>
            <a:endParaRPr lang="en-US"/>
          </a:p>
        </p:txBody>
      </p:sp>
      <p:sp>
        <p:nvSpPr>
          <p:cNvPr id="69" name="Rechteck 7">
            <a:extLst>
              <a:ext uri="{FF2B5EF4-FFF2-40B4-BE49-F238E27FC236}">
                <a16:creationId xmlns:a16="http://schemas.microsoft.com/office/drawing/2014/main" id="{DF3ED8E8-BEBA-CF1D-6989-2E88BFD1D887}"/>
              </a:ext>
            </a:extLst>
          </p:cNvPr>
          <p:cNvSpPr>
            <a:spLocks noGrp="1" noRot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5391591" y="3257081"/>
            <a:ext cx="3609837" cy="1234468"/>
          </a:xfrm>
          <a:prstGeom prst="rect">
            <a:avLst/>
          </a:prstGeom>
          <a:noFill/>
          <a:ln w="0" cap="flat" cmpd="sng" algn="ctr">
            <a:solidFill>
              <a:prstClr val="black">
                <a:alpha val="0"/>
              </a:prst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egoe UI Light" panose="020B0502040204020203" pitchFamily="34" charset="0"/>
              </a:rPr>
              <a:t>​</a:t>
            </a:r>
          </a:p>
        </p:txBody>
      </p:sp>
      <p:sp>
        <p:nvSpPr>
          <p:cNvPr id="70" name="Rechteck 7">
            <a:extLst>
              <a:ext uri="{FF2B5EF4-FFF2-40B4-BE49-F238E27FC236}">
                <a16:creationId xmlns:a16="http://schemas.microsoft.com/office/drawing/2014/main" id="{8E0A069A-AE6A-4C44-8648-28ACED55D3D3}"/>
              </a:ext>
            </a:extLst>
          </p:cNvPr>
          <p:cNvSpPr>
            <a:spLocks noGrp="1" noRot="1" noEditPoints="1" noAdjustHandles="1" noChangeArrowheads="1" noChangeShapeType="1"/>
          </p:cNvSpPr>
          <p:nvPr>
            <p:custDataLst>
              <p:tags r:id="rId2"/>
            </p:custDataLst>
          </p:nvPr>
        </p:nvSpPr>
        <p:spPr>
          <a:xfrm>
            <a:off x="4893717" y="1755990"/>
            <a:ext cx="4240301" cy="1314183"/>
          </a:xfrm>
          <a:prstGeom prst="rect">
            <a:avLst/>
          </a:prstGeom>
          <a:noFill/>
          <a:ln w="0" cap="flat" cmpd="sng" algn="ctr">
            <a:solidFill>
              <a:prstClr val="black">
                <a:alpha val="0"/>
              </a:prst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egoe UI Light" panose="020B0502040204020203" pitchFamily="34" charset="0"/>
              </a:rPr>
              <a:t>​</a:t>
            </a:r>
          </a:p>
        </p:txBody>
      </p:sp>
      <p:sp>
        <p:nvSpPr>
          <p:cNvPr id="71" name="Rechteck 7">
            <a:extLst>
              <a:ext uri="{FF2B5EF4-FFF2-40B4-BE49-F238E27FC236}">
                <a16:creationId xmlns:a16="http://schemas.microsoft.com/office/drawing/2014/main" id="{D079F64C-99FE-C223-36B8-6620D363FB0A}"/>
              </a:ext>
            </a:extLst>
          </p:cNvPr>
          <p:cNvSpPr>
            <a:spLocks noGrp="1" noRot="1" noEditPoints="1" noAdjustHandles="1" noChangeArrowheads="1" noChangeShapeType="1"/>
          </p:cNvSpPr>
          <p:nvPr>
            <p:custDataLst>
              <p:tags r:id="rId3"/>
            </p:custDataLst>
          </p:nvPr>
        </p:nvSpPr>
        <p:spPr>
          <a:xfrm>
            <a:off x="4911131" y="3270931"/>
            <a:ext cx="3760847" cy="1296815"/>
          </a:xfrm>
          <a:prstGeom prst="rect">
            <a:avLst/>
          </a:prstGeom>
          <a:noFill/>
          <a:ln w="0" cap="flat" cmpd="sng" algn="ctr">
            <a:solidFill>
              <a:prstClr val="black">
                <a:alpha val="0"/>
              </a:prst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95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egoe UI Light" panose="020B0502040204020203" pitchFamily="34" charset="0"/>
              </a:rPr>
              <a:t>​</a:t>
            </a:r>
          </a:p>
        </p:txBody>
      </p:sp>
      <p:cxnSp>
        <p:nvCxnSpPr>
          <p:cNvPr id="72" name="Gerader Verbinder 294">
            <a:extLst>
              <a:ext uri="{FF2B5EF4-FFF2-40B4-BE49-F238E27FC236}">
                <a16:creationId xmlns:a16="http://schemas.microsoft.com/office/drawing/2014/main" id="{EF5DC1BE-563A-D4A6-B2BE-56D13D7AAAA4}"/>
              </a:ext>
            </a:extLst>
          </p:cNvPr>
          <p:cNvCxnSpPr>
            <a:cxnSpLocks/>
            <a:endCxn id="118" idx="5"/>
          </p:cNvCxnSpPr>
          <p:nvPr/>
        </p:nvCxnSpPr>
        <p:spPr>
          <a:xfrm flipH="1" flipV="1">
            <a:off x="6537661" y="1252617"/>
            <a:ext cx="11794" cy="3190180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r Verbinder 294">
            <a:extLst>
              <a:ext uri="{FF2B5EF4-FFF2-40B4-BE49-F238E27FC236}">
                <a16:creationId xmlns:a16="http://schemas.microsoft.com/office/drawing/2014/main" id="{EB4F270A-9180-34D6-DDE9-78EDE9860FE0}"/>
              </a:ext>
            </a:extLst>
          </p:cNvPr>
          <p:cNvCxnSpPr>
            <a:cxnSpLocks/>
          </p:cNvCxnSpPr>
          <p:nvPr/>
        </p:nvCxnSpPr>
        <p:spPr>
          <a:xfrm flipH="1" flipV="1">
            <a:off x="6549455" y="2566538"/>
            <a:ext cx="1778476" cy="1039292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r Verbinder 294">
            <a:extLst>
              <a:ext uri="{FF2B5EF4-FFF2-40B4-BE49-F238E27FC236}">
                <a16:creationId xmlns:a16="http://schemas.microsoft.com/office/drawing/2014/main" id="{45D99755-896C-2740-E039-85B96774AEE0}"/>
              </a:ext>
            </a:extLst>
          </p:cNvPr>
          <p:cNvCxnSpPr>
            <a:cxnSpLocks/>
          </p:cNvCxnSpPr>
          <p:nvPr/>
        </p:nvCxnSpPr>
        <p:spPr>
          <a:xfrm flipH="1">
            <a:off x="6549455" y="2566537"/>
            <a:ext cx="1315576" cy="0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294">
            <a:extLst>
              <a:ext uri="{FF2B5EF4-FFF2-40B4-BE49-F238E27FC236}">
                <a16:creationId xmlns:a16="http://schemas.microsoft.com/office/drawing/2014/main" id="{A9F10713-1268-6A44-9AB2-20D4F5796EE3}"/>
              </a:ext>
            </a:extLst>
          </p:cNvPr>
          <p:cNvCxnSpPr>
            <a:cxnSpLocks/>
          </p:cNvCxnSpPr>
          <p:nvPr/>
        </p:nvCxnSpPr>
        <p:spPr>
          <a:xfrm flipH="1">
            <a:off x="5152152" y="2566537"/>
            <a:ext cx="1379696" cy="0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r Verbinder 294">
            <a:extLst>
              <a:ext uri="{FF2B5EF4-FFF2-40B4-BE49-F238E27FC236}">
                <a16:creationId xmlns:a16="http://schemas.microsoft.com/office/drawing/2014/main" id="{D22AFAF2-CAC6-D730-B72F-26270C99A452}"/>
              </a:ext>
            </a:extLst>
          </p:cNvPr>
          <p:cNvCxnSpPr>
            <a:cxnSpLocks/>
          </p:cNvCxnSpPr>
          <p:nvPr/>
        </p:nvCxnSpPr>
        <p:spPr>
          <a:xfrm flipH="1" flipV="1">
            <a:off x="4692391" y="1571847"/>
            <a:ext cx="1857065" cy="994690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r Verbinder 294">
            <a:extLst>
              <a:ext uri="{FF2B5EF4-FFF2-40B4-BE49-F238E27FC236}">
                <a16:creationId xmlns:a16="http://schemas.microsoft.com/office/drawing/2014/main" id="{0ABFC845-D490-E28D-910F-111A7927DC15}"/>
              </a:ext>
            </a:extLst>
          </p:cNvPr>
          <p:cNvCxnSpPr>
            <a:cxnSpLocks/>
          </p:cNvCxnSpPr>
          <p:nvPr/>
        </p:nvCxnSpPr>
        <p:spPr>
          <a:xfrm flipH="1" flipV="1">
            <a:off x="5781515" y="1568450"/>
            <a:ext cx="820760" cy="956524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r Verbinder 294">
            <a:extLst>
              <a:ext uri="{FF2B5EF4-FFF2-40B4-BE49-F238E27FC236}">
                <a16:creationId xmlns:a16="http://schemas.microsoft.com/office/drawing/2014/main" id="{C4572790-671B-3EB5-8B74-CE64FD32D12E}"/>
              </a:ext>
            </a:extLst>
          </p:cNvPr>
          <p:cNvCxnSpPr>
            <a:cxnSpLocks/>
          </p:cNvCxnSpPr>
          <p:nvPr/>
        </p:nvCxnSpPr>
        <p:spPr>
          <a:xfrm flipV="1">
            <a:off x="6549455" y="1335442"/>
            <a:ext cx="744901" cy="1231095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r Verbinder 294">
            <a:extLst>
              <a:ext uri="{FF2B5EF4-FFF2-40B4-BE49-F238E27FC236}">
                <a16:creationId xmlns:a16="http://schemas.microsoft.com/office/drawing/2014/main" id="{341DE91A-47E6-7221-1046-783F764A6016}"/>
              </a:ext>
            </a:extLst>
          </p:cNvPr>
          <p:cNvCxnSpPr>
            <a:cxnSpLocks/>
          </p:cNvCxnSpPr>
          <p:nvPr/>
        </p:nvCxnSpPr>
        <p:spPr>
          <a:xfrm flipV="1">
            <a:off x="6549455" y="1571847"/>
            <a:ext cx="1837721" cy="994690"/>
          </a:xfrm>
          <a:prstGeom prst="line">
            <a:avLst/>
          </a:prstGeom>
          <a:ln w="19050">
            <a:solidFill>
              <a:srgbClr val="ED8C1C"/>
            </a:solidFill>
            <a:headEnd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r Verbinder 294">
            <a:extLst>
              <a:ext uri="{FF2B5EF4-FFF2-40B4-BE49-F238E27FC236}">
                <a16:creationId xmlns:a16="http://schemas.microsoft.com/office/drawing/2014/main" id="{9F8485A6-0949-2CB8-D75A-B51EABA58481}"/>
              </a:ext>
            </a:extLst>
          </p:cNvPr>
          <p:cNvCxnSpPr>
            <a:cxnSpLocks/>
          </p:cNvCxnSpPr>
          <p:nvPr/>
        </p:nvCxnSpPr>
        <p:spPr>
          <a:xfrm flipV="1">
            <a:off x="5746567" y="2362200"/>
            <a:ext cx="927123" cy="1320124"/>
          </a:xfrm>
          <a:prstGeom prst="line">
            <a:avLst/>
          </a:prstGeom>
          <a:ln w="19050" cap="flat" cmpd="sng" algn="ctr">
            <a:solidFill>
              <a:srgbClr val="ED8C1C"/>
            </a:solidFill>
            <a:prstDash val="solid"/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B12C23BA-CEAA-2D95-E7C8-999D65C1C8C4}"/>
              </a:ext>
            </a:extLst>
          </p:cNvPr>
          <p:cNvGrpSpPr/>
          <p:nvPr/>
        </p:nvGrpSpPr>
        <p:grpSpPr>
          <a:xfrm>
            <a:off x="6196068" y="3915491"/>
            <a:ext cx="659155" cy="834559"/>
            <a:chOff x="4047018" y="884891"/>
            <a:chExt cx="659155" cy="834559"/>
          </a:xfrm>
        </p:grpSpPr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641ED133-E865-1F38-2831-DE90D5848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564" y="88489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83" name="Picture 15">
              <a:extLst>
                <a:ext uri="{FF2B5EF4-FFF2-40B4-BE49-F238E27FC236}">
                  <a16:creationId xmlns:a16="http://schemas.microsoft.com/office/drawing/2014/main" id="{2F2DCBF9-6C11-5957-9DEC-E966E8C18C75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6733" y="997227"/>
              <a:ext cx="440584" cy="379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4" name="Textfeld 309">
              <a:extLst>
                <a:ext uri="{FF2B5EF4-FFF2-40B4-BE49-F238E27FC236}">
                  <a16:creationId xmlns:a16="http://schemas.microsoft.com/office/drawing/2014/main" id="{288E161A-0D4C-F008-2AB8-FF5DB841A46F}"/>
                </a:ext>
              </a:extLst>
            </p:cNvPr>
            <p:cNvSpPr txBox="1"/>
            <p:nvPr/>
          </p:nvSpPr>
          <p:spPr>
            <a:xfrm>
              <a:off x="4047018" y="1488618"/>
              <a:ext cx="659155" cy="2308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Services</a:t>
              </a:r>
            </a:p>
          </p:txBody>
        </p:sp>
      </p:grp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38ED78DB-3F98-0BAB-6725-99C3B2C431F2}"/>
              </a:ext>
            </a:extLst>
          </p:cNvPr>
          <p:cNvGrpSpPr/>
          <p:nvPr/>
        </p:nvGrpSpPr>
        <p:grpSpPr>
          <a:xfrm>
            <a:off x="7842797" y="1071410"/>
            <a:ext cx="1076879" cy="813263"/>
            <a:chOff x="1599940" y="1925433"/>
            <a:chExt cx="1076879" cy="813263"/>
          </a:xfrm>
        </p:grpSpPr>
        <p:sp>
          <p:nvSpPr>
            <p:cNvPr id="86" name="Freeform 25">
              <a:extLst>
                <a:ext uri="{FF2B5EF4-FFF2-40B4-BE49-F238E27FC236}">
                  <a16:creationId xmlns:a16="http://schemas.microsoft.com/office/drawing/2014/main" id="{5A46AEE8-0773-C76F-5E07-84E5F9256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3312" y="2148480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87" name="Picture 13">
              <a:extLst>
                <a:ext uri="{FF2B5EF4-FFF2-40B4-BE49-F238E27FC236}">
                  <a16:creationId xmlns:a16="http://schemas.microsoft.com/office/drawing/2014/main" id="{D004EECC-9890-DEDF-6F85-E9B8ED0F09F7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2856" y="2273187"/>
              <a:ext cx="451048" cy="2894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8" name="Textfeld 312">
              <a:extLst>
                <a:ext uri="{FF2B5EF4-FFF2-40B4-BE49-F238E27FC236}">
                  <a16:creationId xmlns:a16="http://schemas.microsoft.com/office/drawing/2014/main" id="{BB6FCFA7-7040-78B0-062F-26D6917DA1E1}"/>
                </a:ext>
              </a:extLst>
            </p:cNvPr>
            <p:cNvSpPr txBox="1"/>
            <p:nvPr/>
          </p:nvSpPr>
          <p:spPr>
            <a:xfrm>
              <a:off x="1599940" y="1925433"/>
              <a:ext cx="1076879" cy="2462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Sales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89" name="Gruppieren 88">
            <a:extLst>
              <a:ext uri="{FF2B5EF4-FFF2-40B4-BE49-F238E27FC236}">
                <a16:creationId xmlns:a16="http://schemas.microsoft.com/office/drawing/2014/main" id="{6E5FBBB0-3C35-5BB4-2D87-82C9A8B264CF}"/>
              </a:ext>
            </a:extLst>
          </p:cNvPr>
          <p:cNvGrpSpPr/>
          <p:nvPr/>
        </p:nvGrpSpPr>
        <p:grpSpPr>
          <a:xfrm>
            <a:off x="7828398" y="3300738"/>
            <a:ext cx="922048" cy="836437"/>
            <a:chOff x="2149382" y="884891"/>
            <a:chExt cx="922048" cy="836437"/>
          </a:xfrm>
        </p:grpSpPr>
        <p:sp>
          <p:nvSpPr>
            <p:cNvPr id="90" name="Freeform 25">
              <a:extLst>
                <a:ext uri="{FF2B5EF4-FFF2-40B4-BE49-F238E27FC236}">
                  <a16:creationId xmlns:a16="http://schemas.microsoft.com/office/drawing/2014/main" id="{CAEC1086-C33C-609F-AEEB-B9CD71675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255" y="88489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1" name="Picture 5">
              <a:extLst>
                <a:ext uri="{FF2B5EF4-FFF2-40B4-BE49-F238E27FC236}">
                  <a16:creationId xmlns:a16="http://schemas.microsoft.com/office/drawing/2014/main" id="{EFD04745-7EB3-5B77-F143-7044077A2200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242" y="1015135"/>
              <a:ext cx="358370" cy="3297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2" name="Textfeld 307">
              <a:extLst>
                <a:ext uri="{FF2B5EF4-FFF2-40B4-BE49-F238E27FC236}">
                  <a16:creationId xmlns:a16="http://schemas.microsoft.com/office/drawing/2014/main" id="{0BBCE6CB-B65D-99D2-3807-6BD1DBF4BD3A}"/>
                </a:ext>
              </a:extLst>
            </p:cNvPr>
            <p:cNvSpPr txBox="1"/>
            <p:nvPr/>
          </p:nvSpPr>
          <p:spPr>
            <a:xfrm>
              <a:off x="2149382" y="1475107"/>
              <a:ext cx="9220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Gas storage</a:t>
              </a:r>
            </a:p>
          </p:txBody>
        </p: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0F77826A-20F5-4F0E-8098-29413F9A61FE}"/>
              </a:ext>
            </a:extLst>
          </p:cNvPr>
          <p:cNvGrpSpPr/>
          <p:nvPr/>
        </p:nvGrpSpPr>
        <p:grpSpPr>
          <a:xfrm>
            <a:off x="4323199" y="1054889"/>
            <a:ext cx="654346" cy="809566"/>
            <a:chOff x="6661300" y="1929130"/>
            <a:chExt cx="654346" cy="809566"/>
          </a:xfrm>
        </p:grpSpPr>
        <p:sp>
          <p:nvSpPr>
            <p:cNvPr id="94" name="Freeform 25">
              <a:extLst>
                <a:ext uri="{FF2B5EF4-FFF2-40B4-BE49-F238E27FC236}">
                  <a16:creationId xmlns:a16="http://schemas.microsoft.com/office/drawing/2014/main" id="{7BD176FD-B4F1-017D-6E9B-C8C854AEBC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030" y="2148480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5" name="Picture 2" descr="C:\Users\O3778\AppData\Local\Microsoft\Windows\Temporary Internet Files\Content.Outlook\B8NEVLI3\170415_Uniper_Wertschöpfungskette_Monitore.png">
              <a:extLst>
                <a:ext uri="{FF2B5EF4-FFF2-40B4-BE49-F238E27FC236}">
                  <a16:creationId xmlns:a16="http://schemas.microsoft.com/office/drawing/2014/main" id="{A7C8E2D0-55DC-C96F-0ABB-4C61BB89A0C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372" y="2276026"/>
              <a:ext cx="465336" cy="335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6" name="Textfeld 313">
              <a:extLst>
                <a:ext uri="{FF2B5EF4-FFF2-40B4-BE49-F238E27FC236}">
                  <a16:creationId xmlns:a16="http://schemas.microsoft.com/office/drawing/2014/main" id="{C2872823-878D-27D3-673E-B19C02AAA881}"/>
                </a:ext>
              </a:extLst>
            </p:cNvPr>
            <p:cNvSpPr txBox="1"/>
            <p:nvPr/>
          </p:nvSpPr>
          <p:spPr>
            <a:xfrm>
              <a:off x="6661300" y="1929130"/>
              <a:ext cx="6543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Trading</a:t>
              </a:r>
            </a:p>
          </p:txBody>
        </p:sp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728E2301-F080-C4A9-2055-F4A46ED88228}"/>
              </a:ext>
            </a:extLst>
          </p:cNvPr>
          <p:cNvGrpSpPr/>
          <p:nvPr/>
        </p:nvGrpSpPr>
        <p:grpSpPr>
          <a:xfrm>
            <a:off x="5186371" y="705409"/>
            <a:ext cx="1174765" cy="947126"/>
            <a:chOff x="4705372" y="684628"/>
            <a:chExt cx="1174765" cy="947126"/>
          </a:xfrm>
        </p:grpSpPr>
        <p:sp>
          <p:nvSpPr>
            <p:cNvPr id="98" name="Freeform 25">
              <a:extLst>
                <a:ext uri="{FF2B5EF4-FFF2-40B4-BE49-F238E27FC236}">
                  <a16:creationId xmlns:a16="http://schemas.microsoft.com/office/drawing/2014/main" id="{C029D806-1241-1A31-FB15-BC3011DAB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3366" y="1041538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9" name="Picture 9">
              <a:extLst>
                <a:ext uri="{FF2B5EF4-FFF2-40B4-BE49-F238E27FC236}">
                  <a16:creationId xmlns:a16="http://schemas.microsoft.com/office/drawing/2014/main" id="{ADBB58D4-961B-1A58-E0EE-9581E5F836DE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2687" y="1171782"/>
              <a:ext cx="422746" cy="3129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0" name="Textfeld 306">
              <a:extLst>
                <a:ext uri="{FF2B5EF4-FFF2-40B4-BE49-F238E27FC236}">
                  <a16:creationId xmlns:a16="http://schemas.microsoft.com/office/drawing/2014/main" id="{6DC53825-895E-7459-8CA1-64BAC9A2436C}"/>
                </a:ext>
              </a:extLst>
            </p:cNvPr>
            <p:cNvSpPr txBox="1"/>
            <p:nvPr/>
          </p:nvSpPr>
          <p:spPr>
            <a:xfrm>
              <a:off x="4705372" y="684628"/>
              <a:ext cx="11747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Coal-fired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power plant</a:t>
              </a:r>
            </a:p>
          </p:txBody>
        </p:sp>
      </p:grpSp>
      <p:grpSp>
        <p:nvGrpSpPr>
          <p:cNvPr id="101" name="Gruppieren 100">
            <a:extLst>
              <a:ext uri="{FF2B5EF4-FFF2-40B4-BE49-F238E27FC236}">
                <a16:creationId xmlns:a16="http://schemas.microsoft.com/office/drawing/2014/main" id="{9F0E5714-5626-807E-21F6-5CD230AE97FE}"/>
              </a:ext>
            </a:extLst>
          </p:cNvPr>
          <p:cNvGrpSpPr/>
          <p:nvPr/>
        </p:nvGrpSpPr>
        <p:grpSpPr>
          <a:xfrm>
            <a:off x="7615128" y="2273297"/>
            <a:ext cx="953458" cy="834179"/>
            <a:chOff x="5912825" y="884891"/>
            <a:chExt cx="953458" cy="834179"/>
          </a:xfrm>
        </p:grpSpPr>
        <p:sp>
          <p:nvSpPr>
            <p:cNvPr id="102" name="Freeform 25">
              <a:extLst>
                <a:ext uri="{FF2B5EF4-FFF2-40B4-BE49-F238E27FC236}">
                  <a16:creationId xmlns:a16="http://schemas.microsoft.com/office/drawing/2014/main" id="{96E17C83-A05E-5B74-7523-7BEE63370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093" y="88489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" name="Picture 16">
              <a:extLst>
                <a:ext uri="{FF2B5EF4-FFF2-40B4-BE49-F238E27FC236}">
                  <a16:creationId xmlns:a16="http://schemas.microsoft.com/office/drawing/2014/main" id="{5D189C17-6532-4DAC-5BCA-4E8E01AC709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5521" y="1006186"/>
              <a:ext cx="388066" cy="372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4" name="Textfeld 310">
              <a:extLst>
                <a:ext uri="{FF2B5EF4-FFF2-40B4-BE49-F238E27FC236}">
                  <a16:creationId xmlns:a16="http://schemas.microsoft.com/office/drawing/2014/main" id="{9E2C95D5-A01F-4A37-2435-047CA2F878E9}"/>
                </a:ext>
              </a:extLst>
            </p:cNvPr>
            <p:cNvSpPr txBox="1"/>
            <p:nvPr/>
          </p:nvSpPr>
          <p:spPr>
            <a:xfrm>
              <a:off x="5912825" y="1472849"/>
              <a:ext cx="9534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Hydropower</a:t>
              </a:r>
            </a:p>
          </p:txBody>
        </p: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C81D3647-CCAD-DA13-2ABE-E56523B63DCA}"/>
              </a:ext>
            </a:extLst>
          </p:cNvPr>
          <p:cNvGrpSpPr/>
          <p:nvPr/>
        </p:nvGrpSpPr>
        <p:grpSpPr>
          <a:xfrm>
            <a:off x="6864516" y="840482"/>
            <a:ext cx="917403" cy="813093"/>
            <a:chOff x="4748780" y="662014"/>
            <a:chExt cx="917403" cy="813093"/>
          </a:xfrm>
        </p:grpSpPr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24247FFC-5828-CF60-00E1-6DE489190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0974" y="88489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Textfeld 30">
              <a:extLst>
                <a:ext uri="{FF2B5EF4-FFF2-40B4-BE49-F238E27FC236}">
                  <a16:creationId xmlns:a16="http://schemas.microsoft.com/office/drawing/2014/main" id="{757A4F86-0A7A-E5FB-AE1C-7824B9E1D04D}"/>
                </a:ext>
              </a:extLst>
            </p:cNvPr>
            <p:cNvSpPr txBox="1"/>
            <p:nvPr/>
          </p:nvSpPr>
          <p:spPr>
            <a:xfrm>
              <a:off x="4748780" y="662014"/>
              <a:ext cx="9174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Hydrogen</a:t>
              </a:r>
            </a:p>
          </p:txBody>
        </p:sp>
        <p:pic>
          <p:nvPicPr>
            <p:cNvPr id="108" name="Picture 343">
              <a:extLst>
                <a:ext uri="{FF2B5EF4-FFF2-40B4-BE49-F238E27FC236}">
                  <a16:creationId xmlns:a16="http://schemas.microsoft.com/office/drawing/2014/main" id="{4C2282E1-FCE2-CFC6-0FCD-AD281A46E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714" y="924543"/>
              <a:ext cx="453302" cy="422477"/>
            </a:xfrm>
            <a:prstGeom prst="rect">
              <a:avLst/>
            </a:prstGeom>
          </p:spPr>
        </p:pic>
      </p:grpSp>
      <p:grpSp>
        <p:nvGrpSpPr>
          <p:cNvPr id="109" name="Gruppieren 108">
            <a:extLst>
              <a:ext uri="{FF2B5EF4-FFF2-40B4-BE49-F238E27FC236}">
                <a16:creationId xmlns:a16="http://schemas.microsoft.com/office/drawing/2014/main" id="{55784C77-6CE0-CA1A-08BD-260AF2439141}"/>
              </a:ext>
            </a:extLst>
          </p:cNvPr>
          <p:cNvGrpSpPr/>
          <p:nvPr/>
        </p:nvGrpSpPr>
        <p:grpSpPr>
          <a:xfrm>
            <a:off x="4392619" y="2266025"/>
            <a:ext cx="1107204" cy="992172"/>
            <a:chOff x="7329466" y="2148480"/>
            <a:chExt cx="1107204" cy="992172"/>
          </a:xfrm>
        </p:grpSpPr>
        <p:sp>
          <p:nvSpPr>
            <p:cNvPr id="110" name="Freeform 25">
              <a:extLst>
                <a:ext uri="{FF2B5EF4-FFF2-40B4-BE49-F238E27FC236}">
                  <a16:creationId xmlns:a16="http://schemas.microsoft.com/office/drawing/2014/main" id="{AE506FF3-925F-24F8-BB9B-B6BB92007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0" y="2148480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11" name="Picture 4">
              <a:extLst>
                <a:ext uri="{FF2B5EF4-FFF2-40B4-BE49-F238E27FC236}">
                  <a16:creationId xmlns:a16="http://schemas.microsoft.com/office/drawing/2014/main" id="{39525C0F-D412-86C2-ECCC-3210CD75CFF5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917" y="2229829"/>
              <a:ext cx="350395" cy="387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2" name="Textfeld 302">
              <a:extLst>
                <a:ext uri="{FF2B5EF4-FFF2-40B4-BE49-F238E27FC236}">
                  <a16:creationId xmlns:a16="http://schemas.microsoft.com/office/drawing/2014/main" id="{904DB2E4-0D1F-8C85-EC73-E30A813F789C}"/>
                </a:ext>
              </a:extLst>
            </p:cNvPr>
            <p:cNvSpPr txBox="1"/>
            <p:nvPr/>
          </p:nvSpPr>
          <p:spPr>
            <a:xfrm>
              <a:off x="7329466" y="2740542"/>
              <a:ext cx="11072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Gas-fired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power plant</a:t>
              </a:r>
            </a:p>
          </p:txBody>
        </p:sp>
      </p:grpSp>
      <p:grpSp>
        <p:nvGrpSpPr>
          <p:cNvPr id="113" name="Gruppieren 112">
            <a:extLst>
              <a:ext uri="{FF2B5EF4-FFF2-40B4-BE49-F238E27FC236}">
                <a16:creationId xmlns:a16="http://schemas.microsoft.com/office/drawing/2014/main" id="{8C2EF9F5-BBAA-685A-4725-E9D48FE5A998}"/>
              </a:ext>
            </a:extLst>
          </p:cNvPr>
          <p:cNvGrpSpPr/>
          <p:nvPr/>
        </p:nvGrpSpPr>
        <p:grpSpPr>
          <a:xfrm>
            <a:off x="5441028" y="3412976"/>
            <a:ext cx="594922" cy="849234"/>
            <a:chOff x="3514878" y="2148480"/>
            <a:chExt cx="594922" cy="849234"/>
          </a:xfrm>
        </p:grpSpPr>
        <p:sp>
          <p:nvSpPr>
            <p:cNvPr id="114" name="Freeform 25">
              <a:extLst>
                <a:ext uri="{FF2B5EF4-FFF2-40B4-BE49-F238E27FC236}">
                  <a16:creationId xmlns:a16="http://schemas.microsoft.com/office/drawing/2014/main" id="{7A195801-518D-CD6E-0E9D-3507CB118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878" y="2148480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" name="Textfeld 308">
              <a:extLst>
                <a:ext uri="{FF2B5EF4-FFF2-40B4-BE49-F238E27FC236}">
                  <a16:creationId xmlns:a16="http://schemas.microsoft.com/office/drawing/2014/main" id="{9D43F1B6-EEA6-AD02-4145-0DB2C92A6E73}"/>
                </a:ext>
              </a:extLst>
            </p:cNvPr>
            <p:cNvSpPr txBox="1"/>
            <p:nvPr/>
          </p:nvSpPr>
          <p:spPr>
            <a:xfrm>
              <a:off x="3608401" y="2751493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LNG</a:t>
              </a:r>
            </a:p>
          </p:txBody>
        </p:sp>
        <p:pic>
          <p:nvPicPr>
            <p:cNvPr id="116" name="Picture 14">
              <a:extLst>
                <a:ext uri="{FF2B5EF4-FFF2-40B4-BE49-F238E27FC236}">
                  <a16:creationId xmlns:a16="http://schemas.microsoft.com/office/drawing/2014/main" id="{A384349A-7EAC-D3EC-71E9-4A1D13E0F22C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0470" y="2245047"/>
              <a:ext cx="350355" cy="347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7" name="Gruppieren 116">
            <a:extLst>
              <a:ext uri="{FF2B5EF4-FFF2-40B4-BE49-F238E27FC236}">
                <a16:creationId xmlns:a16="http://schemas.microsoft.com/office/drawing/2014/main" id="{FE1E1BB3-5921-0341-87CF-BF0A86B9CC4E}"/>
              </a:ext>
            </a:extLst>
          </p:cNvPr>
          <p:cNvGrpSpPr/>
          <p:nvPr/>
        </p:nvGrpSpPr>
        <p:grpSpPr>
          <a:xfrm>
            <a:off x="6099367" y="436427"/>
            <a:ext cx="945669" cy="816190"/>
            <a:chOff x="5661377" y="436427"/>
            <a:chExt cx="945669" cy="816190"/>
          </a:xfrm>
        </p:grpSpPr>
        <p:sp>
          <p:nvSpPr>
            <p:cNvPr id="118" name="Freeform 25">
              <a:extLst>
                <a:ext uri="{FF2B5EF4-FFF2-40B4-BE49-F238E27FC236}">
                  <a16:creationId xmlns:a16="http://schemas.microsoft.com/office/drawing/2014/main" id="{8F5AAF3E-FF30-A88A-A4C9-F6E7AB0E6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864" y="66240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Textfeld 306">
              <a:extLst>
                <a:ext uri="{FF2B5EF4-FFF2-40B4-BE49-F238E27FC236}">
                  <a16:creationId xmlns:a16="http://schemas.microsoft.com/office/drawing/2014/main" id="{8960A579-4FAB-9C71-4095-A4F9E5A300CA}"/>
                </a:ext>
              </a:extLst>
            </p:cNvPr>
            <p:cNvSpPr txBox="1"/>
            <p:nvPr/>
          </p:nvSpPr>
          <p:spPr>
            <a:xfrm>
              <a:off x="5661377" y="436427"/>
              <a:ext cx="9456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Renewables</a:t>
              </a:r>
            </a:p>
          </p:txBody>
        </p:sp>
      </p:grpSp>
      <p:cxnSp>
        <p:nvCxnSpPr>
          <p:cNvPr id="120" name="Gerader Verbinder 294">
            <a:extLst>
              <a:ext uri="{FF2B5EF4-FFF2-40B4-BE49-F238E27FC236}">
                <a16:creationId xmlns:a16="http://schemas.microsoft.com/office/drawing/2014/main" id="{6F0A2537-8C3F-2F5F-E007-DF8A7FBF8A0A}"/>
              </a:ext>
            </a:extLst>
          </p:cNvPr>
          <p:cNvCxnSpPr>
            <a:cxnSpLocks/>
          </p:cNvCxnSpPr>
          <p:nvPr/>
        </p:nvCxnSpPr>
        <p:spPr>
          <a:xfrm flipH="1" flipV="1">
            <a:off x="6769517" y="2937164"/>
            <a:ext cx="434786" cy="772870"/>
          </a:xfrm>
          <a:prstGeom prst="line">
            <a:avLst/>
          </a:prstGeom>
          <a:ln w="19050" cap="flat" cmpd="sng" algn="ctr">
            <a:solidFill>
              <a:srgbClr val="ED8C1C"/>
            </a:solidFill>
            <a:prstDash val="solid"/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Gerader Verbinder 294">
            <a:extLst>
              <a:ext uri="{FF2B5EF4-FFF2-40B4-BE49-F238E27FC236}">
                <a16:creationId xmlns:a16="http://schemas.microsoft.com/office/drawing/2014/main" id="{7739564D-E74F-95F4-82A7-8D0979B12A99}"/>
              </a:ext>
            </a:extLst>
          </p:cNvPr>
          <p:cNvCxnSpPr>
            <a:cxnSpLocks/>
          </p:cNvCxnSpPr>
          <p:nvPr/>
        </p:nvCxnSpPr>
        <p:spPr>
          <a:xfrm flipV="1">
            <a:off x="4747418" y="2647950"/>
            <a:ext cx="1665922" cy="957882"/>
          </a:xfrm>
          <a:prstGeom prst="line">
            <a:avLst/>
          </a:prstGeom>
          <a:ln w="19050" cap="flat" cmpd="sng" algn="ctr">
            <a:solidFill>
              <a:srgbClr val="ED8C1C"/>
            </a:solidFill>
            <a:prstDash val="solid"/>
            <a:round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04D0A38F-9B9B-DDAE-851A-3054D537C990}"/>
              </a:ext>
            </a:extLst>
          </p:cNvPr>
          <p:cNvGrpSpPr/>
          <p:nvPr/>
        </p:nvGrpSpPr>
        <p:grpSpPr>
          <a:xfrm>
            <a:off x="4329058" y="3307512"/>
            <a:ext cx="1016625" cy="985810"/>
            <a:chOff x="5708900" y="2148480"/>
            <a:chExt cx="1016625" cy="985810"/>
          </a:xfrm>
        </p:grpSpPr>
        <p:sp>
          <p:nvSpPr>
            <p:cNvPr id="123" name="Freeform 25">
              <a:extLst>
                <a:ext uri="{FF2B5EF4-FFF2-40B4-BE49-F238E27FC236}">
                  <a16:creationId xmlns:a16="http://schemas.microsoft.com/office/drawing/2014/main" id="{614C99D6-B0E3-8453-D091-2B8BACBB4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874" y="2148480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4" name="Textfeld 311">
              <a:extLst>
                <a:ext uri="{FF2B5EF4-FFF2-40B4-BE49-F238E27FC236}">
                  <a16:creationId xmlns:a16="http://schemas.microsoft.com/office/drawing/2014/main" id="{C014ADD9-F298-2BA9-54EE-8361223A6168}"/>
                </a:ext>
              </a:extLst>
            </p:cNvPr>
            <p:cNvSpPr txBox="1"/>
            <p:nvPr/>
          </p:nvSpPr>
          <p:spPr>
            <a:xfrm>
              <a:off x="5708900" y="2734180"/>
              <a:ext cx="101662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Gas 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infrastructure</a:t>
              </a:r>
            </a:p>
          </p:txBody>
        </p:sp>
        <p:pic>
          <p:nvPicPr>
            <p:cNvPr id="125" name="Picture 7">
              <a:extLst>
                <a:ext uri="{FF2B5EF4-FFF2-40B4-BE49-F238E27FC236}">
                  <a16:creationId xmlns:a16="http://schemas.microsoft.com/office/drawing/2014/main" id="{59186C4E-85D2-B59F-6298-A016EA97225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413"/>
            <a:stretch/>
          </p:blipFill>
          <p:spPr bwMode="auto">
            <a:xfrm>
              <a:off x="5872251" y="2170158"/>
              <a:ext cx="530489" cy="422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6" name="Freeform 25">
            <a:extLst>
              <a:ext uri="{FF2B5EF4-FFF2-40B4-BE49-F238E27FC236}">
                <a16:creationId xmlns:a16="http://schemas.microsoft.com/office/drawing/2014/main" id="{EEDC8E64-012A-8519-D1EA-4653A8C90266}"/>
              </a:ext>
            </a:extLst>
          </p:cNvPr>
          <p:cNvSpPr>
            <a:spLocks/>
          </p:cNvSpPr>
          <p:nvPr/>
        </p:nvSpPr>
        <p:spPr bwMode="auto">
          <a:xfrm>
            <a:off x="6009537" y="2007770"/>
            <a:ext cx="1088184" cy="1079576"/>
          </a:xfrm>
          <a:custGeom>
            <a:avLst/>
            <a:gdLst>
              <a:gd name="T0" fmla="*/ 0 w 891"/>
              <a:gd name="T1" fmla="*/ 432 h 885"/>
              <a:gd name="T2" fmla="*/ 431 w 891"/>
              <a:gd name="T3" fmla="*/ 0 h 885"/>
              <a:gd name="T4" fmla="*/ 458 w 891"/>
              <a:gd name="T5" fmla="*/ 0 h 885"/>
              <a:gd name="T6" fmla="*/ 891 w 891"/>
              <a:gd name="T7" fmla="*/ 432 h 885"/>
              <a:gd name="T8" fmla="*/ 891 w 891"/>
              <a:gd name="T9" fmla="*/ 453 h 885"/>
              <a:gd name="T10" fmla="*/ 458 w 891"/>
              <a:gd name="T11" fmla="*/ 885 h 885"/>
              <a:gd name="T12" fmla="*/ 431 w 891"/>
              <a:gd name="T13" fmla="*/ 885 h 885"/>
              <a:gd name="T14" fmla="*/ 0 w 891"/>
              <a:gd name="T15" fmla="*/ 453 h 885"/>
              <a:gd name="T16" fmla="*/ 0 w 891"/>
              <a:gd name="T17" fmla="*/ 432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1" h="885">
                <a:moveTo>
                  <a:pt x="0" y="432"/>
                </a:moveTo>
                <a:cubicBezTo>
                  <a:pt x="0" y="148"/>
                  <a:pt x="143" y="0"/>
                  <a:pt x="431" y="0"/>
                </a:cubicBezTo>
                <a:cubicBezTo>
                  <a:pt x="458" y="0"/>
                  <a:pt x="458" y="0"/>
                  <a:pt x="458" y="0"/>
                </a:cubicBezTo>
                <a:cubicBezTo>
                  <a:pt x="748" y="0"/>
                  <a:pt x="891" y="148"/>
                  <a:pt x="891" y="432"/>
                </a:cubicBezTo>
                <a:cubicBezTo>
                  <a:pt x="891" y="453"/>
                  <a:pt x="891" y="453"/>
                  <a:pt x="891" y="453"/>
                </a:cubicBezTo>
                <a:cubicBezTo>
                  <a:pt x="891" y="737"/>
                  <a:pt x="748" y="885"/>
                  <a:pt x="458" y="885"/>
                </a:cubicBezTo>
                <a:cubicBezTo>
                  <a:pt x="431" y="885"/>
                  <a:pt x="431" y="885"/>
                  <a:pt x="431" y="885"/>
                </a:cubicBezTo>
                <a:cubicBezTo>
                  <a:pt x="143" y="885"/>
                  <a:pt x="0" y="737"/>
                  <a:pt x="0" y="453"/>
                </a:cubicBezTo>
                <a:lnTo>
                  <a:pt x="0" y="4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78D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7E5989C9-EFF8-AF78-72DC-D5636E376379}"/>
              </a:ext>
            </a:extLst>
          </p:cNvPr>
          <p:cNvGrpSpPr/>
          <p:nvPr/>
        </p:nvGrpSpPr>
        <p:grpSpPr>
          <a:xfrm>
            <a:off x="6952095" y="3369328"/>
            <a:ext cx="652743" cy="834179"/>
            <a:chOff x="3168041" y="884891"/>
            <a:chExt cx="652743" cy="834179"/>
          </a:xfrm>
        </p:grpSpPr>
        <p:sp>
          <p:nvSpPr>
            <p:cNvPr id="128" name="Freeform 25">
              <a:extLst>
                <a:ext uri="{FF2B5EF4-FFF2-40B4-BE49-F238E27FC236}">
                  <a16:creationId xmlns:a16="http://schemas.microsoft.com/office/drawing/2014/main" id="{36D33BA6-DCD8-B236-6669-0B236EDDA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160" y="884891"/>
              <a:ext cx="594922" cy="590216"/>
            </a:xfrm>
            <a:custGeom>
              <a:avLst/>
              <a:gdLst>
                <a:gd name="T0" fmla="*/ 0 w 891"/>
                <a:gd name="T1" fmla="*/ 432 h 885"/>
                <a:gd name="T2" fmla="*/ 431 w 891"/>
                <a:gd name="T3" fmla="*/ 0 h 885"/>
                <a:gd name="T4" fmla="*/ 458 w 891"/>
                <a:gd name="T5" fmla="*/ 0 h 885"/>
                <a:gd name="T6" fmla="*/ 891 w 891"/>
                <a:gd name="T7" fmla="*/ 432 h 885"/>
                <a:gd name="T8" fmla="*/ 891 w 891"/>
                <a:gd name="T9" fmla="*/ 453 h 885"/>
                <a:gd name="T10" fmla="*/ 458 w 891"/>
                <a:gd name="T11" fmla="*/ 885 h 885"/>
                <a:gd name="T12" fmla="*/ 431 w 891"/>
                <a:gd name="T13" fmla="*/ 885 h 885"/>
                <a:gd name="T14" fmla="*/ 0 w 891"/>
                <a:gd name="T15" fmla="*/ 453 h 885"/>
                <a:gd name="T16" fmla="*/ 0 w 891"/>
                <a:gd name="T17" fmla="*/ 43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1" h="885">
                  <a:moveTo>
                    <a:pt x="0" y="432"/>
                  </a:moveTo>
                  <a:cubicBezTo>
                    <a:pt x="0" y="148"/>
                    <a:pt x="143" y="0"/>
                    <a:pt x="431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748" y="0"/>
                    <a:pt x="891" y="148"/>
                    <a:pt x="891" y="432"/>
                  </a:cubicBezTo>
                  <a:cubicBezTo>
                    <a:pt x="891" y="453"/>
                    <a:pt x="891" y="453"/>
                    <a:pt x="891" y="453"/>
                  </a:cubicBezTo>
                  <a:cubicBezTo>
                    <a:pt x="891" y="737"/>
                    <a:pt x="748" y="885"/>
                    <a:pt x="458" y="885"/>
                  </a:cubicBezTo>
                  <a:cubicBezTo>
                    <a:pt x="431" y="885"/>
                    <a:pt x="431" y="885"/>
                    <a:pt x="431" y="885"/>
                  </a:cubicBezTo>
                  <a:cubicBezTo>
                    <a:pt x="143" y="885"/>
                    <a:pt x="0" y="737"/>
                    <a:pt x="0" y="453"/>
                  </a:cubicBezTo>
                  <a:lnTo>
                    <a:pt x="0" y="4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29" name="Picture 8">
              <a:extLst>
                <a:ext uri="{FF2B5EF4-FFF2-40B4-BE49-F238E27FC236}">
                  <a16:creationId xmlns:a16="http://schemas.microsoft.com/office/drawing/2014/main" id="{D21A37E2-5DC1-29B5-8C60-77237EABB9F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2264" y="1014756"/>
              <a:ext cx="435373" cy="2985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0" name="Textfeld 305">
              <a:extLst>
                <a:ext uri="{FF2B5EF4-FFF2-40B4-BE49-F238E27FC236}">
                  <a16:creationId xmlns:a16="http://schemas.microsoft.com/office/drawing/2014/main" id="{BA46A94A-E2D9-165D-80B1-108A2C6FCF4F}"/>
                </a:ext>
              </a:extLst>
            </p:cNvPr>
            <p:cNvSpPr txBox="1"/>
            <p:nvPr/>
          </p:nvSpPr>
          <p:spPr>
            <a:xfrm>
              <a:off x="3168041" y="1472849"/>
              <a:ext cx="6527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Nuclear</a:t>
              </a:r>
            </a:p>
          </p:txBody>
        </p:sp>
      </p:grpSp>
      <p:pic>
        <p:nvPicPr>
          <p:cNvPr id="131" name="Grafik 130">
            <a:extLst>
              <a:ext uri="{FF2B5EF4-FFF2-40B4-BE49-F238E27FC236}">
                <a16:creationId xmlns:a16="http://schemas.microsoft.com/office/drawing/2014/main" id="{1C686103-72A7-FF18-1EEF-B10E849BB0D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998" y="731201"/>
            <a:ext cx="429166" cy="407573"/>
          </a:xfrm>
          <a:prstGeom prst="rect">
            <a:avLst/>
          </a:prstGeom>
        </p:spPr>
      </p:pic>
      <p:pic>
        <p:nvPicPr>
          <p:cNvPr id="132" name="Grafik 131" descr="Uniper_Logo_Office_CO.png">
            <a:extLst>
              <a:ext uri="{FF2B5EF4-FFF2-40B4-BE49-F238E27FC236}">
                <a16:creationId xmlns:a16="http://schemas.microsoft.com/office/drawing/2014/main" id="{088E2FE2-F7A1-2F3F-CD27-0F3CB48743A5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245201" y="2269543"/>
            <a:ext cx="682455" cy="59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2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B24B9-642F-B5B4-4BF0-6BDC17111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A93F7C39-1896-2780-C1A5-5E617507CB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51481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3F7C39-1896-2780-C1A5-5E617507CB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Content Placeholder 5" descr="A picture containing grass, sky, outdoor, nature&#10;&#10;Description automatically generated">
            <a:extLst>
              <a:ext uri="{FF2B5EF4-FFF2-40B4-BE49-F238E27FC236}">
                <a16:creationId xmlns:a16="http://schemas.microsoft.com/office/drawing/2014/main" id="{B733DAD5-62F0-D587-7C6D-27B4BA6891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" t="39040" r="183" b="17945"/>
          <a:stretch/>
        </p:blipFill>
        <p:spPr>
          <a:xfrm>
            <a:off x="0" y="799780"/>
            <a:ext cx="9144000" cy="2221947"/>
          </a:xfrm>
          <a:prstGeom prst="rect">
            <a:avLst/>
          </a:prstGeom>
        </p:spPr>
      </p:pic>
      <p:sp>
        <p:nvSpPr>
          <p:cNvPr id="37" name="Foliennummernplatzhalter 36">
            <a:extLst>
              <a:ext uri="{FF2B5EF4-FFF2-40B4-BE49-F238E27FC236}">
                <a16:creationId xmlns:a16="http://schemas.microsoft.com/office/drawing/2014/main" id="{B8738E70-0395-0D53-D030-A0B4CCB7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A90B3-C6C9-4E0A-8399-42DC26DE60CF}" type="slidenum">
              <a:rPr kumimoji="0" lang="en-AU" sz="800" b="0" i="0" u="none" strike="noStrike" kern="1200" cap="none" spc="0" normalizeH="0" baseline="0" noProof="0" smtClean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AU" sz="800" b="0" i="0" u="none" strike="noStrike" kern="1200" cap="none" spc="0" normalizeH="0" baseline="0" noProof="0">
              <a:ln>
                <a:noFill/>
              </a:ln>
              <a:solidFill>
                <a:srgbClr val="0078D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C1C71B11-8FE4-9813-A149-5505024ECB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67" y="128852"/>
            <a:ext cx="1234253" cy="25515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24A6CE2F-2580-32B8-9029-B85D9BDBD4B0}"/>
              </a:ext>
            </a:extLst>
          </p:cNvPr>
          <p:cNvSpPr/>
          <p:nvPr/>
        </p:nvSpPr>
        <p:spPr>
          <a:xfrm>
            <a:off x="1" y="2924669"/>
            <a:ext cx="9144000" cy="97059"/>
          </a:xfrm>
          <a:prstGeom prst="rect">
            <a:avLst/>
          </a:prstGeom>
          <a:solidFill>
            <a:srgbClr val="0078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hteck: obere Ecken, eine abgerundet, eine abgeschnitten 10">
            <a:extLst>
              <a:ext uri="{FF2B5EF4-FFF2-40B4-BE49-F238E27FC236}">
                <a16:creationId xmlns:a16="http://schemas.microsoft.com/office/drawing/2014/main" id="{56028A1B-5DFC-86CC-E4D3-D7520E4D5256}"/>
              </a:ext>
            </a:extLst>
          </p:cNvPr>
          <p:cNvSpPr/>
          <p:nvPr/>
        </p:nvSpPr>
        <p:spPr>
          <a:xfrm>
            <a:off x="504000" y="2658914"/>
            <a:ext cx="1560285" cy="531510"/>
          </a:xfrm>
          <a:prstGeom prst="snipRoundRect">
            <a:avLst>
              <a:gd name="adj1" fmla="val 0"/>
              <a:gd name="adj2" fmla="val 34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hteck: obere Ecken, eine abgerundet, eine abgeschnitten 11">
            <a:extLst>
              <a:ext uri="{FF2B5EF4-FFF2-40B4-BE49-F238E27FC236}">
                <a16:creationId xmlns:a16="http://schemas.microsoft.com/office/drawing/2014/main" id="{D0436DDB-76DE-FA21-31CE-EEB6C234C275}"/>
              </a:ext>
            </a:extLst>
          </p:cNvPr>
          <p:cNvSpPr/>
          <p:nvPr/>
        </p:nvSpPr>
        <p:spPr>
          <a:xfrm>
            <a:off x="2500875" y="2658914"/>
            <a:ext cx="1560285" cy="531510"/>
          </a:xfrm>
          <a:prstGeom prst="snipRoundRect">
            <a:avLst>
              <a:gd name="adj1" fmla="val 0"/>
              <a:gd name="adj2" fmla="val 34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hteck: obere Ecken, eine abgerundet, eine abgeschnitten 12">
            <a:extLst>
              <a:ext uri="{FF2B5EF4-FFF2-40B4-BE49-F238E27FC236}">
                <a16:creationId xmlns:a16="http://schemas.microsoft.com/office/drawing/2014/main" id="{0F6992FA-887D-51DB-A987-7CA31FB7A0F7}"/>
              </a:ext>
            </a:extLst>
          </p:cNvPr>
          <p:cNvSpPr/>
          <p:nvPr/>
        </p:nvSpPr>
        <p:spPr>
          <a:xfrm>
            <a:off x="4497750" y="2658914"/>
            <a:ext cx="1560285" cy="531510"/>
          </a:xfrm>
          <a:prstGeom prst="snipRoundRect">
            <a:avLst>
              <a:gd name="adj1" fmla="val 0"/>
              <a:gd name="adj2" fmla="val 34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hteck: obere Ecken, eine abgerundet, eine abgeschnitten 13">
            <a:extLst>
              <a:ext uri="{FF2B5EF4-FFF2-40B4-BE49-F238E27FC236}">
                <a16:creationId xmlns:a16="http://schemas.microsoft.com/office/drawing/2014/main" id="{31C2A9F8-F6CB-EB75-3581-95F45F20D008}"/>
              </a:ext>
            </a:extLst>
          </p:cNvPr>
          <p:cNvSpPr/>
          <p:nvPr/>
        </p:nvSpPr>
        <p:spPr>
          <a:xfrm>
            <a:off x="6774027" y="2658914"/>
            <a:ext cx="1560285" cy="531510"/>
          </a:xfrm>
          <a:prstGeom prst="snipRoundRect">
            <a:avLst>
              <a:gd name="adj1" fmla="val 0"/>
              <a:gd name="adj2" fmla="val 3441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9C82B4A6-F5A3-1E1C-C5DF-91A942CCB60C}"/>
              </a:ext>
            </a:extLst>
          </p:cNvPr>
          <p:cNvCxnSpPr>
            <a:cxnSpLocks/>
          </p:cNvCxnSpPr>
          <p:nvPr/>
        </p:nvCxnSpPr>
        <p:spPr>
          <a:xfrm>
            <a:off x="681875" y="3328287"/>
            <a:ext cx="1393372" cy="0"/>
          </a:xfrm>
          <a:prstGeom prst="line">
            <a:avLst/>
          </a:prstGeom>
          <a:ln w="12700">
            <a:solidFill>
              <a:srgbClr val="007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97B698DC-F69F-9667-5792-38B70010DCB9}"/>
              </a:ext>
            </a:extLst>
          </p:cNvPr>
          <p:cNvCxnSpPr>
            <a:cxnSpLocks/>
          </p:cNvCxnSpPr>
          <p:nvPr/>
        </p:nvCxnSpPr>
        <p:spPr>
          <a:xfrm>
            <a:off x="2747669" y="3328287"/>
            <a:ext cx="1393372" cy="0"/>
          </a:xfrm>
          <a:prstGeom prst="line">
            <a:avLst/>
          </a:prstGeom>
          <a:ln w="12700">
            <a:solidFill>
              <a:srgbClr val="007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8F2E14D3-2AFF-D403-448F-ABF125E68EFD}"/>
              </a:ext>
            </a:extLst>
          </p:cNvPr>
          <p:cNvCxnSpPr>
            <a:cxnSpLocks/>
          </p:cNvCxnSpPr>
          <p:nvPr/>
        </p:nvCxnSpPr>
        <p:spPr>
          <a:xfrm>
            <a:off x="4813463" y="3328287"/>
            <a:ext cx="1393372" cy="0"/>
          </a:xfrm>
          <a:prstGeom prst="line">
            <a:avLst/>
          </a:prstGeom>
          <a:ln w="12700">
            <a:solidFill>
              <a:srgbClr val="007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94B6D501-50D1-EEE0-E01F-99BB88203E66}"/>
              </a:ext>
            </a:extLst>
          </p:cNvPr>
          <p:cNvCxnSpPr>
            <a:cxnSpLocks/>
          </p:cNvCxnSpPr>
          <p:nvPr/>
        </p:nvCxnSpPr>
        <p:spPr>
          <a:xfrm>
            <a:off x="6879254" y="3328287"/>
            <a:ext cx="1393372" cy="0"/>
          </a:xfrm>
          <a:prstGeom prst="line">
            <a:avLst/>
          </a:prstGeom>
          <a:ln w="12700">
            <a:solidFill>
              <a:srgbClr val="0078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75331109-603D-06AF-31AB-2C28198FF1F0}"/>
              </a:ext>
            </a:extLst>
          </p:cNvPr>
          <p:cNvSpPr txBox="1"/>
          <p:nvPr/>
        </p:nvSpPr>
        <p:spPr>
          <a:xfrm>
            <a:off x="437245" y="3361648"/>
            <a:ext cx="1728000" cy="1382521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“An innovative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</a:t>
            </a: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serving as a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blueprint </a:t>
            </a: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</a:t>
            </a:r>
            <a:r>
              <a:rPr lang="en-AU" sz="1200" b="1" dirty="0">
                <a:solidFill>
                  <a:srgbClr val="0078DC"/>
                </a:solidFill>
                <a:latin typeface="Arial"/>
              </a:rPr>
              <a:t>g</a:t>
            </a:r>
            <a:r>
              <a:rPr kumimoji="0" lang="en-A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reenfield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replicability</a:t>
            </a: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.”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BD277B8-FF29-E3B1-9164-133C319FDCD3}"/>
              </a:ext>
            </a:extLst>
          </p:cNvPr>
          <p:cNvSpPr txBox="1"/>
          <p:nvPr/>
        </p:nvSpPr>
        <p:spPr>
          <a:xfrm>
            <a:off x="2561121" y="3361648"/>
            <a:ext cx="1728000" cy="1382521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“One of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largest non-HEFA type SAF production facilities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currently being developed in Europe.”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09B16F6-60BF-B40C-DB3E-F0CCA41B4DC4}"/>
              </a:ext>
            </a:extLst>
          </p:cNvPr>
          <p:cNvSpPr txBox="1"/>
          <p:nvPr/>
        </p:nvSpPr>
        <p:spPr>
          <a:xfrm>
            <a:off x="4684997" y="3361648"/>
            <a:ext cx="1728000" cy="1382521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De-risked </a:t>
            </a:r>
            <a:r>
              <a:rPr kumimoji="0" lang="en-A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PBtL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technology concept </a:t>
            </a: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highest levels of carbon, chemical and energy efficiency.”</a:t>
            </a:r>
            <a:endParaRPr kumimoji="0" lang="en-AU" sz="1200" b="1" i="0" u="none" strike="noStrike" kern="1200" cap="none" spc="0" normalizeH="0" baseline="0" noProof="0" dirty="0">
              <a:ln>
                <a:noFill/>
              </a:ln>
              <a:solidFill>
                <a:srgbClr val="0078D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B80FE77-0DCA-BA76-85CC-9252DC677824}"/>
              </a:ext>
            </a:extLst>
          </p:cNvPr>
          <p:cNvSpPr txBox="1"/>
          <p:nvPr/>
        </p:nvSpPr>
        <p:spPr>
          <a:xfrm>
            <a:off x="6808873" y="3361648"/>
            <a:ext cx="1728000" cy="1382521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“M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ost promising region for </a:t>
            </a: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RFNBO and advanced bio SAF</a:t>
            </a:r>
            <a:r>
              <a:rPr kumimoji="0" lang="en-AU" sz="12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.”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61BBDDE-5718-0F1F-FD2C-83F42E8F6D01}"/>
              </a:ext>
            </a:extLst>
          </p:cNvPr>
          <p:cNvSpPr txBox="1"/>
          <p:nvPr/>
        </p:nvSpPr>
        <p:spPr>
          <a:xfrm>
            <a:off x="6863488" y="2713460"/>
            <a:ext cx="1512000" cy="461665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Access to ideal site for Green Fuels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2E109FB-75DF-48D3-4A9F-F0BC94C91805}"/>
              </a:ext>
            </a:extLst>
          </p:cNvPr>
          <p:cNvSpPr txBox="1"/>
          <p:nvPr/>
        </p:nvSpPr>
        <p:spPr>
          <a:xfrm>
            <a:off x="571690" y="2713460"/>
            <a:ext cx="1512000" cy="461665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b="1" i="0" u="none" strike="noStrike" kern="1200" cap="none" spc="0" normalizeH="0" baseline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Designed for replicability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12CE278-240A-EC60-306A-22A89EE20052}"/>
              </a:ext>
            </a:extLst>
          </p:cNvPr>
          <p:cNvSpPr txBox="1"/>
          <p:nvPr/>
        </p:nvSpPr>
        <p:spPr>
          <a:xfrm>
            <a:off x="2575822" y="2713460"/>
            <a:ext cx="1512000" cy="461665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Economies of </a:t>
            </a:r>
            <a:b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scale driven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A59BA5F7-80D7-02D3-9B27-902B2467C9EA}"/>
              </a:ext>
            </a:extLst>
          </p:cNvPr>
          <p:cNvSpPr txBox="1"/>
          <p:nvPr/>
        </p:nvSpPr>
        <p:spPr>
          <a:xfrm>
            <a:off x="4579954" y="2713460"/>
            <a:ext cx="1512000" cy="461665"/>
          </a:xfrm>
          <a:prstGeom prst="rect">
            <a:avLst/>
          </a:prstGeom>
          <a:noFill/>
        </p:spPr>
        <p:txBody>
          <a:bodyPr wrap="square" lIns="0" rIns="0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AU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Highest efficiencies in a de-risked way </a:t>
            </a: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3787E839-94AB-44B7-0894-50114FF232B4}"/>
              </a:ext>
            </a:extLst>
          </p:cNvPr>
          <p:cNvSpPr txBox="1">
            <a:spLocks/>
          </p:cNvSpPr>
          <p:nvPr/>
        </p:nvSpPr>
        <p:spPr>
          <a:xfrm>
            <a:off x="504000" y="168117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8D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latin typeface="Arial"/>
              </a:rPr>
              <a:t>SkyfuelH2 to produce 77 kt/a of SAF and 16 kt/a of Naphtha </a:t>
            </a:r>
            <a:br>
              <a:rPr lang="en-GB" sz="2000" dirty="0">
                <a:latin typeface="Arial"/>
              </a:rPr>
            </a:br>
            <a:r>
              <a:rPr lang="en-GB" sz="2000" dirty="0">
                <a:latin typeface="Arial"/>
              </a:rPr>
              <a:t>and offering a unique value proposition</a:t>
            </a:r>
            <a:endParaRPr lang="en-US" sz="2000" dirty="0">
              <a:latin typeface="Arial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5E1BC12-B96F-FB89-3A44-F7E4AC74E079}"/>
              </a:ext>
            </a:extLst>
          </p:cNvPr>
          <p:cNvGrpSpPr/>
          <p:nvPr/>
        </p:nvGrpSpPr>
        <p:grpSpPr>
          <a:xfrm>
            <a:off x="165664" y="3148287"/>
            <a:ext cx="360000" cy="360000"/>
            <a:chOff x="1619941" y="667485"/>
            <a:chExt cx="612000" cy="612000"/>
          </a:xfrm>
        </p:grpSpPr>
        <p:sp>
          <p:nvSpPr>
            <p:cNvPr id="5" name="Oval 8">
              <a:extLst>
                <a:ext uri="{FF2B5EF4-FFF2-40B4-BE49-F238E27FC236}">
                  <a16:creationId xmlns:a16="http://schemas.microsoft.com/office/drawing/2014/main" id="{8D322C37-5899-8A0C-44FB-B27B4495AB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Grafik 6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48B3156F-532C-8E59-F264-565AFDAD6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F80E227A-D8BF-BF16-B096-21D5DC2D9750}"/>
              </a:ext>
            </a:extLst>
          </p:cNvPr>
          <p:cNvGrpSpPr/>
          <p:nvPr/>
        </p:nvGrpSpPr>
        <p:grpSpPr>
          <a:xfrm>
            <a:off x="2231458" y="3148287"/>
            <a:ext cx="360000" cy="360000"/>
            <a:chOff x="1619941" y="667485"/>
            <a:chExt cx="612000" cy="612000"/>
          </a:xfrm>
        </p:grpSpPr>
        <p:sp>
          <p:nvSpPr>
            <p:cNvPr id="20" name="Oval 8">
              <a:extLst>
                <a:ext uri="{FF2B5EF4-FFF2-40B4-BE49-F238E27FC236}">
                  <a16:creationId xmlns:a16="http://schemas.microsoft.com/office/drawing/2014/main" id="{B2540002-4BE2-07DD-B857-6217C34712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26" name="Grafik 25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324613BC-CB1E-1E2F-14AD-B2E98E13B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571F961-7BB0-8014-8161-41917835EDA8}"/>
              </a:ext>
            </a:extLst>
          </p:cNvPr>
          <p:cNvGrpSpPr/>
          <p:nvPr/>
        </p:nvGrpSpPr>
        <p:grpSpPr>
          <a:xfrm>
            <a:off x="4297252" y="3148287"/>
            <a:ext cx="360000" cy="360000"/>
            <a:chOff x="1619941" y="667485"/>
            <a:chExt cx="612000" cy="612000"/>
          </a:xfrm>
        </p:grpSpPr>
        <p:sp>
          <p:nvSpPr>
            <p:cNvPr id="31" name="Oval 8">
              <a:extLst>
                <a:ext uri="{FF2B5EF4-FFF2-40B4-BE49-F238E27FC236}">
                  <a16:creationId xmlns:a16="http://schemas.microsoft.com/office/drawing/2014/main" id="{5C6A2D5F-27B1-A4ED-1319-87F69BCFAF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2" name="Grafik 31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F25742FD-3071-B883-4B6F-040AECFBE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52A7D586-A54F-24D9-1B66-6AC3815B7B3C}"/>
              </a:ext>
            </a:extLst>
          </p:cNvPr>
          <p:cNvGrpSpPr/>
          <p:nvPr/>
        </p:nvGrpSpPr>
        <p:grpSpPr>
          <a:xfrm>
            <a:off x="6363046" y="3148287"/>
            <a:ext cx="360000" cy="360000"/>
            <a:chOff x="1619941" y="667485"/>
            <a:chExt cx="612000" cy="612000"/>
          </a:xfrm>
        </p:grpSpPr>
        <p:sp>
          <p:nvSpPr>
            <p:cNvPr id="35" name="Oval 8">
              <a:extLst>
                <a:ext uri="{FF2B5EF4-FFF2-40B4-BE49-F238E27FC236}">
                  <a16:creationId xmlns:a16="http://schemas.microsoft.com/office/drawing/2014/main" id="{078A7F22-EBFC-4372-D861-CD3A0F488A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36" name="Grafik 35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FAA997B5-C964-254F-D268-448C1BC0A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170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EBF33C2-CEAB-2348-6E4B-C7441871D15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957144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473" imgH="476" progId="TCLayout.ActiveDocument.1">
                  <p:embed/>
                </p:oleObj>
              </mc:Choice>
              <mc:Fallback>
                <p:oleObj name="think-cell Folie" r:id="rId3" imgW="473" imgH="47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EBF33C2-CEAB-2348-6E4B-C7441871D1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374EE58F-AA27-863B-E8D0-AA5FACAA6923}"/>
              </a:ext>
            </a:extLst>
          </p:cNvPr>
          <p:cNvSpPr/>
          <p:nvPr/>
        </p:nvSpPr>
        <p:spPr>
          <a:xfrm>
            <a:off x="3718571" y="2509457"/>
            <a:ext cx="2412000" cy="504336"/>
          </a:xfrm>
          <a:prstGeom prst="roundRect">
            <a:avLst/>
          </a:prstGeom>
          <a:noFill/>
          <a:ln w="28575">
            <a:solidFill>
              <a:srgbClr val="007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err="1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C7E6F4E-4D96-D6F2-E2B2-2EAABEA006EA}"/>
              </a:ext>
            </a:extLst>
          </p:cNvPr>
          <p:cNvSpPr/>
          <p:nvPr/>
        </p:nvSpPr>
        <p:spPr>
          <a:xfrm>
            <a:off x="3718571" y="3336639"/>
            <a:ext cx="2412000" cy="504336"/>
          </a:xfrm>
          <a:prstGeom prst="roundRect">
            <a:avLst/>
          </a:prstGeom>
          <a:noFill/>
          <a:ln w="28575">
            <a:solidFill>
              <a:srgbClr val="007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err="1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5C540697-67B3-3177-7965-D81780705063}"/>
              </a:ext>
            </a:extLst>
          </p:cNvPr>
          <p:cNvSpPr/>
          <p:nvPr/>
        </p:nvSpPr>
        <p:spPr>
          <a:xfrm>
            <a:off x="3718571" y="1796255"/>
            <a:ext cx="2412000" cy="504336"/>
          </a:xfrm>
          <a:prstGeom prst="roundRect">
            <a:avLst/>
          </a:prstGeom>
          <a:noFill/>
          <a:ln w="28575">
            <a:solidFill>
              <a:srgbClr val="0078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err="1"/>
          </a:p>
        </p:txBody>
      </p:sp>
      <p:grpSp>
        <p:nvGrpSpPr>
          <p:cNvPr id="2" name="Gruppieren 4">
            <a:extLst>
              <a:ext uri="{FF2B5EF4-FFF2-40B4-BE49-F238E27FC236}">
                <a16:creationId xmlns:a16="http://schemas.microsoft.com/office/drawing/2014/main" id="{3B18F971-418E-EF26-29C4-20E99B0ABCBC}"/>
              </a:ext>
            </a:extLst>
          </p:cNvPr>
          <p:cNvGrpSpPr/>
          <p:nvPr/>
        </p:nvGrpSpPr>
        <p:grpSpPr>
          <a:xfrm>
            <a:off x="915455" y="1098344"/>
            <a:ext cx="1875639" cy="3786965"/>
            <a:chOff x="6375045" y="-1285784"/>
            <a:chExt cx="3052337" cy="622106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FCD8319-1160-8A5B-0A80-07006BE051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75045" y="3056881"/>
              <a:ext cx="870808" cy="1014911"/>
            </a:xfrm>
            <a:custGeom>
              <a:avLst/>
              <a:gdLst>
                <a:gd name="T0" fmla="*/ 644527 w 537"/>
                <a:gd name="T1" fmla="*/ 174144 h 626"/>
                <a:gd name="T2" fmla="*/ 530706 w 537"/>
                <a:gd name="T3" fmla="*/ 148091 h 626"/>
                <a:gd name="T4" fmla="*/ 445683 w 537"/>
                <a:gd name="T5" fmla="*/ 246818 h 626"/>
                <a:gd name="T6" fmla="*/ 346947 w 537"/>
                <a:gd name="T7" fmla="*/ 212538 h 626"/>
                <a:gd name="T8" fmla="*/ 331863 w 537"/>
                <a:gd name="T9" fmla="*/ 85015 h 626"/>
                <a:gd name="T10" fmla="*/ 172788 w 537"/>
                <a:gd name="T11" fmla="*/ 0 h 626"/>
                <a:gd name="T12" fmla="*/ 106964 w 537"/>
                <a:gd name="T13" fmla="*/ 141235 h 626"/>
                <a:gd name="T14" fmla="*/ 60339 w 537"/>
                <a:gd name="T15" fmla="*/ 142606 h 626"/>
                <a:gd name="T16" fmla="*/ 60339 w 537"/>
                <a:gd name="T17" fmla="*/ 79530 h 626"/>
                <a:gd name="T18" fmla="*/ 27427 w 537"/>
                <a:gd name="T19" fmla="*/ 64447 h 626"/>
                <a:gd name="T20" fmla="*/ 2743 w 537"/>
                <a:gd name="T21" fmla="*/ 105583 h 626"/>
                <a:gd name="T22" fmla="*/ 0 w 537"/>
                <a:gd name="T23" fmla="*/ 205682 h 626"/>
                <a:gd name="T24" fmla="*/ 6857 w 537"/>
                <a:gd name="T25" fmla="*/ 298924 h 626"/>
                <a:gd name="T26" fmla="*/ 0 w 537"/>
                <a:gd name="T27" fmla="*/ 334575 h 626"/>
                <a:gd name="T28" fmla="*/ 16456 w 537"/>
                <a:gd name="T29" fmla="*/ 355144 h 626"/>
                <a:gd name="T30" fmla="*/ 28798 w 537"/>
                <a:gd name="T31" fmla="*/ 352401 h 626"/>
                <a:gd name="T32" fmla="*/ 56225 w 537"/>
                <a:gd name="T33" fmla="*/ 333204 h 626"/>
                <a:gd name="T34" fmla="*/ 54853 w 537"/>
                <a:gd name="T35" fmla="*/ 349659 h 626"/>
                <a:gd name="T36" fmla="*/ 61710 w 537"/>
                <a:gd name="T37" fmla="*/ 366113 h 626"/>
                <a:gd name="T38" fmla="*/ 74052 w 537"/>
                <a:gd name="T39" fmla="*/ 370227 h 626"/>
                <a:gd name="T40" fmla="*/ 97365 w 537"/>
                <a:gd name="T41" fmla="*/ 377083 h 626"/>
                <a:gd name="T42" fmla="*/ 95993 w 537"/>
                <a:gd name="T43" fmla="*/ 436045 h 626"/>
                <a:gd name="T44" fmla="*/ 64453 w 537"/>
                <a:gd name="T45" fmla="*/ 512833 h 626"/>
                <a:gd name="T46" fmla="*/ 43883 w 537"/>
                <a:gd name="T47" fmla="*/ 540257 h 626"/>
                <a:gd name="T48" fmla="*/ 39769 w 537"/>
                <a:gd name="T49" fmla="*/ 553969 h 626"/>
                <a:gd name="T50" fmla="*/ 57596 w 537"/>
                <a:gd name="T51" fmla="*/ 584136 h 626"/>
                <a:gd name="T52" fmla="*/ 79537 w 537"/>
                <a:gd name="T53" fmla="*/ 608818 h 626"/>
                <a:gd name="T54" fmla="*/ 76795 w 537"/>
                <a:gd name="T55" fmla="*/ 640355 h 626"/>
                <a:gd name="T56" fmla="*/ 154961 w 537"/>
                <a:gd name="T57" fmla="*/ 658181 h 626"/>
                <a:gd name="T58" fmla="*/ 175531 w 537"/>
                <a:gd name="T59" fmla="*/ 785704 h 626"/>
                <a:gd name="T60" fmla="*/ 196101 w 537"/>
                <a:gd name="T61" fmla="*/ 771992 h 626"/>
                <a:gd name="T62" fmla="*/ 253697 w 537"/>
                <a:gd name="T63" fmla="*/ 796674 h 626"/>
                <a:gd name="T64" fmla="*/ 314035 w 537"/>
                <a:gd name="T65" fmla="*/ 858378 h 626"/>
                <a:gd name="T66" fmla="*/ 448426 w 537"/>
                <a:gd name="T67" fmla="*/ 715772 h 626"/>
                <a:gd name="T68" fmla="*/ 490937 w 537"/>
                <a:gd name="T69" fmla="*/ 614302 h 626"/>
                <a:gd name="T70" fmla="*/ 554019 w 537"/>
                <a:gd name="T71" fmla="*/ 610189 h 626"/>
                <a:gd name="T72" fmla="*/ 619843 w 537"/>
                <a:gd name="T73" fmla="*/ 516946 h 626"/>
                <a:gd name="T74" fmla="*/ 736406 w 537"/>
                <a:gd name="T75" fmla="*/ 315378 h 626"/>
                <a:gd name="T76" fmla="*/ 644527 w 537"/>
                <a:gd name="T77" fmla="*/ 174144 h 62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7"/>
                <a:gd name="T118" fmla="*/ 0 h 626"/>
                <a:gd name="T119" fmla="*/ 537 w 537"/>
                <a:gd name="T120" fmla="*/ 626 h 62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7" h="626">
                  <a:moveTo>
                    <a:pt x="470" y="127"/>
                  </a:moveTo>
                  <a:lnTo>
                    <a:pt x="387" y="108"/>
                  </a:lnTo>
                  <a:lnTo>
                    <a:pt x="325" y="180"/>
                  </a:lnTo>
                  <a:lnTo>
                    <a:pt x="253" y="155"/>
                  </a:lnTo>
                  <a:lnTo>
                    <a:pt x="242" y="62"/>
                  </a:lnTo>
                  <a:lnTo>
                    <a:pt x="126" y="0"/>
                  </a:lnTo>
                  <a:lnTo>
                    <a:pt x="78" y="103"/>
                  </a:lnTo>
                  <a:lnTo>
                    <a:pt x="44" y="104"/>
                  </a:lnTo>
                  <a:lnTo>
                    <a:pt x="44" y="58"/>
                  </a:lnTo>
                  <a:lnTo>
                    <a:pt x="20" y="47"/>
                  </a:lnTo>
                  <a:lnTo>
                    <a:pt x="2" y="77"/>
                  </a:lnTo>
                  <a:lnTo>
                    <a:pt x="0" y="150"/>
                  </a:lnTo>
                  <a:lnTo>
                    <a:pt x="5" y="218"/>
                  </a:lnTo>
                  <a:lnTo>
                    <a:pt x="0" y="244"/>
                  </a:lnTo>
                  <a:lnTo>
                    <a:pt x="12" y="259"/>
                  </a:lnTo>
                  <a:lnTo>
                    <a:pt x="21" y="257"/>
                  </a:lnTo>
                  <a:lnTo>
                    <a:pt x="41" y="243"/>
                  </a:lnTo>
                  <a:lnTo>
                    <a:pt x="40" y="255"/>
                  </a:lnTo>
                  <a:lnTo>
                    <a:pt x="45" y="267"/>
                  </a:lnTo>
                  <a:lnTo>
                    <a:pt x="54" y="270"/>
                  </a:lnTo>
                  <a:lnTo>
                    <a:pt x="71" y="275"/>
                  </a:lnTo>
                  <a:lnTo>
                    <a:pt x="70" y="318"/>
                  </a:lnTo>
                  <a:lnTo>
                    <a:pt x="47" y="374"/>
                  </a:lnTo>
                  <a:lnTo>
                    <a:pt x="32" y="394"/>
                  </a:lnTo>
                  <a:lnTo>
                    <a:pt x="29" y="404"/>
                  </a:lnTo>
                  <a:lnTo>
                    <a:pt x="42" y="426"/>
                  </a:lnTo>
                  <a:lnTo>
                    <a:pt x="58" y="444"/>
                  </a:lnTo>
                  <a:lnTo>
                    <a:pt x="56" y="467"/>
                  </a:lnTo>
                  <a:lnTo>
                    <a:pt x="113" y="480"/>
                  </a:lnTo>
                  <a:lnTo>
                    <a:pt x="128" y="573"/>
                  </a:lnTo>
                  <a:lnTo>
                    <a:pt x="143" y="563"/>
                  </a:lnTo>
                  <a:lnTo>
                    <a:pt x="185" y="581"/>
                  </a:lnTo>
                  <a:lnTo>
                    <a:pt x="229" y="626"/>
                  </a:lnTo>
                  <a:lnTo>
                    <a:pt x="327" y="522"/>
                  </a:lnTo>
                  <a:lnTo>
                    <a:pt x="358" y="448"/>
                  </a:lnTo>
                  <a:lnTo>
                    <a:pt x="404" y="445"/>
                  </a:lnTo>
                  <a:lnTo>
                    <a:pt x="452" y="377"/>
                  </a:lnTo>
                  <a:lnTo>
                    <a:pt x="537" y="230"/>
                  </a:lnTo>
                  <a:lnTo>
                    <a:pt x="470" y="127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264D441-2960-C4AA-7858-C1F96417D37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96680" y="3603094"/>
              <a:ext cx="57694" cy="55883"/>
            </a:xfrm>
            <a:custGeom>
              <a:avLst/>
              <a:gdLst>
                <a:gd name="T0" fmla="*/ 40747 w 182"/>
                <a:gd name="T1" fmla="*/ 29608 h 174"/>
                <a:gd name="T2" fmla="*/ 48789 w 182"/>
                <a:gd name="T3" fmla="*/ 5976 h 174"/>
                <a:gd name="T4" fmla="*/ 47181 w 182"/>
                <a:gd name="T5" fmla="*/ 0 h 174"/>
                <a:gd name="T6" fmla="*/ 0 w 182"/>
                <a:gd name="T7" fmla="*/ 3803 h 174"/>
                <a:gd name="T8" fmla="*/ 268 w 182"/>
                <a:gd name="T9" fmla="*/ 35312 h 174"/>
                <a:gd name="T10" fmla="*/ 15280 w 182"/>
                <a:gd name="T11" fmla="*/ 47264 h 174"/>
                <a:gd name="T12" fmla="*/ 40747 w 182"/>
                <a:gd name="T13" fmla="*/ 29608 h 1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2"/>
                <a:gd name="T22" fmla="*/ 0 h 174"/>
                <a:gd name="T23" fmla="*/ 182 w 182"/>
                <a:gd name="T24" fmla="*/ 174 h 17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2" h="174">
                  <a:moveTo>
                    <a:pt x="152" y="109"/>
                  </a:moveTo>
                  <a:lnTo>
                    <a:pt x="182" y="22"/>
                  </a:lnTo>
                  <a:lnTo>
                    <a:pt x="176" y="0"/>
                  </a:lnTo>
                  <a:lnTo>
                    <a:pt x="0" y="14"/>
                  </a:lnTo>
                  <a:lnTo>
                    <a:pt x="1" y="130"/>
                  </a:lnTo>
                  <a:lnTo>
                    <a:pt x="57" y="174"/>
                  </a:lnTo>
                  <a:lnTo>
                    <a:pt x="152" y="109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1585F29-5C30-0C9D-8DC3-DF0B44B3B1A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380454" y="3503946"/>
              <a:ext cx="108175" cy="88332"/>
            </a:xfrm>
            <a:custGeom>
              <a:avLst/>
              <a:gdLst>
                <a:gd name="T0" fmla="*/ 22938 w 335"/>
                <a:gd name="T1" fmla="*/ 70377 h 276"/>
                <a:gd name="T2" fmla="*/ 36592 w 335"/>
                <a:gd name="T3" fmla="*/ 57384 h 276"/>
                <a:gd name="T4" fmla="*/ 58164 w 335"/>
                <a:gd name="T5" fmla="*/ 71460 h 276"/>
                <a:gd name="T6" fmla="*/ 81375 w 335"/>
                <a:gd name="T7" fmla="*/ 63610 h 276"/>
                <a:gd name="T8" fmla="*/ 91479 w 335"/>
                <a:gd name="T9" fmla="*/ 26256 h 276"/>
                <a:gd name="T10" fmla="*/ 75914 w 335"/>
                <a:gd name="T11" fmla="*/ 0 h 276"/>
                <a:gd name="T12" fmla="*/ 64718 w 335"/>
                <a:gd name="T13" fmla="*/ 271 h 276"/>
                <a:gd name="T14" fmla="*/ 29765 w 335"/>
                <a:gd name="T15" fmla="*/ 27339 h 276"/>
                <a:gd name="T16" fmla="*/ 0 w 335"/>
                <a:gd name="T17" fmla="*/ 46286 h 276"/>
                <a:gd name="T18" fmla="*/ 6281 w 335"/>
                <a:gd name="T19" fmla="*/ 74708 h 276"/>
                <a:gd name="T20" fmla="*/ 22938 w 335"/>
                <a:gd name="T21" fmla="*/ 70377 h 2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5"/>
                <a:gd name="T34" fmla="*/ 0 h 276"/>
                <a:gd name="T35" fmla="*/ 335 w 335"/>
                <a:gd name="T36" fmla="*/ 276 h 2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5" h="276">
                  <a:moveTo>
                    <a:pt x="84" y="260"/>
                  </a:moveTo>
                  <a:lnTo>
                    <a:pt x="134" y="212"/>
                  </a:lnTo>
                  <a:lnTo>
                    <a:pt x="213" y="264"/>
                  </a:lnTo>
                  <a:lnTo>
                    <a:pt x="298" y="235"/>
                  </a:lnTo>
                  <a:lnTo>
                    <a:pt x="335" y="97"/>
                  </a:lnTo>
                  <a:lnTo>
                    <a:pt x="278" y="0"/>
                  </a:lnTo>
                  <a:lnTo>
                    <a:pt x="237" y="1"/>
                  </a:lnTo>
                  <a:lnTo>
                    <a:pt x="109" y="101"/>
                  </a:lnTo>
                  <a:lnTo>
                    <a:pt x="0" y="171"/>
                  </a:lnTo>
                  <a:lnTo>
                    <a:pt x="23" y="276"/>
                  </a:lnTo>
                  <a:lnTo>
                    <a:pt x="84" y="260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EA893F5-2EA1-C3D8-F6E4-E73BC258B7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58598" y="2730595"/>
              <a:ext cx="490393" cy="448868"/>
            </a:xfrm>
            <a:custGeom>
              <a:avLst/>
              <a:gdLst>
                <a:gd name="T0" fmla="*/ 6843 w 303"/>
                <a:gd name="T1" fmla="*/ 217329 h 276"/>
                <a:gd name="T2" fmla="*/ 45166 w 303"/>
                <a:gd name="T3" fmla="*/ 286104 h 276"/>
                <a:gd name="T4" fmla="*/ 76645 w 303"/>
                <a:gd name="T5" fmla="*/ 379638 h 276"/>
                <a:gd name="T6" fmla="*/ 108124 w 303"/>
                <a:gd name="T7" fmla="*/ 361757 h 276"/>
                <a:gd name="T8" fmla="*/ 142341 w 303"/>
                <a:gd name="T9" fmla="*/ 350752 h 276"/>
                <a:gd name="T10" fmla="*/ 213511 w 303"/>
                <a:gd name="T11" fmla="*/ 287479 h 276"/>
                <a:gd name="T12" fmla="*/ 268258 w 303"/>
                <a:gd name="T13" fmla="*/ 320491 h 276"/>
                <a:gd name="T14" fmla="*/ 294263 w 303"/>
                <a:gd name="T15" fmla="*/ 302610 h 276"/>
                <a:gd name="T16" fmla="*/ 262783 w 303"/>
                <a:gd name="T17" fmla="*/ 218704 h 276"/>
                <a:gd name="T18" fmla="*/ 275101 w 303"/>
                <a:gd name="T19" fmla="*/ 177440 h 276"/>
                <a:gd name="T20" fmla="*/ 323005 w 303"/>
                <a:gd name="T21" fmla="*/ 185693 h 276"/>
                <a:gd name="T22" fmla="*/ 344903 w 303"/>
                <a:gd name="T23" fmla="*/ 127921 h 276"/>
                <a:gd name="T24" fmla="*/ 384594 w 303"/>
                <a:gd name="T25" fmla="*/ 110040 h 276"/>
                <a:gd name="T26" fmla="*/ 414705 w 303"/>
                <a:gd name="T27" fmla="*/ 45392 h 276"/>
                <a:gd name="T28" fmla="*/ 357221 w 303"/>
                <a:gd name="T29" fmla="*/ 0 h 276"/>
                <a:gd name="T30" fmla="*/ 324373 w 303"/>
                <a:gd name="T31" fmla="*/ 12379 h 276"/>
                <a:gd name="T32" fmla="*/ 277839 w 303"/>
                <a:gd name="T33" fmla="*/ 44016 h 276"/>
                <a:gd name="T34" fmla="*/ 172452 w 303"/>
                <a:gd name="T35" fmla="*/ 101787 h 276"/>
                <a:gd name="T36" fmla="*/ 131392 w 303"/>
                <a:gd name="T37" fmla="*/ 45392 h 276"/>
                <a:gd name="T38" fmla="*/ 0 w 303"/>
                <a:gd name="T39" fmla="*/ 144427 h 276"/>
                <a:gd name="T40" fmla="*/ 21899 w 303"/>
                <a:gd name="T41" fmla="*/ 188444 h 276"/>
                <a:gd name="T42" fmla="*/ 6843 w 303"/>
                <a:gd name="T43" fmla="*/ 217329 h 27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03"/>
                <a:gd name="T67" fmla="*/ 0 h 276"/>
                <a:gd name="T68" fmla="*/ 303 w 303"/>
                <a:gd name="T69" fmla="*/ 276 h 27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03" h="276">
                  <a:moveTo>
                    <a:pt x="5" y="158"/>
                  </a:moveTo>
                  <a:lnTo>
                    <a:pt x="33" y="208"/>
                  </a:lnTo>
                  <a:lnTo>
                    <a:pt x="56" y="276"/>
                  </a:lnTo>
                  <a:lnTo>
                    <a:pt x="79" y="263"/>
                  </a:lnTo>
                  <a:lnTo>
                    <a:pt x="104" y="255"/>
                  </a:lnTo>
                  <a:lnTo>
                    <a:pt x="156" y="209"/>
                  </a:lnTo>
                  <a:lnTo>
                    <a:pt x="196" y="233"/>
                  </a:lnTo>
                  <a:lnTo>
                    <a:pt x="215" y="220"/>
                  </a:lnTo>
                  <a:lnTo>
                    <a:pt x="192" y="159"/>
                  </a:lnTo>
                  <a:lnTo>
                    <a:pt x="201" y="129"/>
                  </a:lnTo>
                  <a:lnTo>
                    <a:pt x="236" y="135"/>
                  </a:lnTo>
                  <a:lnTo>
                    <a:pt x="252" y="93"/>
                  </a:lnTo>
                  <a:lnTo>
                    <a:pt x="281" y="80"/>
                  </a:lnTo>
                  <a:lnTo>
                    <a:pt x="303" y="33"/>
                  </a:lnTo>
                  <a:lnTo>
                    <a:pt x="261" y="0"/>
                  </a:lnTo>
                  <a:lnTo>
                    <a:pt x="237" y="9"/>
                  </a:lnTo>
                  <a:lnTo>
                    <a:pt x="203" y="32"/>
                  </a:lnTo>
                  <a:lnTo>
                    <a:pt x="126" y="74"/>
                  </a:lnTo>
                  <a:lnTo>
                    <a:pt x="96" y="33"/>
                  </a:lnTo>
                  <a:lnTo>
                    <a:pt x="0" y="105"/>
                  </a:lnTo>
                  <a:lnTo>
                    <a:pt x="16" y="137"/>
                  </a:lnTo>
                  <a:lnTo>
                    <a:pt x="5" y="158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1822F12-88DB-14F6-B908-780B2353B6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74824" y="1000019"/>
              <a:ext cx="971772" cy="901342"/>
            </a:xfrm>
            <a:custGeom>
              <a:avLst/>
              <a:gdLst>
                <a:gd name="T0" fmla="*/ 783373 w 599"/>
                <a:gd name="T1" fmla="*/ 134609 h 555"/>
                <a:gd name="T2" fmla="*/ 696941 w 599"/>
                <a:gd name="T3" fmla="*/ 93402 h 555"/>
                <a:gd name="T4" fmla="*/ 685966 w 599"/>
                <a:gd name="T5" fmla="*/ 35713 h 555"/>
                <a:gd name="T6" fmla="*/ 566608 w 599"/>
                <a:gd name="T7" fmla="*/ 83787 h 555"/>
                <a:gd name="T8" fmla="*/ 399232 w 599"/>
                <a:gd name="T9" fmla="*/ 0 h 555"/>
                <a:gd name="T10" fmla="*/ 369050 w 599"/>
                <a:gd name="T11" fmla="*/ 108511 h 555"/>
                <a:gd name="T12" fmla="*/ 224997 w 599"/>
                <a:gd name="T13" fmla="*/ 144224 h 555"/>
                <a:gd name="T14" fmla="*/ 415695 w 599"/>
                <a:gd name="T15" fmla="*/ 443659 h 555"/>
                <a:gd name="T16" fmla="*/ 290849 w 599"/>
                <a:gd name="T17" fmla="*/ 519205 h 555"/>
                <a:gd name="T18" fmla="*/ 5488 w 599"/>
                <a:gd name="T19" fmla="*/ 538435 h 555"/>
                <a:gd name="T20" fmla="*/ 0 w 599"/>
                <a:gd name="T21" fmla="*/ 608486 h 555"/>
                <a:gd name="T22" fmla="*/ 83688 w 599"/>
                <a:gd name="T23" fmla="*/ 671670 h 555"/>
                <a:gd name="T24" fmla="*/ 127590 w 599"/>
                <a:gd name="T25" fmla="*/ 649693 h 555"/>
                <a:gd name="T26" fmla="*/ 389629 w 599"/>
                <a:gd name="T27" fmla="*/ 747216 h 555"/>
                <a:gd name="T28" fmla="*/ 470572 w 599"/>
                <a:gd name="T29" fmla="*/ 762325 h 555"/>
                <a:gd name="T30" fmla="*/ 498011 w 599"/>
                <a:gd name="T31" fmla="*/ 723865 h 555"/>
                <a:gd name="T32" fmla="*/ 469201 w 599"/>
                <a:gd name="T33" fmla="*/ 707383 h 555"/>
                <a:gd name="T34" fmla="*/ 448622 w 599"/>
                <a:gd name="T35" fmla="*/ 656561 h 555"/>
                <a:gd name="T36" fmla="*/ 445878 w 599"/>
                <a:gd name="T37" fmla="*/ 622222 h 555"/>
                <a:gd name="T38" fmla="*/ 462341 w 599"/>
                <a:gd name="T39" fmla="*/ 613981 h 555"/>
                <a:gd name="T40" fmla="*/ 499383 w 599"/>
                <a:gd name="T41" fmla="*/ 646946 h 555"/>
                <a:gd name="T42" fmla="*/ 532309 w 599"/>
                <a:gd name="T43" fmla="*/ 631837 h 555"/>
                <a:gd name="T44" fmla="*/ 562492 w 599"/>
                <a:gd name="T45" fmla="*/ 571400 h 555"/>
                <a:gd name="T46" fmla="*/ 559748 w 599"/>
                <a:gd name="T47" fmla="*/ 543929 h 555"/>
                <a:gd name="T48" fmla="*/ 550144 w 599"/>
                <a:gd name="T49" fmla="*/ 484866 h 555"/>
                <a:gd name="T50" fmla="*/ 535053 w 599"/>
                <a:gd name="T51" fmla="*/ 428550 h 555"/>
                <a:gd name="T52" fmla="*/ 548773 w 599"/>
                <a:gd name="T53" fmla="*/ 431297 h 555"/>
                <a:gd name="T54" fmla="*/ 551516 w 599"/>
                <a:gd name="T55" fmla="*/ 446407 h 555"/>
                <a:gd name="T56" fmla="*/ 565236 w 599"/>
                <a:gd name="T57" fmla="*/ 504096 h 555"/>
                <a:gd name="T58" fmla="*/ 592674 w 599"/>
                <a:gd name="T59" fmla="*/ 527446 h 555"/>
                <a:gd name="T60" fmla="*/ 677734 w 599"/>
                <a:gd name="T61" fmla="*/ 438165 h 555"/>
                <a:gd name="T62" fmla="*/ 653039 w 599"/>
                <a:gd name="T63" fmla="*/ 409320 h 555"/>
                <a:gd name="T64" fmla="*/ 677734 w 599"/>
                <a:gd name="T65" fmla="*/ 372234 h 555"/>
                <a:gd name="T66" fmla="*/ 691453 w 599"/>
                <a:gd name="T67" fmla="*/ 383223 h 555"/>
                <a:gd name="T68" fmla="*/ 742215 w 599"/>
                <a:gd name="T69" fmla="*/ 355752 h 555"/>
                <a:gd name="T70" fmla="*/ 732611 w 599"/>
                <a:gd name="T71" fmla="*/ 337895 h 555"/>
                <a:gd name="T72" fmla="*/ 739471 w 599"/>
                <a:gd name="T73" fmla="*/ 326907 h 555"/>
                <a:gd name="T74" fmla="*/ 761422 w 599"/>
                <a:gd name="T75" fmla="*/ 357125 h 555"/>
                <a:gd name="T76" fmla="*/ 812183 w 599"/>
                <a:gd name="T77" fmla="*/ 303556 h 555"/>
                <a:gd name="T78" fmla="*/ 821787 w 599"/>
                <a:gd name="T79" fmla="*/ 263723 h 555"/>
                <a:gd name="T80" fmla="*/ 821787 w 599"/>
                <a:gd name="T81" fmla="*/ 263723 h 555"/>
                <a:gd name="T82" fmla="*/ 783373 w 599"/>
                <a:gd name="T83" fmla="*/ 134609 h 55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99"/>
                <a:gd name="T127" fmla="*/ 0 h 555"/>
                <a:gd name="T128" fmla="*/ 599 w 599"/>
                <a:gd name="T129" fmla="*/ 555 h 55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99" h="555">
                  <a:moveTo>
                    <a:pt x="571" y="98"/>
                  </a:moveTo>
                  <a:lnTo>
                    <a:pt x="508" y="68"/>
                  </a:lnTo>
                  <a:lnTo>
                    <a:pt x="500" y="26"/>
                  </a:lnTo>
                  <a:lnTo>
                    <a:pt x="413" y="61"/>
                  </a:lnTo>
                  <a:lnTo>
                    <a:pt x="291" y="0"/>
                  </a:lnTo>
                  <a:lnTo>
                    <a:pt x="269" y="79"/>
                  </a:lnTo>
                  <a:lnTo>
                    <a:pt x="164" y="105"/>
                  </a:lnTo>
                  <a:lnTo>
                    <a:pt x="303" y="323"/>
                  </a:lnTo>
                  <a:lnTo>
                    <a:pt x="212" y="378"/>
                  </a:lnTo>
                  <a:lnTo>
                    <a:pt x="4" y="392"/>
                  </a:lnTo>
                  <a:lnTo>
                    <a:pt x="0" y="443"/>
                  </a:lnTo>
                  <a:lnTo>
                    <a:pt x="61" y="489"/>
                  </a:lnTo>
                  <a:lnTo>
                    <a:pt x="93" y="473"/>
                  </a:lnTo>
                  <a:lnTo>
                    <a:pt x="284" y="544"/>
                  </a:lnTo>
                  <a:lnTo>
                    <a:pt x="343" y="555"/>
                  </a:lnTo>
                  <a:lnTo>
                    <a:pt x="363" y="527"/>
                  </a:lnTo>
                  <a:lnTo>
                    <a:pt x="342" y="515"/>
                  </a:lnTo>
                  <a:lnTo>
                    <a:pt x="327" y="478"/>
                  </a:lnTo>
                  <a:lnTo>
                    <a:pt x="325" y="453"/>
                  </a:lnTo>
                  <a:lnTo>
                    <a:pt x="337" y="447"/>
                  </a:lnTo>
                  <a:lnTo>
                    <a:pt x="364" y="471"/>
                  </a:lnTo>
                  <a:lnTo>
                    <a:pt x="388" y="460"/>
                  </a:lnTo>
                  <a:lnTo>
                    <a:pt x="410" y="416"/>
                  </a:lnTo>
                  <a:lnTo>
                    <a:pt x="408" y="396"/>
                  </a:lnTo>
                  <a:lnTo>
                    <a:pt x="401" y="353"/>
                  </a:lnTo>
                  <a:lnTo>
                    <a:pt x="390" y="312"/>
                  </a:lnTo>
                  <a:lnTo>
                    <a:pt x="400" y="314"/>
                  </a:lnTo>
                  <a:lnTo>
                    <a:pt x="402" y="325"/>
                  </a:lnTo>
                  <a:lnTo>
                    <a:pt x="412" y="367"/>
                  </a:lnTo>
                  <a:lnTo>
                    <a:pt x="432" y="384"/>
                  </a:lnTo>
                  <a:lnTo>
                    <a:pt x="494" y="319"/>
                  </a:lnTo>
                  <a:lnTo>
                    <a:pt x="476" y="298"/>
                  </a:lnTo>
                  <a:lnTo>
                    <a:pt x="494" y="271"/>
                  </a:lnTo>
                  <a:lnTo>
                    <a:pt x="504" y="279"/>
                  </a:lnTo>
                  <a:lnTo>
                    <a:pt x="541" y="259"/>
                  </a:lnTo>
                  <a:lnTo>
                    <a:pt x="534" y="246"/>
                  </a:lnTo>
                  <a:lnTo>
                    <a:pt x="539" y="238"/>
                  </a:lnTo>
                  <a:lnTo>
                    <a:pt x="555" y="260"/>
                  </a:lnTo>
                  <a:lnTo>
                    <a:pt x="592" y="221"/>
                  </a:lnTo>
                  <a:lnTo>
                    <a:pt x="599" y="192"/>
                  </a:lnTo>
                  <a:lnTo>
                    <a:pt x="571" y="98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F57407D-BAE9-800B-76AF-88EAF139F8D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14488" y="-74381"/>
              <a:ext cx="1418895" cy="1391672"/>
            </a:xfrm>
            <a:custGeom>
              <a:avLst/>
              <a:gdLst>
                <a:gd name="T0" fmla="*/ 933561 w 874"/>
                <a:gd name="T1" fmla="*/ 423895 h 858"/>
                <a:gd name="T2" fmla="*/ 837459 w 874"/>
                <a:gd name="T3" fmla="*/ 513064 h 858"/>
                <a:gd name="T4" fmla="*/ 756459 w 874"/>
                <a:gd name="T5" fmla="*/ 411549 h 858"/>
                <a:gd name="T6" fmla="*/ 579357 w 874"/>
                <a:gd name="T7" fmla="*/ 286712 h 858"/>
                <a:gd name="T8" fmla="*/ 451679 w 874"/>
                <a:gd name="T9" fmla="*/ 124837 h 858"/>
                <a:gd name="T10" fmla="*/ 241627 w 874"/>
                <a:gd name="T11" fmla="*/ 0 h 858"/>
                <a:gd name="T12" fmla="*/ 72763 w 874"/>
                <a:gd name="T13" fmla="*/ 45270 h 858"/>
                <a:gd name="T14" fmla="*/ 83746 w 874"/>
                <a:gd name="T15" fmla="*/ 161876 h 858"/>
                <a:gd name="T16" fmla="*/ 0 w 874"/>
                <a:gd name="T17" fmla="*/ 448588 h 858"/>
                <a:gd name="T18" fmla="*/ 148271 w 874"/>
                <a:gd name="T19" fmla="*/ 633785 h 858"/>
                <a:gd name="T20" fmla="*/ 159254 w 874"/>
                <a:gd name="T21" fmla="*/ 672197 h 858"/>
                <a:gd name="T22" fmla="*/ 365187 w 874"/>
                <a:gd name="T23" fmla="*/ 909523 h 858"/>
                <a:gd name="T24" fmla="*/ 532679 w 874"/>
                <a:gd name="T25" fmla="*/ 993205 h 858"/>
                <a:gd name="T26" fmla="*/ 652120 w 874"/>
                <a:gd name="T27" fmla="*/ 945191 h 858"/>
                <a:gd name="T28" fmla="*/ 663103 w 874"/>
                <a:gd name="T29" fmla="*/ 1002808 h 858"/>
                <a:gd name="T30" fmla="*/ 749594 w 874"/>
                <a:gd name="T31" fmla="*/ 1043963 h 858"/>
                <a:gd name="T32" fmla="*/ 788035 w 874"/>
                <a:gd name="T33" fmla="*/ 1172915 h 858"/>
                <a:gd name="T34" fmla="*/ 788035 w 874"/>
                <a:gd name="T35" fmla="*/ 1172915 h 858"/>
                <a:gd name="T36" fmla="*/ 814120 w 874"/>
                <a:gd name="T37" fmla="*/ 1166055 h 858"/>
                <a:gd name="T38" fmla="*/ 825103 w 874"/>
                <a:gd name="T39" fmla="*/ 1170171 h 858"/>
                <a:gd name="T40" fmla="*/ 852561 w 874"/>
                <a:gd name="T41" fmla="*/ 1177030 h 858"/>
                <a:gd name="T42" fmla="*/ 873154 w 874"/>
                <a:gd name="T43" fmla="*/ 1171543 h 858"/>
                <a:gd name="T44" fmla="*/ 882764 w 874"/>
                <a:gd name="T45" fmla="*/ 1139991 h 858"/>
                <a:gd name="T46" fmla="*/ 918459 w 874"/>
                <a:gd name="T47" fmla="*/ 1119413 h 858"/>
                <a:gd name="T48" fmla="*/ 911595 w 874"/>
                <a:gd name="T49" fmla="*/ 1104323 h 858"/>
                <a:gd name="T50" fmla="*/ 919832 w 874"/>
                <a:gd name="T51" fmla="*/ 1090605 h 858"/>
                <a:gd name="T52" fmla="*/ 948662 w 874"/>
                <a:gd name="T53" fmla="*/ 1085117 h 858"/>
                <a:gd name="T54" fmla="*/ 966510 w 874"/>
                <a:gd name="T55" fmla="*/ 1057681 h 858"/>
                <a:gd name="T56" fmla="*/ 987103 w 874"/>
                <a:gd name="T57" fmla="*/ 1043963 h 858"/>
                <a:gd name="T58" fmla="*/ 1002205 w 874"/>
                <a:gd name="T59" fmla="*/ 1034360 h 858"/>
                <a:gd name="T60" fmla="*/ 1004951 w 874"/>
                <a:gd name="T61" fmla="*/ 1035732 h 858"/>
                <a:gd name="T62" fmla="*/ 1072222 w 874"/>
                <a:gd name="T63" fmla="*/ 973999 h 858"/>
                <a:gd name="T64" fmla="*/ 1103798 w 874"/>
                <a:gd name="T65" fmla="*/ 886202 h 858"/>
                <a:gd name="T66" fmla="*/ 1105171 w 874"/>
                <a:gd name="T67" fmla="*/ 886202 h 858"/>
                <a:gd name="T68" fmla="*/ 1109290 w 874"/>
                <a:gd name="T69" fmla="*/ 887574 h 858"/>
                <a:gd name="T70" fmla="*/ 1114781 w 874"/>
                <a:gd name="T71" fmla="*/ 890318 h 858"/>
                <a:gd name="T72" fmla="*/ 1116154 w 874"/>
                <a:gd name="T73" fmla="*/ 890318 h 858"/>
                <a:gd name="T74" fmla="*/ 1120273 w 874"/>
                <a:gd name="T75" fmla="*/ 883458 h 858"/>
                <a:gd name="T76" fmla="*/ 1127137 w 874"/>
                <a:gd name="T77" fmla="*/ 869740 h 858"/>
                <a:gd name="T78" fmla="*/ 1134002 w 874"/>
                <a:gd name="T79" fmla="*/ 854650 h 858"/>
                <a:gd name="T80" fmla="*/ 1136747 w 874"/>
                <a:gd name="T81" fmla="*/ 847791 h 858"/>
                <a:gd name="T82" fmla="*/ 1162832 w 874"/>
                <a:gd name="T83" fmla="*/ 838188 h 858"/>
                <a:gd name="T84" fmla="*/ 1193036 w 874"/>
                <a:gd name="T85" fmla="*/ 799777 h 858"/>
                <a:gd name="T86" fmla="*/ 1187544 w 874"/>
                <a:gd name="T87" fmla="*/ 772340 h 858"/>
                <a:gd name="T88" fmla="*/ 1168324 w 874"/>
                <a:gd name="T89" fmla="*/ 753135 h 858"/>
                <a:gd name="T90" fmla="*/ 1157341 w 874"/>
                <a:gd name="T91" fmla="*/ 670825 h 858"/>
                <a:gd name="T92" fmla="*/ 1125764 w 874"/>
                <a:gd name="T93" fmla="*/ 644760 h 858"/>
                <a:gd name="T94" fmla="*/ 1151849 w 874"/>
                <a:gd name="T95" fmla="*/ 588515 h 858"/>
                <a:gd name="T96" fmla="*/ 1173815 w 874"/>
                <a:gd name="T97" fmla="*/ 566566 h 858"/>
                <a:gd name="T98" fmla="*/ 1199900 w 874"/>
                <a:gd name="T99" fmla="*/ 543245 h 858"/>
                <a:gd name="T100" fmla="*/ 933561 w 874"/>
                <a:gd name="T101" fmla="*/ 423895 h 85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74"/>
                <a:gd name="T154" fmla="*/ 0 h 858"/>
                <a:gd name="T155" fmla="*/ 874 w 874"/>
                <a:gd name="T156" fmla="*/ 858 h 85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74" h="858">
                  <a:moveTo>
                    <a:pt x="680" y="309"/>
                  </a:moveTo>
                  <a:lnTo>
                    <a:pt x="610" y="374"/>
                  </a:lnTo>
                  <a:lnTo>
                    <a:pt x="551" y="300"/>
                  </a:lnTo>
                  <a:lnTo>
                    <a:pt x="422" y="209"/>
                  </a:lnTo>
                  <a:lnTo>
                    <a:pt x="329" y="91"/>
                  </a:lnTo>
                  <a:lnTo>
                    <a:pt x="176" y="0"/>
                  </a:lnTo>
                  <a:lnTo>
                    <a:pt x="53" y="33"/>
                  </a:lnTo>
                  <a:lnTo>
                    <a:pt x="61" y="118"/>
                  </a:lnTo>
                  <a:lnTo>
                    <a:pt x="0" y="327"/>
                  </a:lnTo>
                  <a:lnTo>
                    <a:pt x="108" y="462"/>
                  </a:lnTo>
                  <a:lnTo>
                    <a:pt x="116" y="490"/>
                  </a:lnTo>
                  <a:lnTo>
                    <a:pt x="266" y="663"/>
                  </a:lnTo>
                  <a:lnTo>
                    <a:pt x="388" y="724"/>
                  </a:lnTo>
                  <a:lnTo>
                    <a:pt x="475" y="689"/>
                  </a:lnTo>
                  <a:lnTo>
                    <a:pt x="483" y="731"/>
                  </a:lnTo>
                  <a:lnTo>
                    <a:pt x="546" y="761"/>
                  </a:lnTo>
                  <a:lnTo>
                    <a:pt x="574" y="855"/>
                  </a:lnTo>
                  <a:lnTo>
                    <a:pt x="593" y="850"/>
                  </a:lnTo>
                  <a:lnTo>
                    <a:pt x="601" y="853"/>
                  </a:lnTo>
                  <a:lnTo>
                    <a:pt x="621" y="858"/>
                  </a:lnTo>
                  <a:lnTo>
                    <a:pt x="636" y="854"/>
                  </a:lnTo>
                  <a:lnTo>
                    <a:pt x="643" y="831"/>
                  </a:lnTo>
                  <a:lnTo>
                    <a:pt x="669" y="816"/>
                  </a:lnTo>
                  <a:lnTo>
                    <a:pt x="664" y="805"/>
                  </a:lnTo>
                  <a:lnTo>
                    <a:pt x="670" y="795"/>
                  </a:lnTo>
                  <a:lnTo>
                    <a:pt x="691" y="791"/>
                  </a:lnTo>
                  <a:lnTo>
                    <a:pt x="704" y="771"/>
                  </a:lnTo>
                  <a:lnTo>
                    <a:pt x="719" y="761"/>
                  </a:lnTo>
                  <a:lnTo>
                    <a:pt x="730" y="754"/>
                  </a:lnTo>
                  <a:lnTo>
                    <a:pt x="732" y="755"/>
                  </a:lnTo>
                  <a:lnTo>
                    <a:pt x="781" y="710"/>
                  </a:lnTo>
                  <a:lnTo>
                    <a:pt x="804" y="646"/>
                  </a:lnTo>
                  <a:lnTo>
                    <a:pt x="805" y="646"/>
                  </a:lnTo>
                  <a:lnTo>
                    <a:pt x="808" y="647"/>
                  </a:lnTo>
                  <a:lnTo>
                    <a:pt x="812" y="649"/>
                  </a:lnTo>
                  <a:lnTo>
                    <a:pt x="813" y="649"/>
                  </a:lnTo>
                  <a:lnTo>
                    <a:pt x="816" y="644"/>
                  </a:lnTo>
                  <a:lnTo>
                    <a:pt x="821" y="634"/>
                  </a:lnTo>
                  <a:lnTo>
                    <a:pt x="826" y="623"/>
                  </a:lnTo>
                  <a:lnTo>
                    <a:pt x="828" y="618"/>
                  </a:lnTo>
                  <a:lnTo>
                    <a:pt x="847" y="611"/>
                  </a:lnTo>
                  <a:lnTo>
                    <a:pt x="869" y="583"/>
                  </a:lnTo>
                  <a:lnTo>
                    <a:pt x="865" y="563"/>
                  </a:lnTo>
                  <a:lnTo>
                    <a:pt x="851" y="549"/>
                  </a:lnTo>
                  <a:lnTo>
                    <a:pt x="843" y="489"/>
                  </a:lnTo>
                  <a:lnTo>
                    <a:pt x="820" y="470"/>
                  </a:lnTo>
                  <a:lnTo>
                    <a:pt x="839" y="429"/>
                  </a:lnTo>
                  <a:lnTo>
                    <a:pt x="855" y="413"/>
                  </a:lnTo>
                  <a:lnTo>
                    <a:pt x="874" y="396"/>
                  </a:lnTo>
                  <a:lnTo>
                    <a:pt x="680" y="309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BA7AF83-D505-8A7C-8B8A-9979795921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73366" y="2283530"/>
              <a:ext cx="670685" cy="1065386"/>
            </a:xfrm>
            <a:custGeom>
              <a:avLst/>
              <a:gdLst>
                <a:gd name="T0" fmla="*/ 502781 w 414"/>
                <a:gd name="T1" fmla="*/ 699459 h 657"/>
                <a:gd name="T2" fmla="*/ 530181 w 414"/>
                <a:gd name="T3" fmla="*/ 661057 h 657"/>
                <a:gd name="T4" fmla="*/ 532921 w 414"/>
                <a:gd name="T5" fmla="*/ 541738 h 657"/>
                <a:gd name="T6" fmla="*/ 567170 w 414"/>
                <a:gd name="T7" fmla="*/ 436133 h 657"/>
                <a:gd name="T8" fmla="*/ 524701 w 414"/>
                <a:gd name="T9" fmla="*/ 389503 h 657"/>
                <a:gd name="T10" fmla="*/ 523331 w 414"/>
                <a:gd name="T11" fmla="*/ 348358 h 657"/>
                <a:gd name="T12" fmla="*/ 486341 w 414"/>
                <a:gd name="T13" fmla="*/ 340129 h 657"/>
                <a:gd name="T14" fmla="*/ 271255 w 414"/>
                <a:gd name="T15" fmla="*/ 0 h 657"/>
                <a:gd name="T16" fmla="*/ 271255 w 414"/>
                <a:gd name="T17" fmla="*/ 0 h 657"/>
                <a:gd name="T18" fmla="*/ 202756 w 414"/>
                <a:gd name="T19" fmla="*/ 15086 h 657"/>
                <a:gd name="T20" fmla="*/ 205496 w 414"/>
                <a:gd name="T21" fmla="*/ 83661 h 657"/>
                <a:gd name="T22" fmla="*/ 235636 w 414"/>
                <a:gd name="T23" fmla="*/ 200237 h 657"/>
                <a:gd name="T24" fmla="*/ 97268 w 414"/>
                <a:gd name="T25" fmla="*/ 432019 h 657"/>
                <a:gd name="T26" fmla="*/ 61649 w 414"/>
                <a:gd name="T27" fmla="*/ 419676 h 657"/>
                <a:gd name="T28" fmla="*/ 41099 w 414"/>
                <a:gd name="T29" fmla="*/ 433390 h 657"/>
                <a:gd name="T30" fmla="*/ 36989 w 414"/>
                <a:gd name="T31" fmla="*/ 507451 h 657"/>
                <a:gd name="T32" fmla="*/ 0 w 414"/>
                <a:gd name="T33" fmla="*/ 518423 h 657"/>
                <a:gd name="T34" fmla="*/ 5480 w 414"/>
                <a:gd name="T35" fmla="*/ 654200 h 657"/>
                <a:gd name="T36" fmla="*/ 164397 w 414"/>
                <a:gd name="T37" fmla="*/ 739232 h 657"/>
                <a:gd name="T38" fmla="*/ 179467 w 414"/>
                <a:gd name="T39" fmla="*/ 866781 h 657"/>
                <a:gd name="T40" fmla="*/ 278105 w 414"/>
                <a:gd name="T41" fmla="*/ 901068 h 657"/>
                <a:gd name="T42" fmla="*/ 363044 w 414"/>
                <a:gd name="T43" fmla="*/ 802321 h 657"/>
                <a:gd name="T44" fmla="*/ 476752 w 414"/>
                <a:gd name="T45" fmla="*/ 828379 h 657"/>
                <a:gd name="T46" fmla="*/ 493191 w 414"/>
                <a:gd name="T47" fmla="*/ 806435 h 657"/>
                <a:gd name="T48" fmla="*/ 502781 w 414"/>
                <a:gd name="T49" fmla="*/ 699459 h 65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14"/>
                <a:gd name="T76" fmla="*/ 0 h 657"/>
                <a:gd name="T77" fmla="*/ 414 w 414"/>
                <a:gd name="T78" fmla="*/ 657 h 65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14" h="657">
                  <a:moveTo>
                    <a:pt x="367" y="510"/>
                  </a:moveTo>
                  <a:lnTo>
                    <a:pt x="387" y="482"/>
                  </a:lnTo>
                  <a:lnTo>
                    <a:pt x="389" y="395"/>
                  </a:lnTo>
                  <a:lnTo>
                    <a:pt x="414" y="318"/>
                  </a:lnTo>
                  <a:lnTo>
                    <a:pt x="383" y="284"/>
                  </a:lnTo>
                  <a:lnTo>
                    <a:pt x="382" y="254"/>
                  </a:lnTo>
                  <a:lnTo>
                    <a:pt x="355" y="248"/>
                  </a:lnTo>
                  <a:lnTo>
                    <a:pt x="198" y="0"/>
                  </a:lnTo>
                  <a:lnTo>
                    <a:pt x="148" y="11"/>
                  </a:lnTo>
                  <a:lnTo>
                    <a:pt x="150" y="61"/>
                  </a:lnTo>
                  <a:lnTo>
                    <a:pt x="172" y="146"/>
                  </a:lnTo>
                  <a:lnTo>
                    <a:pt x="71" y="315"/>
                  </a:lnTo>
                  <a:lnTo>
                    <a:pt x="45" y="306"/>
                  </a:lnTo>
                  <a:lnTo>
                    <a:pt x="30" y="316"/>
                  </a:lnTo>
                  <a:lnTo>
                    <a:pt x="27" y="370"/>
                  </a:lnTo>
                  <a:lnTo>
                    <a:pt x="0" y="378"/>
                  </a:lnTo>
                  <a:lnTo>
                    <a:pt x="4" y="477"/>
                  </a:lnTo>
                  <a:lnTo>
                    <a:pt x="120" y="539"/>
                  </a:lnTo>
                  <a:lnTo>
                    <a:pt x="131" y="632"/>
                  </a:lnTo>
                  <a:lnTo>
                    <a:pt x="203" y="657"/>
                  </a:lnTo>
                  <a:lnTo>
                    <a:pt x="265" y="585"/>
                  </a:lnTo>
                  <a:lnTo>
                    <a:pt x="348" y="604"/>
                  </a:lnTo>
                  <a:lnTo>
                    <a:pt x="360" y="588"/>
                  </a:lnTo>
                  <a:lnTo>
                    <a:pt x="367" y="510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D2DC9E0-AAA5-9941-37EA-C879DE94ED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70502" y="2584579"/>
              <a:ext cx="441714" cy="537200"/>
            </a:xfrm>
            <a:custGeom>
              <a:avLst/>
              <a:gdLst>
                <a:gd name="T0" fmla="*/ 203873 w 273"/>
                <a:gd name="T1" fmla="*/ 381596 h 331"/>
                <a:gd name="T2" fmla="*/ 291442 w 273"/>
                <a:gd name="T3" fmla="*/ 329435 h 331"/>
                <a:gd name="T4" fmla="*/ 359856 w 273"/>
                <a:gd name="T5" fmla="*/ 219623 h 331"/>
                <a:gd name="T6" fmla="*/ 359856 w 273"/>
                <a:gd name="T7" fmla="*/ 219623 h 331"/>
                <a:gd name="T8" fmla="*/ 373539 w 273"/>
                <a:gd name="T9" fmla="*/ 179817 h 331"/>
                <a:gd name="T10" fmla="*/ 353015 w 273"/>
                <a:gd name="T11" fmla="*/ 146873 h 331"/>
                <a:gd name="T12" fmla="*/ 325649 w 273"/>
                <a:gd name="T13" fmla="*/ 123538 h 331"/>
                <a:gd name="T14" fmla="*/ 314703 w 273"/>
                <a:gd name="T15" fmla="*/ 126283 h 331"/>
                <a:gd name="T16" fmla="*/ 316071 w 273"/>
                <a:gd name="T17" fmla="*/ 113930 h 331"/>
                <a:gd name="T18" fmla="*/ 269550 w 273"/>
                <a:gd name="T19" fmla="*/ 64514 h 331"/>
                <a:gd name="T20" fmla="*/ 259972 w 273"/>
                <a:gd name="T21" fmla="*/ 27453 h 331"/>
                <a:gd name="T22" fmla="*/ 235343 w 273"/>
                <a:gd name="T23" fmla="*/ 35689 h 331"/>
                <a:gd name="T24" fmla="*/ 216187 w 273"/>
                <a:gd name="T25" fmla="*/ 61769 h 331"/>
                <a:gd name="T26" fmla="*/ 197032 w 273"/>
                <a:gd name="T27" fmla="*/ 56279 h 331"/>
                <a:gd name="T28" fmla="*/ 183349 w 273"/>
                <a:gd name="T29" fmla="*/ 5491 h 331"/>
                <a:gd name="T30" fmla="*/ 150510 w 273"/>
                <a:gd name="T31" fmla="*/ 0 h 331"/>
                <a:gd name="T32" fmla="*/ 124513 w 273"/>
                <a:gd name="T33" fmla="*/ 76868 h 331"/>
                <a:gd name="T34" fmla="*/ 94411 w 273"/>
                <a:gd name="T35" fmla="*/ 123538 h 331"/>
                <a:gd name="T36" fmla="*/ 151878 w 273"/>
                <a:gd name="T37" fmla="*/ 168836 h 331"/>
                <a:gd name="T38" fmla="*/ 121776 w 273"/>
                <a:gd name="T39" fmla="*/ 233350 h 331"/>
                <a:gd name="T40" fmla="*/ 82096 w 273"/>
                <a:gd name="T41" fmla="*/ 251194 h 331"/>
                <a:gd name="T42" fmla="*/ 60204 w 273"/>
                <a:gd name="T43" fmla="*/ 308845 h 331"/>
                <a:gd name="T44" fmla="*/ 12314 w 273"/>
                <a:gd name="T45" fmla="*/ 300610 h 331"/>
                <a:gd name="T46" fmla="*/ 0 w 273"/>
                <a:gd name="T47" fmla="*/ 341789 h 331"/>
                <a:gd name="T48" fmla="*/ 31470 w 273"/>
                <a:gd name="T49" fmla="*/ 425520 h 331"/>
                <a:gd name="T50" fmla="*/ 65677 w 273"/>
                <a:gd name="T51" fmla="*/ 435129 h 331"/>
                <a:gd name="T52" fmla="*/ 93043 w 273"/>
                <a:gd name="T53" fmla="*/ 446110 h 331"/>
                <a:gd name="T54" fmla="*/ 123145 w 273"/>
                <a:gd name="T55" fmla="*/ 454346 h 331"/>
                <a:gd name="T56" fmla="*/ 142301 w 273"/>
                <a:gd name="T57" fmla="*/ 448855 h 331"/>
                <a:gd name="T58" fmla="*/ 151878 w 273"/>
                <a:gd name="T59" fmla="*/ 415912 h 331"/>
                <a:gd name="T60" fmla="*/ 147774 w 273"/>
                <a:gd name="T61" fmla="*/ 393950 h 331"/>
                <a:gd name="T62" fmla="*/ 155983 w 273"/>
                <a:gd name="T63" fmla="*/ 387086 h 331"/>
                <a:gd name="T64" fmla="*/ 180612 w 273"/>
                <a:gd name="T65" fmla="*/ 392577 h 331"/>
                <a:gd name="T66" fmla="*/ 195663 w 273"/>
                <a:gd name="T67" fmla="*/ 396695 h 331"/>
                <a:gd name="T68" fmla="*/ 195663 w 273"/>
                <a:gd name="T69" fmla="*/ 396695 h 331"/>
                <a:gd name="T70" fmla="*/ 203873 w 273"/>
                <a:gd name="T71" fmla="*/ 381596 h 3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3"/>
                <a:gd name="T109" fmla="*/ 0 h 331"/>
                <a:gd name="T110" fmla="*/ 273 w 273"/>
                <a:gd name="T111" fmla="*/ 331 h 33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3" h="331">
                  <a:moveTo>
                    <a:pt x="149" y="278"/>
                  </a:moveTo>
                  <a:lnTo>
                    <a:pt x="213" y="240"/>
                  </a:lnTo>
                  <a:lnTo>
                    <a:pt x="263" y="160"/>
                  </a:lnTo>
                  <a:lnTo>
                    <a:pt x="273" y="131"/>
                  </a:lnTo>
                  <a:lnTo>
                    <a:pt x="258" y="107"/>
                  </a:lnTo>
                  <a:lnTo>
                    <a:pt x="238" y="90"/>
                  </a:lnTo>
                  <a:lnTo>
                    <a:pt x="230" y="92"/>
                  </a:lnTo>
                  <a:lnTo>
                    <a:pt x="231" y="83"/>
                  </a:lnTo>
                  <a:lnTo>
                    <a:pt x="197" y="47"/>
                  </a:lnTo>
                  <a:lnTo>
                    <a:pt x="190" y="20"/>
                  </a:lnTo>
                  <a:lnTo>
                    <a:pt x="172" y="26"/>
                  </a:lnTo>
                  <a:lnTo>
                    <a:pt x="158" y="45"/>
                  </a:lnTo>
                  <a:lnTo>
                    <a:pt x="144" y="41"/>
                  </a:lnTo>
                  <a:lnTo>
                    <a:pt x="134" y="4"/>
                  </a:lnTo>
                  <a:lnTo>
                    <a:pt x="110" y="0"/>
                  </a:lnTo>
                  <a:lnTo>
                    <a:pt x="91" y="56"/>
                  </a:lnTo>
                  <a:lnTo>
                    <a:pt x="69" y="90"/>
                  </a:lnTo>
                  <a:lnTo>
                    <a:pt x="111" y="123"/>
                  </a:lnTo>
                  <a:lnTo>
                    <a:pt x="89" y="170"/>
                  </a:lnTo>
                  <a:lnTo>
                    <a:pt x="60" y="183"/>
                  </a:lnTo>
                  <a:lnTo>
                    <a:pt x="44" y="225"/>
                  </a:lnTo>
                  <a:lnTo>
                    <a:pt x="9" y="219"/>
                  </a:lnTo>
                  <a:lnTo>
                    <a:pt x="0" y="249"/>
                  </a:lnTo>
                  <a:lnTo>
                    <a:pt x="23" y="310"/>
                  </a:lnTo>
                  <a:lnTo>
                    <a:pt x="48" y="317"/>
                  </a:lnTo>
                  <a:lnTo>
                    <a:pt x="68" y="325"/>
                  </a:lnTo>
                  <a:lnTo>
                    <a:pt x="90" y="331"/>
                  </a:lnTo>
                  <a:lnTo>
                    <a:pt x="104" y="327"/>
                  </a:lnTo>
                  <a:lnTo>
                    <a:pt x="111" y="303"/>
                  </a:lnTo>
                  <a:lnTo>
                    <a:pt x="108" y="287"/>
                  </a:lnTo>
                  <a:lnTo>
                    <a:pt x="114" y="282"/>
                  </a:lnTo>
                  <a:lnTo>
                    <a:pt x="132" y="286"/>
                  </a:lnTo>
                  <a:lnTo>
                    <a:pt x="143" y="289"/>
                  </a:lnTo>
                  <a:lnTo>
                    <a:pt x="149" y="278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52E9428-BE57-1C48-C05F-D041158E12E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16538" y="3042460"/>
              <a:ext cx="91949" cy="108161"/>
            </a:xfrm>
            <a:custGeom>
              <a:avLst/>
              <a:gdLst>
                <a:gd name="T0" fmla="*/ 0 w 56"/>
                <a:gd name="T1" fmla="*/ 55980 h 67"/>
                <a:gd name="T2" fmla="*/ 29159 w 56"/>
                <a:gd name="T3" fmla="*/ 77825 h 67"/>
                <a:gd name="T4" fmla="*/ 49987 w 56"/>
                <a:gd name="T5" fmla="*/ 91479 h 67"/>
                <a:gd name="T6" fmla="*/ 77757 w 56"/>
                <a:gd name="T7" fmla="*/ 60076 h 67"/>
                <a:gd name="T8" fmla="*/ 61095 w 56"/>
                <a:gd name="T9" fmla="*/ 30038 h 67"/>
                <a:gd name="T10" fmla="*/ 44433 w 56"/>
                <a:gd name="T11" fmla="*/ 15019 h 67"/>
                <a:gd name="T12" fmla="*/ 31936 w 56"/>
                <a:gd name="T13" fmla="*/ 1365 h 67"/>
                <a:gd name="T14" fmla="*/ 31936 w 56"/>
                <a:gd name="T15" fmla="*/ 0 h 67"/>
                <a:gd name="T16" fmla="*/ 22216 w 56"/>
                <a:gd name="T17" fmla="*/ 5461 h 67"/>
                <a:gd name="T18" fmla="*/ 0 w 56"/>
                <a:gd name="T19" fmla="*/ 55980 h 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67"/>
                <a:gd name="T32" fmla="*/ 56 w 56"/>
                <a:gd name="T33" fmla="*/ 67 h 6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67">
                  <a:moveTo>
                    <a:pt x="0" y="41"/>
                  </a:moveTo>
                  <a:lnTo>
                    <a:pt x="21" y="57"/>
                  </a:lnTo>
                  <a:lnTo>
                    <a:pt x="36" y="67"/>
                  </a:lnTo>
                  <a:lnTo>
                    <a:pt x="56" y="44"/>
                  </a:lnTo>
                  <a:lnTo>
                    <a:pt x="44" y="22"/>
                  </a:lnTo>
                  <a:lnTo>
                    <a:pt x="32" y="11"/>
                  </a:lnTo>
                  <a:lnTo>
                    <a:pt x="23" y="1"/>
                  </a:lnTo>
                  <a:lnTo>
                    <a:pt x="23" y="0"/>
                  </a:lnTo>
                  <a:lnTo>
                    <a:pt x="16" y="4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DA1CC7E-C5E6-5716-F2E2-532D99C84B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997669" y="2844164"/>
              <a:ext cx="319116" cy="369550"/>
            </a:xfrm>
            <a:custGeom>
              <a:avLst/>
              <a:gdLst>
                <a:gd name="T0" fmla="*/ 243836 w 197"/>
                <a:gd name="T1" fmla="*/ 57576 h 228"/>
                <a:gd name="T2" fmla="*/ 213699 w 197"/>
                <a:gd name="T3" fmla="*/ 13708 h 228"/>
                <a:gd name="T4" fmla="*/ 168493 w 197"/>
                <a:gd name="T5" fmla="*/ 0 h 228"/>
                <a:gd name="T6" fmla="*/ 100000 w 197"/>
                <a:gd name="T7" fmla="*/ 109668 h 228"/>
                <a:gd name="T8" fmla="*/ 12329 w 197"/>
                <a:gd name="T9" fmla="*/ 161760 h 228"/>
                <a:gd name="T10" fmla="*/ 4110 w 197"/>
                <a:gd name="T11" fmla="*/ 176839 h 228"/>
                <a:gd name="T12" fmla="*/ 9589 w 197"/>
                <a:gd name="T13" fmla="*/ 202885 h 228"/>
                <a:gd name="T14" fmla="*/ 17808 w 197"/>
                <a:gd name="T15" fmla="*/ 212481 h 228"/>
                <a:gd name="T16" fmla="*/ 16438 w 197"/>
                <a:gd name="T17" fmla="*/ 223448 h 228"/>
                <a:gd name="T18" fmla="*/ 0 w 197"/>
                <a:gd name="T19" fmla="*/ 271428 h 228"/>
                <a:gd name="T20" fmla="*/ 39726 w 197"/>
                <a:gd name="T21" fmla="*/ 300215 h 228"/>
                <a:gd name="T22" fmla="*/ 69863 w 197"/>
                <a:gd name="T23" fmla="*/ 312553 h 228"/>
                <a:gd name="T24" fmla="*/ 75342 w 197"/>
                <a:gd name="T25" fmla="*/ 301586 h 228"/>
                <a:gd name="T26" fmla="*/ 71233 w 197"/>
                <a:gd name="T27" fmla="*/ 287878 h 228"/>
                <a:gd name="T28" fmla="*/ 80822 w 197"/>
                <a:gd name="T29" fmla="*/ 274169 h 228"/>
                <a:gd name="T30" fmla="*/ 128767 w 197"/>
                <a:gd name="T31" fmla="*/ 235786 h 228"/>
                <a:gd name="T32" fmla="*/ 191781 w 197"/>
                <a:gd name="T33" fmla="*/ 191919 h 228"/>
                <a:gd name="T34" fmla="*/ 223288 w 197"/>
                <a:gd name="T35" fmla="*/ 165872 h 228"/>
                <a:gd name="T36" fmla="*/ 269863 w 197"/>
                <a:gd name="T37" fmla="*/ 160389 h 228"/>
                <a:gd name="T38" fmla="*/ 269863 w 197"/>
                <a:gd name="T39" fmla="*/ 141197 h 228"/>
                <a:gd name="T40" fmla="*/ 268493 w 197"/>
                <a:gd name="T41" fmla="*/ 131601 h 228"/>
                <a:gd name="T42" fmla="*/ 245205 w 197"/>
                <a:gd name="T43" fmla="*/ 98701 h 228"/>
                <a:gd name="T44" fmla="*/ 243836 w 197"/>
                <a:gd name="T45" fmla="*/ 57576 h 2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7"/>
                <a:gd name="T70" fmla="*/ 0 h 228"/>
                <a:gd name="T71" fmla="*/ 197 w 197"/>
                <a:gd name="T72" fmla="*/ 228 h 2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7" h="228">
                  <a:moveTo>
                    <a:pt x="178" y="42"/>
                  </a:moveTo>
                  <a:lnTo>
                    <a:pt x="156" y="10"/>
                  </a:lnTo>
                  <a:lnTo>
                    <a:pt x="123" y="0"/>
                  </a:lnTo>
                  <a:lnTo>
                    <a:pt x="73" y="80"/>
                  </a:lnTo>
                  <a:lnTo>
                    <a:pt x="9" y="118"/>
                  </a:lnTo>
                  <a:lnTo>
                    <a:pt x="3" y="129"/>
                  </a:lnTo>
                  <a:lnTo>
                    <a:pt x="7" y="148"/>
                  </a:lnTo>
                  <a:lnTo>
                    <a:pt x="13" y="155"/>
                  </a:lnTo>
                  <a:lnTo>
                    <a:pt x="12" y="163"/>
                  </a:lnTo>
                  <a:lnTo>
                    <a:pt x="0" y="198"/>
                  </a:lnTo>
                  <a:lnTo>
                    <a:pt x="29" y="219"/>
                  </a:lnTo>
                  <a:lnTo>
                    <a:pt x="51" y="228"/>
                  </a:lnTo>
                  <a:lnTo>
                    <a:pt x="55" y="220"/>
                  </a:lnTo>
                  <a:lnTo>
                    <a:pt x="52" y="210"/>
                  </a:lnTo>
                  <a:lnTo>
                    <a:pt x="59" y="200"/>
                  </a:lnTo>
                  <a:lnTo>
                    <a:pt x="94" y="172"/>
                  </a:lnTo>
                  <a:lnTo>
                    <a:pt x="140" y="140"/>
                  </a:lnTo>
                  <a:lnTo>
                    <a:pt x="163" y="121"/>
                  </a:lnTo>
                  <a:lnTo>
                    <a:pt x="197" y="117"/>
                  </a:lnTo>
                  <a:lnTo>
                    <a:pt x="197" y="103"/>
                  </a:lnTo>
                  <a:lnTo>
                    <a:pt x="196" y="96"/>
                  </a:lnTo>
                  <a:lnTo>
                    <a:pt x="179" y="72"/>
                  </a:lnTo>
                  <a:lnTo>
                    <a:pt x="178" y="42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7B494C0-F83F-2CA7-2CF0-35AB0DCA89E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76874" y="3184872"/>
              <a:ext cx="333539" cy="234349"/>
            </a:xfrm>
            <a:custGeom>
              <a:avLst/>
              <a:gdLst>
                <a:gd name="T0" fmla="*/ 4108 w 206"/>
                <a:gd name="T1" fmla="*/ 85338 h 144"/>
                <a:gd name="T2" fmla="*/ 10954 w 206"/>
                <a:gd name="T3" fmla="*/ 128007 h 144"/>
                <a:gd name="T4" fmla="*/ 50661 w 206"/>
                <a:gd name="T5" fmla="*/ 143148 h 144"/>
                <a:gd name="T6" fmla="*/ 60246 w 206"/>
                <a:gd name="T7" fmla="*/ 115620 h 144"/>
                <a:gd name="T8" fmla="*/ 68461 w 206"/>
                <a:gd name="T9" fmla="*/ 156912 h 144"/>
                <a:gd name="T10" fmla="*/ 71200 w 206"/>
                <a:gd name="T11" fmla="*/ 184441 h 144"/>
                <a:gd name="T12" fmla="*/ 104061 w 206"/>
                <a:gd name="T13" fmla="*/ 198205 h 144"/>
                <a:gd name="T14" fmla="*/ 128707 w 206"/>
                <a:gd name="T15" fmla="*/ 181688 h 144"/>
                <a:gd name="T16" fmla="*/ 139661 w 206"/>
                <a:gd name="T17" fmla="*/ 151407 h 144"/>
                <a:gd name="T18" fmla="*/ 167045 w 206"/>
                <a:gd name="T19" fmla="*/ 132137 h 144"/>
                <a:gd name="T20" fmla="*/ 182107 w 206"/>
                <a:gd name="T21" fmla="*/ 128007 h 144"/>
                <a:gd name="T22" fmla="*/ 228660 w 206"/>
                <a:gd name="T23" fmla="*/ 94973 h 144"/>
                <a:gd name="T24" fmla="*/ 219076 w 206"/>
                <a:gd name="T25" fmla="*/ 55057 h 144"/>
                <a:gd name="T26" fmla="*/ 246460 w 206"/>
                <a:gd name="T27" fmla="*/ 60563 h 144"/>
                <a:gd name="T28" fmla="*/ 279322 w 206"/>
                <a:gd name="T29" fmla="*/ 38540 h 144"/>
                <a:gd name="T30" fmla="*/ 282060 w 206"/>
                <a:gd name="T31" fmla="*/ 22023 h 144"/>
                <a:gd name="T32" fmla="*/ 266999 w 206"/>
                <a:gd name="T33" fmla="*/ 0 h 144"/>
                <a:gd name="T34" fmla="*/ 221814 w 206"/>
                <a:gd name="T35" fmla="*/ 2753 h 144"/>
                <a:gd name="T36" fmla="*/ 172522 w 206"/>
                <a:gd name="T37" fmla="*/ 31658 h 144"/>
                <a:gd name="T38" fmla="*/ 139661 w 206"/>
                <a:gd name="T39" fmla="*/ 20646 h 144"/>
                <a:gd name="T40" fmla="*/ 110907 w 206"/>
                <a:gd name="T41" fmla="*/ 48175 h 144"/>
                <a:gd name="T42" fmla="*/ 38338 w 206"/>
                <a:gd name="T43" fmla="*/ 27528 h 144"/>
                <a:gd name="T44" fmla="*/ 2738 w 206"/>
                <a:gd name="T45" fmla="*/ 42669 h 144"/>
                <a:gd name="T46" fmla="*/ 0 w 206"/>
                <a:gd name="T47" fmla="*/ 53681 h 144"/>
                <a:gd name="T48" fmla="*/ 4108 w 206"/>
                <a:gd name="T49" fmla="*/ 85338 h 1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06"/>
                <a:gd name="T76" fmla="*/ 0 h 144"/>
                <a:gd name="T77" fmla="*/ 206 w 206"/>
                <a:gd name="T78" fmla="*/ 144 h 1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06" h="144">
                  <a:moveTo>
                    <a:pt x="3" y="62"/>
                  </a:moveTo>
                  <a:lnTo>
                    <a:pt x="8" y="93"/>
                  </a:lnTo>
                  <a:lnTo>
                    <a:pt x="37" y="104"/>
                  </a:lnTo>
                  <a:lnTo>
                    <a:pt x="44" y="84"/>
                  </a:lnTo>
                  <a:lnTo>
                    <a:pt x="50" y="114"/>
                  </a:lnTo>
                  <a:lnTo>
                    <a:pt x="52" y="134"/>
                  </a:lnTo>
                  <a:lnTo>
                    <a:pt x="76" y="144"/>
                  </a:lnTo>
                  <a:lnTo>
                    <a:pt x="94" y="132"/>
                  </a:lnTo>
                  <a:lnTo>
                    <a:pt x="102" y="110"/>
                  </a:lnTo>
                  <a:lnTo>
                    <a:pt x="122" y="96"/>
                  </a:lnTo>
                  <a:lnTo>
                    <a:pt x="133" y="93"/>
                  </a:lnTo>
                  <a:lnTo>
                    <a:pt x="167" y="69"/>
                  </a:lnTo>
                  <a:lnTo>
                    <a:pt x="160" y="40"/>
                  </a:lnTo>
                  <a:lnTo>
                    <a:pt x="180" y="44"/>
                  </a:lnTo>
                  <a:lnTo>
                    <a:pt x="204" y="28"/>
                  </a:lnTo>
                  <a:lnTo>
                    <a:pt x="206" y="16"/>
                  </a:lnTo>
                  <a:lnTo>
                    <a:pt x="195" y="0"/>
                  </a:lnTo>
                  <a:lnTo>
                    <a:pt x="162" y="2"/>
                  </a:lnTo>
                  <a:lnTo>
                    <a:pt x="126" y="23"/>
                  </a:lnTo>
                  <a:lnTo>
                    <a:pt x="102" y="15"/>
                  </a:lnTo>
                  <a:lnTo>
                    <a:pt x="81" y="35"/>
                  </a:lnTo>
                  <a:lnTo>
                    <a:pt x="28" y="20"/>
                  </a:lnTo>
                  <a:lnTo>
                    <a:pt x="2" y="31"/>
                  </a:lnTo>
                  <a:lnTo>
                    <a:pt x="0" y="39"/>
                  </a:lnTo>
                  <a:lnTo>
                    <a:pt x="3" y="62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4DFEE14-4A63-BFD9-AD33-AD9477D6811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78430" y="3123580"/>
              <a:ext cx="470561" cy="403802"/>
            </a:xfrm>
            <a:custGeom>
              <a:avLst/>
              <a:gdLst>
                <a:gd name="T0" fmla="*/ 334813 w 290"/>
                <a:gd name="T1" fmla="*/ 61721 h 249"/>
                <a:gd name="T2" fmla="*/ 285415 w 290"/>
                <a:gd name="T3" fmla="*/ 48005 h 249"/>
                <a:gd name="T4" fmla="*/ 257971 w 290"/>
                <a:gd name="T5" fmla="*/ 9601 h 249"/>
                <a:gd name="T6" fmla="*/ 181129 w 290"/>
                <a:gd name="T7" fmla="*/ 4115 h 249"/>
                <a:gd name="T8" fmla="*/ 144080 w 290"/>
                <a:gd name="T9" fmla="*/ 0 h 249"/>
                <a:gd name="T10" fmla="*/ 126241 w 290"/>
                <a:gd name="T11" fmla="*/ 17830 h 249"/>
                <a:gd name="T12" fmla="*/ 91936 w 290"/>
                <a:gd name="T13" fmla="*/ 28803 h 249"/>
                <a:gd name="T14" fmla="*/ 60376 w 290"/>
                <a:gd name="T15" fmla="*/ 46634 h 249"/>
                <a:gd name="T16" fmla="*/ 1372 w 290"/>
                <a:gd name="T17" fmla="*/ 134414 h 249"/>
                <a:gd name="T18" fmla="*/ 0 w 290"/>
                <a:gd name="T19" fmla="*/ 159103 h 249"/>
                <a:gd name="T20" fmla="*/ 42538 w 290"/>
                <a:gd name="T21" fmla="*/ 174190 h 249"/>
                <a:gd name="T22" fmla="*/ 149568 w 290"/>
                <a:gd name="T23" fmla="*/ 290774 h 249"/>
                <a:gd name="T24" fmla="*/ 193478 w 290"/>
                <a:gd name="T25" fmla="*/ 294888 h 249"/>
                <a:gd name="T26" fmla="*/ 215433 w 290"/>
                <a:gd name="T27" fmla="*/ 336036 h 249"/>
                <a:gd name="T28" fmla="*/ 215433 w 290"/>
                <a:gd name="T29" fmla="*/ 336036 h 249"/>
                <a:gd name="T30" fmla="*/ 241505 w 290"/>
                <a:gd name="T31" fmla="*/ 341522 h 249"/>
                <a:gd name="T32" fmla="*/ 290903 w 290"/>
                <a:gd name="T33" fmla="*/ 318205 h 249"/>
                <a:gd name="T34" fmla="*/ 319719 w 290"/>
                <a:gd name="T35" fmla="*/ 297632 h 249"/>
                <a:gd name="T36" fmla="*/ 345791 w 290"/>
                <a:gd name="T37" fmla="*/ 296260 h 249"/>
                <a:gd name="T38" fmla="*/ 363629 w 290"/>
                <a:gd name="T39" fmla="*/ 278430 h 249"/>
                <a:gd name="T40" fmla="*/ 363629 w 290"/>
                <a:gd name="T41" fmla="*/ 257856 h 249"/>
                <a:gd name="T42" fmla="*/ 360885 w 290"/>
                <a:gd name="T43" fmla="*/ 238654 h 249"/>
                <a:gd name="T44" fmla="*/ 378723 w 290"/>
                <a:gd name="T45" fmla="*/ 233168 h 249"/>
                <a:gd name="T46" fmla="*/ 389701 w 290"/>
                <a:gd name="T47" fmla="*/ 229053 h 249"/>
                <a:gd name="T48" fmla="*/ 397934 w 290"/>
                <a:gd name="T49" fmla="*/ 205736 h 249"/>
                <a:gd name="T50" fmla="*/ 388329 w 290"/>
                <a:gd name="T51" fmla="*/ 194764 h 249"/>
                <a:gd name="T52" fmla="*/ 348535 w 290"/>
                <a:gd name="T53" fmla="*/ 179676 h 249"/>
                <a:gd name="T54" fmla="*/ 341674 w 290"/>
                <a:gd name="T55" fmla="*/ 137157 h 249"/>
                <a:gd name="T56" fmla="*/ 337558 w 290"/>
                <a:gd name="T57" fmla="*/ 105611 h 249"/>
                <a:gd name="T58" fmla="*/ 341674 w 290"/>
                <a:gd name="T59" fmla="*/ 96010 h 249"/>
                <a:gd name="T60" fmla="*/ 334813 w 290"/>
                <a:gd name="T61" fmla="*/ 61721 h 24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90"/>
                <a:gd name="T94" fmla="*/ 0 h 249"/>
                <a:gd name="T95" fmla="*/ 290 w 290"/>
                <a:gd name="T96" fmla="*/ 249 h 24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90" h="249">
                  <a:moveTo>
                    <a:pt x="244" y="45"/>
                  </a:moveTo>
                  <a:lnTo>
                    <a:pt x="208" y="35"/>
                  </a:lnTo>
                  <a:lnTo>
                    <a:pt x="188" y="7"/>
                  </a:lnTo>
                  <a:lnTo>
                    <a:pt x="132" y="3"/>
                  </a:lnTo>
                  <a:lnTo>
                    <a:pt x="105" y="0"/>
                  </a:lnTo>
                  <a:lnTo>
                    <a:pt x="92" y="13"/>
                  </a:lnTo>
                  <a:lnTo>
                    <a:pt x="67" y="21"/>
                  </a:lnTo>
                  <a:lnTo>
                    <a:pt x="44" y="34"/>
                  </a:lnTo>
                  <a:lnTo>
                    <a:pt x="1" y="98"/>
                  </a:lnTo>
                  <a:lnTo>
                    <a:pt x="0" y="116"/>
                  </a:lnTo>
                  <a:lnTo>
                    <a:pt x="31" y="127"/>
                  </a:lnTo>
                  <a:lnTo>
                    <a:pt x="109" y="212"/>
                  </a:lnTo>
                  <a:lnTo>
                    <a:pt x="141" y="215"/>
                  </a:lnTo>
                  <a:lnTo>
                    <a:pt x="157" y="245"/>
                  </a:lnTo>
                  <a:lnTo>
                    <a:pt x="176" y="249"/>
                  </a:lnTo>
                  <a:lnTo>
                    <a:pt x="212" y="232"/>
                  </a:lnTo>
                  <a:lnTo>
                    <a:pt x="233" y="217"/>
                  </a:lnTo>
                  <a:lnTo>
                    <a:pt x="252" y="216"/>
                  </a:lnTo>
                  <a:lnTo>
                    <a:pt x="265" y="203"/>
                  </a:lnTo>
                  <a:lnTo>
                    <a:pt x="265" y="188"/>
                  </a:lnTo>
                  <a:lnTo>
                    <a:pt x="263" y="174"/>
                  </a:lnTo>
                  <a:lnTo>
                    <a:pt x="276" y="170"/>
                  </a:lnTo>
                  <a:lnTo>
                    <a:pt x="284" y="167"/>
                  </a:lnTo>
                  <a:lnTo>
                    <a:pt x="290" y="150"/>
                  </a:lnTo>
                  <a:lnTo>
                    <a:pt x="283" y="142"/>
                  </a:lnTo>
                  <a:lnTo>
                    <a:pt x="254" y="131"/>
                  </a:lnTo>
                  <a:lnTo>
                    <a:pt x="249" y="100"/>
                  </a:lnTo>
                  <a:lnTo>
                    <a:pt x="246" y="77"/>
                  </a:lnTo>
                  <a:lnTo>
                    <a:pt x="249" y="70"/>
                  </a:lnTo>
                  <a:lnTo>
                    <a:pt x="244" y="45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FE1AEC2-6F9A-468F-8EE0-CE8C0C04B7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521082" y="4378249"/>
              <a:ext cx="531860" cy="557029"/>
            </a:xfrm>
            <a:custGeom>
              <a:avLst/>
              <a:gdLst>
                <a:gd name="T0" fmla="*/ 449772 w 328"/>
                <a:gd name="T1" fmla="*/ 160235 h 344"/>
                <a:gd name="T2" fmla="*/ 416862 w 328"/>
                <a:gd name="T3" fmla="*/ 142431 h 344"/>
                <a:gd name="T4" fmla="*/ 414119 w 328"/>
                <a:gd name="T5" fmla="*/ 108193 h 344"/>
                <a:gd name="T6" fmla="*/ 444287 w 328"/>
                <a:gd name="T7" fmla="*/ 62998 h 344"/>
                <a:gd name="T8" fmla="*/ 355155 w 328"/>
                <a:gd name="T9" fmla="*/ 19173 h 344"/>
                <a:gd name="T10" fmla="*/ 340071 w 328"/>
                <a:gd name="T11" fmla="*/ 38347 h 344"/>
                <a:gd name="T12" fmla="*/ 307161 w 328"/>
                <a:gd name="T13" fmla="*/ 35608 h 344"/>
                <a:gd name="T14" fmla="*/ 297563 w 328"/>
                <a:gd name="T15" fmla="*/ 47933 h 344"/>
                <a:gd name="T16" fmla="*/ 222143 w 328"/>
                <a:gd name="T17" fmla="*/ 49303 h 344"/>
                <a:gd name="T18" fmla="*/ 154952 w 328"/>
                <a:gd name="T19" fmla="*/ 71215 h 344"/>
                <a:gd name="T20" fmla="*/ 98730 w 328"/>
                <a:gd name="T21" fmla="*/ 52042 h 344"/>
                <a:gd name="T22" fmla="*/ 78162 w 328"/>
                <a:gd name="T23" fmla="*/ 13695 h 344"/>
                <a:gd name="T24" fmla="*/ 57593 w 328"/>
                <a:gd name="T25" fmla="*/ 0 h 344"/>
                <a:gd name="T26" fmla="*/ 41138 w 328"/>
                <a:gd name="T27" fmla="*/ 23282 h 344"/>
                <a:gd name="T28" fmla="*/ 60335 w 328"/>
                <a:gd name="T29" fmla="*/ 95867 h 344"/>
                <a:gd name="T30" fmla="*/ 5485 w 328"/>
                <a:gd name="T31" fmla="*/ 64368 h 344"/>
                <a:gd name="T32" fmla="*/ 0 w 328"/>
                <a:gd name="T33" fmla="*/ 86280 h 344"/>
                <a:gd name="T34" fmla="*/ 56221 w 328"/>
                <a:gd name="T35" fmla="*/ 280753 h 344"/>
                <a:gd name="T36" fmla="*/ 74048 w 328"/>
                <a:gd name="T37" fmla="*/ 302665 h 344"/>
                <a:gd name="T38" fmla="*/ 79533 w 328"/>
                <a:gd name="T39" fmla="*/ 345121 h 344"/>
                <a:gd name="T40" fmla="*/ 57593 w 328"/>
                <a:gd name="T41" fmla="*/ 357446 h 344"/>
                <a:gd name="T42" fmla="*/ 56221 w 328"/>
                <a:gd name="T43" fmla="*/ 362924 h 344"/>
                <a:gd name="T44" fmla="*/ 52108 w 328"/>
                <a:gd name="T45" fmla="*/ 372511 h 344"/>
                <a:gd name="T46" fmla="*/ 47994 w 328"/>
                <a:gd name="T47" fmla="*/ 383467 h 344"/>
                <a:gd name="T48" fmla="*/ 46623 w 328"/>
                <a:gd name="T49" fmla="*/ 388945 h 344"/>
                <a:gd name="T50" fmla="*/ 41138 w 328"/>
                <a:gd name="T51" fmla="*/ 395793 h 344"/>
                <a:gd name="T52" fmla="*/ 30168 w 328"/>
                <a:gd name="T53" fmla="*/ 408119 h 344"/>
                <a:gd name="T54" fmla="*/ 20569 w 328"/>
                <a:gd name="T55" fmla="*/ 420445 h 344"/>
                <a:gd name="T56" fmla="*/ 15084 w 328"/>
                <a:gd name="T57" fmla="*/ 425923 h 344"/>
                <a:gd name="T58" fmla="*/ 143982 w 328"/>
                <a:gd name="T59" fmla="*/ 468378 h 344"/>
                <a:gd name="T60" fmla="*/ 194718 w 328"/>
                <a:gd name="T61" fmla="*/ 458791 h 344"/>
                <a:gd name="T62" fmla="*/ 334586 w 328"/>
                <a:gd name="T63" fmla="*/ 471117 h 344"/>
                <a:gd name="T64" fmla="*/ 374353 w 328"/>
                <a:gd name="T65" fmla="*/ 399902 h 344"/>
                <a:gd name="T66" fmla="*/ 346928 w 328"/>
                <a:gd name="T67" fmla="*/ 339642 h 344"/>
                <a:gd name="T68" fmla="*/ 440173 w 328"/>
                <a:gd name="T69" fmla="*/ 217755 h 344"/>
                <a:gd name="T70" fmla="*/ 449772 w 328"/>
                <a:gd name="T71" fmla="*/ 160235 h 34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28"/>
                <a:gd name="T109" fmla="*/ 0 h 344"/>
                <a:gd name="T110" fmla="*/ 328 w 328"/>
                <a:gd name="T111" fmla="*/ 344 h 34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28" h="344">
                  <a:moveTo>
                    <a:pt x="328" y="117"/>
                  </a:moveTo>
                  <a:lnTo>
                    <a:pt x="304" y="104"/>
                  </a:lnTo>
                  <a:lnTo>
                    <a:pt x="302" y="79"/>
                  </a:lnTo>
                  <a:lnTo>
                    <a:pt x="324" y="46"/>
                  </a:lnTo>
                  <a:lnTo>
                    <a:pt x="259" y="14"/>
                  </a:lnTo>
                  <a:lnTo>
                    <a:pt x="248" y="28"/>
                  </a:lnTo>
                  <a:lnTo>
                    <a:pt x="224" y="26"/>
                  </a:lnTo>
                  <a:lnTo>
                    <a:pt x="217" y="35"/>
                  </a:lnTo>
                  <a:lnTo>
                    <a:pt x="162" y="36"/>
                  </a:lnTo>
                  <a:lnTo>
                    <a:pt x="113" y="52"/>
                  </a:lnTo>
                  <a:lnTo>
                    <a:pt x="72" y="38"/>
                  </a:lnTo>
                  <a:lnTo>
                    <a:pt x="57" y="10"/>
                  </a:lnTo>
                  <a:lnTo>
                    <a:pt x="42" y="0"/>
                  </a:lnTo>
                  <a:lnTo>
                    <a:pt x="30" y="17"/>
                  </a:lnTo>
                  <a:lnTo>
                    <a:pt x="44" y="70"/>
                  </a:lnTo>
                  <a:lnTo>
                    <a:pt x="4" y="47"/>
                  </a:lnTo>
                  <a:lnTo>
                    <a:pt x="0" y="63"/>
                  </a:lnTo>
                  <a:lnTo>
                    <a:pt x="41" y="205"/>
                  </a:lnTo>
                  <a:lnTo>
                    <a:pt x="54" y="221"/>
                  </a:lnTo>
                  <a:lnTo>
                    <a:pt x="58" y="252"/>
                  </a:lnTo>
                  <a:lnTo>
                    <a:pt x="42" y="261"/>
                  </a:lnTo>
                  <a:lnTo>
                    <a:pt x="41" y="265"/>
                  </a:lnTo>
                  <a:lnTo>
                    <a:pt x="38" y="272"/>
                  </a:lnTo>
                  <a:lnTo>
                    <a:pt x="35" y="280"/>
                  </a:lnTo>
                  <a:lnTo>
                    <a:pt x="34" y="284"/>
                  </a:lnTo>
                  <a:lnTo>
                    <a:pt x="30" y="289"/>
                  </a:lnTo>
                  <a:lnTo>
                    <a:pt x="22" y="298"/>
                  </a:lnTo>
                  <a:lnTo>
                    <a:pt x="15" y="307"/>
                  </a:lnTo>
                  <a:lnTo>
                    <a:pt x="11" y="311"/>
                  </a:lnTo>
                  <a:lnTo>
                    <a:pt x="105" y="342"/>
                  </a:lnTo>
                  <a:lnTo>
                    <a:pt x="142" y="335"/>
                  </a:lnTo>
                  <a:lnTo>
                    <a:pt x="244" y="344"/>
                  </a:lnTo>
                  <a:lnTo>
                    <a:pt x="273" y="292"/>
                  </a:lnTo>
                  <a:lnTo>
                    <a:pt x="253" y="248"/>
                  </a:lnTo>
                  <a:lnTo>
                    <a:pt x="321" y="159"/>
                  </a:lnTo>
                  <a:lnTo>
                    <a:pt x="328" y="117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7BD6A66-D204-3DB2-C406-F2BFD5A6CCB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08832" y="3311060"/>
              <a:ext cx="652655" cy="580464"/>
            </a:xfrm>
            <a:custGeom>
              <a:avLst/>
              <a:gdLst>
                <a:gd name="T0" fmla="*/ 0 w 403"/>
                <a:gd name="T1" fmla="*/ 302538 h 357"/>
                <a:gd name="T2" fmla="*/ 99976 w 403"/>
                <a:gd name="T3" fmla="*/ 338293 h 357"/>
                <a:gd name="T4" fmla="*/ 115041 w 403"/>
                <a:gd name="T5" fmla="*/ 319040 h 357"/>
                <a:gd name="T6" fmla="*/ 132845 w 403"/>
                <a:gd name="T7" fmla="*/ 324541 h 357"/>
                <a:gd name="T8" fmla="*/ 138323 w 403"/>
                <a:gd name="T9" fmla="*/ 371297 h 357"/>
                <a:gd name="T10" fmla="*/ 123258 w 403"/>
                <a:gd name="T11" fmla="*/ 396050 h 357"/>
                <a:gd name="T12" fmla="*/ 141062 w 403"/>
                <a:gd name="T13" fmla="*/ 485436 h 357"/>
                <a:gd name="T14" fmla="*/ 209539 w 403"/>
                <a:gd name="T15" fmla="*/ 490937 h 357"/>
                <a:gd name="T16" fmla="*/ 212278 w 403"/>
                <a:gd name="T17" fmla="*/ 486811 h 357"/>
                <a:gd name="T18" fmla="*/ 269799 w 403"/>
                <a:gd name="T19" fmla="*/ 442806 h 357"/>
                <a:gd name="T20" fmla="*/ 320471 w 403"/>
                <a:gd name="T21" fmla="*/ 459308 h 357"/>
                <a:gd name="T22" fmla="*/ 360188 w 403"/>
                <a:gd name="T23" fmla="*/ 364421 h 357"/>
                <a:gd name="T24" fmla="*/ 431404 w 403"/>
                <a:gd name="T25" fmla="*/ 365796 h 357"/>
                <a:gd name="T26" fmla="*/ 435512 w 403"/>
                <a:gd name="T27" fmla="*/ 367171 h 357"/>
                <a:gd name="T28" fmla="*/ 445099 w 403"/>
                <a:gd name="T29" fmla="*/ 371297 h 357"/>
                <a:gd name="T30" fmla="*/ 456056 w 403"/>
                <a:gd name="T31" fmla="*/ 375422 h 357"/>
                <a:gd name="T32" fmla="*/ 461534 w 403"/>
                <a:gd name="T33" fmla="*/ 376798 h 357"/>
                <a:gd name="T34" fmla="*/ 467012 w 403"/>
                <a:gd name="T35" fmla="*/ 382298 h 357"/>
                <a:gd name="T36" fmla="*/ 477968 w 403"/>
                <a:gd name="T37" fmla="*/ 393300 h 357"/>
                <a:gd name="T38" fmla="*/ 487555 w 403"/>
                <a:gd name="T39" fmla="*/ 402926 h 357"/>
                <a:gd name="T40" fmla="*/ 493033 w 403"/>
                <a:gd name="T41" fmla="*/ 407051 h 357"/>
                <a:gd name="T42" fmla="*/ 501250 w 403"/>
                <a:gd name="T43" fmla="*/ 385049 h 357"/>
                <a:gd name="T44" fmla="*/ 512206 w 403"/>
                <a:gd name="T45" fmla="*/ 369922 h 357"/>
                <a:gd name="T46" fmla="*/ 514946 w 403"/>
                <a:gd name="T47" fmla="*/ 336918 h 357"/>
                <a:gd name="T48" fmla="*/ 501250 w 403"/>
                <a:gd name="T49" fmla="*/ 308039 h 357"/>
                <a:gd name="T50" fmla="*/ 517685 w 403"/>
                <a:gd name="T51" fmla="*/ 292912 h 357"/>
                <a:gd name="T52" fmla="*/ 514946 w 403"/>
                <a:gd name="T53" fmla="*/ 277785 h 357"/>
                <a:gd name="T54" fmla="*/ 503989 w 403"/>
                <a:gd name="T55" fmla="*/ 261283 h 357"/>
                <a:gd name="T56" fmla="*/ 465642 w 403"/>
                <a:gd name="T57" fmla="*/ 242031 h 357"/>
                <a:gd name="T58" fmla="*/ 487555 w 403"/>
                <a:gd name="T59" fmla="*/ 242031 h 357"/>
                <a:gd name="T60" fmla="*/ 510837 w 403"/>
                <a:gd name="T61" fmla="*/ 250282 h 357"/>
                <a:gd name="T62" fmla="*/ 551923 w 403"/>
                <a:gd name="T63" fmla="*/ 228279 h 357"/>
                <a:gd name="T64" fmla="*/ 530010 w 403"/>
                <a:gd name="T65" fmla="*/ 193900 h 357"/>
                <a:gd name="T66" fmla="*/ 427295 w 403"/>
                <a:gd name="T67" fmla="*/ 170522 h 357"/>
                <a:gd name="T68" fmla="*/ 457425 w 403"/>
                <a:gd name="T69" fmla="*/ 162270 h 357"/>
                <a:gd name="T70" fmla="*/ 486185 w 403"/>
                <a:gd name="T71" fmla="*/ 163646 h 357"/>
                <a:gd name="T72" fmla="*/ 527271 w 403"/>
                <a:gd name="T73" fmla="*/ 177397 h 357"/>
                <a:gd name="T74" fmla="*/ 527271 w 403"/>
                <a:gd name="T75" fmla="*/ 177397 h 357"/>
                <a:gd name="T76" fmla="*/ 505359 w 403"/>
                <a:gd name="T77" fmla="*/ 136142 h 357"/>
                <a:gd name="T78" fmla="*/ 461534 w 403"/>
                <a:gd name="T79" fmla="*/ 132017 h 357"/>
                <a:gd name="T80" fmla="*/ 354710 w 403"/>
                <a:gd name="T81" fmla="*/ 15127 h 357"/>
                <a:gd name="T82" fmla="*/ 312254 w 403"/>
                <a:gd name="T83" fmla="*/ 0 h 357"/>
                <a:gd name="T84" fmla="*/ 288972 w 403"/>
                <a:gd name="T85" fmla="*/ 26128 h 357"/>
                <a:gd name="T86" fmla="*/ 173931 w 403"/>
                <a:gd name="T87" fmla="*/ 57757 h 357"/>
                <a:gd name="T88" fmla="*/ 116411 w 403"/>
                <a:gd name="T89" fmla="*/ 100388 h 357"/>
                <a:gd name="T90" fmla="*/ 0 w 403"/>
                <a:gd name="T91" fmla="*/ 302538 h 35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03"/>
                <a:gd name="T139" fmla="*/ 0 h 357"/>
                <a:gd name="T140" fmla="*/ 403 w 403"/>
                <a:gd name="T141" fmla="*/ 357 h 35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03" h="357">
                  <a:moveTo>
                    <a:pt x="0" y="220"/>
                  </a:moveTo>
                  <a:lnTo>
                    <a:pt x="73" y="246"/>
                  </a:lnTo>
                  <a:lnTo>
                    <a:pt x="84" y="232"/>
                  </a:lnTo>
                  <a:lnTo>
                    <a:pt x="97" y="236"/>
                  </a:lnTo>
                  <a:lnTo>
                    <a:pt x="101" y="270"/>
                  </a:lnTo>
                  <a:lnTo>
                    <a:pt x="90" y="288"/>
                  </a:lnTo>
                  <a:lnTo>
                    <a:pt x="103" y="353"/>
                  </a:lnTo>
                  <a:lnTo>
                    <a:pt x="153" y="357"/>
                  </a:lnTo>
                  <a:lnTo>
                    <a:pt x="155" y="354"/>
                  </a:lnTo>
                  <a:lnTo>
                    <a:pt x="197" y="322"/>
                  </a:lnTo>
                  <a:lnTo>
                    <a:pt x="234" y="334"/>
                  </a:lnTo>
                  <a:lnTo>
                    <a:pt x="263" y="265"/>
                  </a:lnTo>
                  <a:lnTo>
                    <a:pt x="315" y="266"/>
                  </a:lnTo>
                  <a:lnTo>
                    <a:pt x="318" y="267"/>
                  </a:lnTo>
                  <a:lnTo>
                    <a:pt x="325" y="270"/>
                  </a:lnTo>
                  <a:lnTo>
                    <a:pt x="333" y="273"/>
                  </a:lnTo>
                  <a:lnTo>
                    <a:pt x="337" y="274"/>
                  </a:lnTo>
                  <a:lnTo>
                    <a:pt x="341" y="278"/>
                  </a:lnTo>
                  <a:lnTo>
                    <a:pt x="349" y="286"/>
                  </a:lnTo>
                  <a:lnTo>
                    <a:pt x="356" y="293"/>
                  </a:lnTo>
                  <a:lnTo>
                    <a:pt x="360" y="296"/>
                  </a:lnTo>
                  <a:lnTo>
                    <a:pt x="366" y="280"/>
                  </a:lnTo>
                  <a:lnTo>
                    <a:pt x="374" y="269"/>
                  </a:lnTo>
                  <a:lnTo>
                    <a:pt x="376" y="245"/>
                  </a:lnTo>
                  <a:lnTo>
                    <a:pt x="366" y="224"/>
                  </a:lnTo>
                  <a:lnTo>
                    <a:pt x="378" y="213"/>
                  </a:lnTo>
                  <a:lnTo>
                    <a:pt x="376" y="202"/>
                  </a:lnTo>
                  <a:lnTo>
                    <a:pt x="368" y="190"/>
                  </a:lnTo>
                  <a:lnTo>
                    <a:pt x="340" y="176"/>
                  </a:lnTo>
                  <a:lnTo>
                    <a:pt x="356" y="176"/>
                  </a:lnTo>
                  <a:lnTo>
                    <a:pt x="373" y="182"/>
                  </a:lnTo>
                  <a:lnTo>
                    <a:pt x="403" y="166"/>
                  </a:lnTo>
                  <a:lnTo>
                    <a:pt x="387" y="141"/>
                  </a:lnTo>
                  <a:lnTo>
                    <a:pt x="312" y="124"/>
                  </a:lnTo>
                  <a:lnTo>
                    <a:pt x="334" y="118"/>
                  </a:lnTo>
                  <a:lnTo>
                    <a:pt x="355" y="119"/>
                  </a:lnTo>
                  <a:lnTo>
                    <a:pt x="385" y="129"/>
                  </a:lnTo>
                  <a:lnTo>
                    <a:pt x="369" y="99"/>
                  </a:lnTo>
                  <a:lnTo>
                    <a:pt x="337" y="96"/>
                  </a:lnTo>
                  <a:lnTo>
                    <a:pt x="259" y="11"/>
                  </a:lnTo>
                  <a:lnTo>
                    <a:pt x="228" y="0"/>
                  </a:lnTo>
                  <a:lnTo>
                    <a:pt x="211" y="19"/>
                  </a:lnTo>
                  <a:lnTo>
                    <a:pt x="127" y="42"/>
                  </a:lnTo>
                  <a:lnTo>
                    <a:pt x="85" y="73"/>
                  </a:lnTo>
                  <a:lnTo>
                    <a:pt x="0" y="220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CD73BEF-9FB5-6088-559D-657C8F67D29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37678" y="2772057"/>
              <a:ext cx="411065" cy="657979"/>
            </a:xfrm>
            <a:custGeom>
              <a:avLst/>
              <a:gdLst>
                <a:gd name="T0" fmla="*/ 347620 w 254"/>
                <a:gd name="T1" fmla="*/ 344041 h 406"/>
                <a:gd name="T2" fmla="*/ 316143 w 254"/>
                <a:gd name="T3" fmla="*/ 250835 h 406"/>
                <a:gd name="T4" fmla="*/ 277822 w 254"/>
                <a:gd name="T5" fmla="*/ 182301 h 406"/>
                <a:gd name="T6" fmla="*/ 292877 w 254"/>
                <a:gd name="T7" fmla="*/ 153516 h 406"/>
                <a:gd name="T8" fmla="*/ 270979 w 254"/>
                <a:gd name="T9" fmla="*/ 109655 h 406"/>
                <a:gd name="T10" fmla="*/ 242239 w 254"/>
                <a:gd name="T11" fmla="*/ 50715 h 406"/>
                <a:gd name="T12" fmla="*/ 158756 w 254"/>
                <a:gd name="T13" fmla="*/ 0 h 406"/>
                <a:gd name="T14" fmla="*/ 135490 w 254"/>
                <a:gd name="T15" fmla="*/ 30155 h 406"/>
                <a:gd name="T16" fmla="*/ 90326 w 254"/>
                <a:gd name="T17" fmla="*/ 23302 h 406"/>
                <a:gd name="T18" fmla="*/ 56112 w 254"/>
                <a:gd name="T19" fmla="*/ 128844 h 406"/>
                <a:gd name="T20" fmla="*/ 53375 w 254"/>
                <a:gd name="T21" fmla="*/ 248093 h 406"/>
                <a:gd name="T22" fmla="*/ 26003 w 254"/>
                <a:gd name="T23" fmla="*/ 286473 h 406"/>
                <a:gd name="T24" fmla="*/ 16423 w 254"/>
                <a:gd name="T25" fmla="*/ 393386 h 406"/>
                <a:gd name="T26" fmla="*/ 0 w 254"/>
                <a:gd name="T27" fmla="*/ 415317 h 406"/>
                <a:gd name="T28" fmla="*/ 91695 w 254"/>
                <a:gd name="T29" fmla="*/ 556497 h 406"/>
                <a:gd name="T30" fmla="*/ 149176 w 254"/>
                <a:gd name="T31" fmla="*/ 514006 h 406"/>
                <a:gd name="T32" fmla="*/ 264136 w 254"/>
                <a:gd name="T33" fmla="*/ 482480 h 406"/>
                <a:gd name="T34" fmla="*/ 287402 w 254"/>
                <a:gd name="T35" fmla="*/ 456437 h 406"/>
                <a:gd name="T36" fmla="*/ 288771 w 254"/>
                <a:gd name="T37" fmla="*/ 431765 h 406"/>
                <a:gd name="T38" fmla="*/ 347620 w 254"/>
                <a:gd name="T39" fmla="*/ 344041 h 40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54"/>
                <a:gd name="T61" fmla="*/ 0 h 406"/>
                <a:gd name="T62" fmla="*/ 254 w 254"/>
                <a:gd name="T63" fmla="*/ 406 h 40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54" h="406">
                  <a:moveTo>
                    <a:pt x="254" y="251"/>
                  </a:moveTo>
                  <a:lnTo>
                    <a:pt x="231" y="183"/>
                  </a:lnTo>
                  <a:lnTo>
                    <a:pt x="203" y="133"/>
                  </a:lnTo>
                  <a:lnTo>
                    <a:pt x="214" y="112"/>
                  </a:lnTo>
                  <a:lnTo>
                    <a:pt x="198" y="80"/>
                  </a:lnTo>
                  <a:lnTo>
                    <a:pt x="177" y="37"/>
                  </a:lnTo>
                  <a:lnTo>
                    <a:pt x="116" y="0"/>
                  </a:lnTo>
                  <a:lnTo>
                    <a:pt x="99" y="22"/>
                  </a:lnTo>
                  <a:lnTo>
                    <a:pt x="66" y="17"/>
                  </a:lnTo>
                  <a:lnTo>
                    <a:pt x="41" y="94"/>
                  </a:lnTo>
                  <a:lnTo>
                    <a:pt x="39" y="181"/>
                  </a:lnTo>
                  <a:lnTo>
                    <a:pt x="19" y="209"/>
                  </a:lnTo>
                  <a:lnTo>
                    <a:pt x="12" y="287"/>
                  </a:lnTo>
                  <a:lnTo>
                    <a:pt x="0" y="303"/>
                  </a:lnTo>
                  <a:lnTo>
                    <a:pt x="67" y="406"/>
                  </a:lnTo>
                  <a:lnTo>
                    <a:pt x="109" y="375"/>
                  </a:lnTo>
                  <a:lnTo>
                    <a:pt x="193" y="352"/>
                  </a:lnTo>
                  <a:lnTo>
                    <a:pt x="210" y="333"/>
                  </a:lnTo>
                  <a:lnTo>
                    <a:pt x="211" y="315"/>
                  </a:lnTo>
                  <a:lnTo>
                    <a:pt x="254" y="251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F2656D17-F9E0-5C8B-09C5-52514247F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801151" y="-1285784"/>
              <a:ext cx="1626231" cy="1853159"/>
            </a:xfrm>
            <a:custGeom>
              <a:avLst/>
              <a:gdLst>
                <a:gd name="T0" fmla="*/ 1353301 w 5016"/>
                <a:gd name="T1" fmla="*/ 1197781 h 5717"/>
                <a:gd name="T2" fmla="*/ 1301209 w 5016"/>
                <a:gd name="T3" fmla="*/ 1122114 h 5717"/>
                <a:gd name="T4" fmla="*/ 1286130 w 5016"/>
                <a:gd name="T5" fmla="*/ 1030272 h 5717"/>
                <a:gd name="T6" fmla="*/ 1316837 w 5016"/>
                <a:gd name="T7" fmla="*/ 989972 h 5717"/>
                <a:gd name="T8" fmla="*/ 1329997 w 5016"/>
                <a:gd name="T9" fmla="*/ 895114 h 5717"/>
                <a:gd name="T10" fmla="*/ 1265019 w 5016"/>
                <a:gd name="T11" fmla="*/ 750635 h 5717"/>
                <a:gd name="T12" fmla="*/ 1295452 w 5016"/>
                <a:gd name="T13" fmla="*/ 709238 h 5717"/>
                <a:gd name="T14" fmla="*/ 1289968 w 5016"/>
                <a:gd name="T15" fmla="*/ 644263 h 5717"/>
                <a:gd name="T16" fmla="*/ 1239795 w 5016"/>
                <a:gd name="T17" fmla="*/ 625621 h 5717"/>
                <a:gd name="T18" fmla="*/ 1269680 w 5016"/>
                <a:gd name="T19" fmla="*/ 445775 h 5717"/>
                <a:gd name="T20" fmla="*/ 1154254 w 5016"/>
                <a:gd name="T21" fmla="*/ 276622 h 5717"/>
                <a:gd name="T22" fmla="*/ 1055827 w 5016"/>
                <a:gd name="T23" fmla="*/ 239611 h 5717"/>
                <a:gd name="T24" fmla="*/ 950546 w 5016"/>
                <a:gd name="T25" fmla="*/ 114322 h 5717"/>
                <a:gd name="T26" fmla="*/ 865554 w 5016"/>
                <a:gd name="T27" fmla="*/ 72925 h 5717"/>
                <a:gd name="T28" fmla="*/ 856780 w 5016"/>
                <a:gd name="T29" fmla="*/ 13708 h 5717"/>
                <a:gd name="T30" fmla="*/ 823880 w 5016"/>
                <a:gd name="T31" fmla="*/ 0 h 5717"/>
                <a:gd name="T32" fmla="*/ 766578 w 5016"/>
                <a:gd name="T33" fmla="*/ 8225 h 5717"/>
                <a:gd name="T34" fmla="*/ 778093 w 5016"/>
                <a:gd name="T35" fmla="*/ 29883 h 5717"/>
                <a:gd name="T36" fmla="*/ 797834 w 5016"/>
                <a:gd name="T37" fmla="*/ 87181 h 5717"/>
                <a:gd name="T38" fmla="*/ 722437 w 5016"/>
                <a:gd name="T39" fmla="*/ 192182 h 5717"/>
                <a:gd name="T40" fmla="*/ 766853 w 5016"/>
                <a:gd name="T41" fmla="*/ 223162 h 5717"/>
                <a:gd name="T42" fmla="*/ 729565 w 5016"/>
                <a:gd name="T43" fmla="*/ 264833 h 5717"/>
                <a:gd name="T44" fmla="*/ 618253 w 5016"/>
                <a:gd name="T45" fmla="*/ 200681 h 5717"/>
                <a:gd name="T46" fmla="*/ 519551 w 5016"/>
                <a:gd name="T47" fmla="*/ 211099 h 5717"/>
                <a:gd name="T48" fmla="*/ 468282 w 5016"/>
                <a:gd name="T49" fmla="*/ 197391 h 5717"/>
                <a:gd name="T50" fmla="*/ 474588 w 5016"/>
                <a:gd name="T51" fmla="*/ 328985 h 5717"/>
                <a:gd name="T52" fmla="*/ 429624 w 5016"/>
                <a:gd name="T53" fmla="*/ 405200 h 5717"/>
                <a:gd name="T54" fmla="*/ 337229 w 5016"/>
                <a:gd name="T55" fmla="*/ 353933 h 5717"/>
                <a:gd name="T56" fmla="*/ 295555 w 5016"/>
                <a:gd name="T57" fmla="*/ 416989 h 5717"/>
                <a:gd name="T58" fmla="*/ 206450 w 5016"/>
                <a:gd name="T59" fmla="*/ 552421 h 5717"/>
                <a:gd name="T60" fmla="*/ 166421 w 5016"/>
                <a:gd name="T61" fmla="*/ 573257 h 5717"/>
                <a:gd name="T62" fmla="*/ 152713 w 5016"/>
                <a:gd name="T63" fmla="*/ 610816 h 5717"/>
                <a:gd name="T64" fmla="*/ 170534 w 5016"/>
                <a:gd name="T65" fmla="*/ 759134 h 5717"/>
                <a:gd name="T66" fmla="*/ 104184 w 5016"/>
                <a:gd name="T67" fmla="*/ 813690 h 5717"/>
                <a:gd name="T68" fmla="*/ 2468 w 5016"/>
                <a:gd name="T69" fmla="*/ 956799 h 5717"/>
                <a:gd name="T70" fmla="*/ 0 w 5016"/>
                <a:gd name="T71" fmla="*/ 1024515 h 5717"/>
                <a:gd name="T72" fmla="*/ 210014 w 5016"/>
                <a:gd name="T73" fmla="*/ 1148707 h 5717"/>
                <a:gd name="T74" fmla="*/ 337229 w 5016"/>
                <a:gd name="T75" fmla="*/ 1311555 h 5717"/>
                <a:gd name="T76" fmla="*/ 514616 w 5016"/>
                <a:gd name="T77" fmla="*/ 1436295 h 5717"/>
                <a:gd name="T78" fmla="*/ 595497 w 5016"/>
                <a:gd name="T79" fmla="*/ 1537732 h 5717"/>
                <a:gd name="T80" fmla="*/ 690633 w 5016"/>
                <a:gd name="T81" fmla="*/ 1448084 h 5717"/>
                <a:gd name="T82" fmla="*/ 957126 w 5016"/>
                <a:gd name="T83" fmla="*/ 1567341 h 5717"/>
                <a:gd name="T84" fmla="*/ 930806 w 5016"/>
                <a:gd name="T85" fmla="*/ 1496609 h 5717"/>
                <a:gd name="T86" fmla="*/ 958497 w 5016"/>
                <a:gd name="T87" fmla="*/ 1469468 h 5717"/>
                <a:gd name="T88" fmla="*/ 1016895 w 5016"/>
                <a:gd name="T89" fmla="*/ 1446439 h 5717"/>
                <a:gd name="T90" fmla="*/ 1038006 w 5016"/>
                <a:gd name="T91" fmla="*/ 1406138 h 5717"/>
                <a:gd name="T92" fmla="*/ 1085986 w 5016"/>
                <a:gd name="T93" fmla="*/ 1335681 h 5717"/>
                <a:gd name="T94" fmla="*/ 1131772 w 5016"/>
                <a:gd name="T95" fmla="*/ 1311007 h 5717"/>
                <a:gd name="T96" fmla="*/ 1137804 w 5016"/>
                <a:gd name="T97" fmla="*/ 1307991 h 5717"/>
                <a:gd name="T98" fmla="*/ 1160560 w 5016"/>
                <a:gd name="T99" fmla="*/ 1289623 h 5717"/>
                <a:gd name="T100" fmla="*/ 1199766 w 5016"/>
                <a:gd name="T101" fmla="*/ 1299218 h 5717"/>
                <a:gd name="T102" fmla="*/ 1243359 w 5016"/>
                <a:gd name="T103" fmla="*/ 1294557 h 5717"/>
                <a:gd name="T104" fmla="*/ 1272421 w 5016"/>
                <a:gd name="T105" fmla="*/ 1270432 h 5717"/>
                <a:gd name="T106" fmla="*/ 1319304 w 5016"/>
                <a:gd name="T107" fmla="*/ 1295380 h 5717"/>
                <a:gd name="T108" fmla="*/ 1373316 w 5016"/>
                <a:gd name="T109" fmla="*/ 1278108 h 5717"/>
                <a:gd name="T110" fmla="*/ 1375235 w 5016"/>
                <a:gd name="T111" fmla="*/ 1270158 h 5717"/>
                <a:gd name="T112" fmla="*/ 1353301 w 5016"/>
                <a:gd name="T113" fmla="*/ 1197781 h 571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016"/>
                <a:gd name="T172" fmla="*/ 0 h 5717"/>
                <a:gd name="T173" fmla="*/ 5016 w 5016"/>
                <a:gd name="T174" fmla="*/ 5717 h 571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016" h="5717">
                  <a:moveTo>
                    <a:pt x="4936" y="4369"/>
                  </a:moveTo>
                  <a:lnTo>
                    <a:pt x="4746" y="4093"/>
                  </a:lnTo>
                  <a:lnTo>
                    <a:pt x="4691" y="3758"/>
                  </a:lnTo>
                  <a:lnTo>
                    <a:pt x="4803" y="3611"/>
                  </a:lnTo>
                  <a:lnTo>
                    <a:pt x="4851" y="3265"/>
                  </a:lnTo>
                  <a:lnTo>
                    <a:pt x="4614" y="2738"/>
                  </a:lnTo>
                  <a:lnTo>
                    <a:pt x="4725" y="2587"/>
                  </a:lnTo>
                  <a:lnTo>
                    <a:pt x="4705" y="2350"/>
                  </a:lnTo>
                  <a:lnTo>
                    <a:pt x="4522" y="2282"/>
                  </a:lnTo>
                  <a:lnTo>
                    <a:pt x="4631" y="1626"/>
                  </a:lnTo>
                  <a:lnTo>
                    <a:pt x="4210" y="1009"/>
                  </a:lnTo>
                  <a:lnTo>
                    <a:pt x="3851" y="874"/>
                  </a:lnTo>
                  <a:lnTo>
                    <a:pt x="3467" y="417"/>
                  </a:lnTo>
                  <a:lnTo>
                    <a:pt x="3157" y="266"/>
                  </a:lnTo>
                  <a:lnTo>
                    <a:pt x="3125" y="50"/>
                  </a:lnTo>
                  <a:lnTo>
                    <a:pt x="3005" y="0"/>
                  </a:lnTo>
                  <a:lnTo>
                    <a:pt x="2796" y="30"/>
                  </a:lnTo>
                  <a:lnTo>
                    <a:pt x="2838" y="109"/>
                  </a:lnTo>
                  <a:lnTo>
                    <a:pt x="2910" y="318"/>
                  </a:lnTo>
                  <a:lnTo>
                    <a:pt x="2635" y="701"/>
                  </a:lnTo>
                  <a:lnTo>
                    <a:pt x="2797" y="814"/>
                  </a:lnTo>
                  <a:lnTo>
                    <a:pt x="2661" y="966"/>
                  </a:lnTo>
                  <a:lnTo>
                    <a:pt x="2255" y="732"/>
                  </a:lnTo>
                  <a:lnTo>
                    <a:pt x="1895" y="770"/>
                  </a:lnTo>
                  <a:lnTo>
                    <a:pt x="1708" y="720"/>
                  </a:lnTo>
                  <a:lnTo>
                    <a:pt x="1731" y="1200"/>
                  </a:lnTo>
                  <a:lnTo>
                    <a:pt x="1567" y="1478"/>
                  </a:lnTo>
                  <a:lnTo>
                    <a:pt x="1230" y="1291"/>
                  </a:lnTo>
                  <a:lnTo>
                    <a:pt x="1078" y="1521"/>
                  </a:lnTo>
                  <a:lnTo>
                    <a:pt x="753" y="2015"/>
                  </a:lnTo>
                  <a:lnTo>
                    <a:pt x="607" y="2091"/>
                  </a:lnTo>
                  <a:lnTo>
                    <a:pt x="557" y="2228"/>
                  </a:lnTo>
                  <a:lnTo>
                    <a:pt x="622" y="2769"/>
                  </a:lnTo>
                  <a:lnTo>
                    <a:pt x="380" y="2968"/>
                  </a:lnTo>
                  <a:lnTo>
                    <a:pt x="9" y="3490"/>
                  </a:lnTo>
                  <a:lnTo>
                    <a:pt x="0" y="3737"/>
                  </a:lnTo>
                  <a:lnTo>
                    <a:pt x="766" y="4190"/>
                  </a:lnTo>
                  <a:lnTo>
                    <a:pt x="1230" y="4784"/>
                  </a:lnTo>
                  <a:lnTo>
                    <a:pt x="1877" y="5239"/>
                  </a:lnTo>
                  <a:lnTo>
                    <a:pt x="2172" y="5609"/>
                  </a:lnTo>
                  <a:lnTo>
                    <a:pt x="2519" y="5282"/>
                  </a:lnTo>
                  <a:lnTo>
                    <a:pt x="3491" y="5717"/>
                  </a:lnTo>
                  <a:lnTo>
                    <a:pt x="3395" y="5459"/>
                  </a:lnTo>
                  <a:lnTo>
                    <a:pt x="3496" y="5360"/>
                  </a:lnTo>
                  <a:lnTo>
                    <a:pt x="3709" y="5276"/>
                  </a:lnTo>
                  <a:lnTo>
                    <a:pt x="3786" y="5129"/>
                  </a:lnTo>
                  <a:lnTo>
                    <a:pt x="3961" y="4872"/>
                  </a:lnTo>
                  <a:lnTo>
                    <a:pt x="4128" y="4782"/>
                  </a:lnTo>
                  <a:lnTo>
                    <a:pt x="4150" y="4771"/>
                  </a:lnTo>
                  <a:lnTo>
                    <a:pt x="4233" y="4704"/>
                  </a:lnTo>
                  <a:lnTo>
                    <a:pt x="4376" y="4739"/>
                  </a:lnTo>
                  <a:lnTo>
                    <a:pt x="4535" y="4722"/>
                  </a:lnTo>
                  <a:lnTo>
                    <a:pt x="4641" y="4634"/>
                  </a:lnTo>
                  <a:lnTo>
                    <a:pt x="4812" y="4725"/>
                  </a:lnTo>
                  <a:lnTo>
                    <a:pt x="5009" y="4662"/>
                  </a:lnTo>
                  <a:lnTo>
                    <a:pt x="5016" y="4633"/>
                  </a:lnTo>
                  <a:lnTo>
                    <a:pt x="4936" y="4369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4E6C34F-D5D5-100E-9CB1-832A990A9C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60869" y="4116860"/>
              <a:ext cx="661671" cy="385774"/>
            </a:xfrm>
            <a:custGeom>
              <a:avLst/>
              <a:gdLst>
                <a:gd name="T0" fmla="*/ 448460 w 408"/>
                <a:gd name="T1" fmla="*/ 0 h 238"/>
                <a:gd name="T2" fmla="*/ 375774 w 408"/>
                <a:gd name="T3" fmla="*/ 32902 h 238"/>
                <a:gd name="T4" fmla="*/ 346974 w 408"/>
                <a:gd name="T5" fmla="*/ 4113 h 238"/>
                <a:gd name="T6" fmla="*/ 246859 w 408"/>
                <a:gd name="T7" fmla="*/ 19193 h 238"/>
                <a:gd name="T8" fmla="*/ 240002 w 408"/>
                <a:gd name="T9" fmla="*/ 91851 h 238"/>
                <a:gd name="T10" fmla="*/ 212573 w 408"/>
                <a:gd name="T11" fmla="*/ 95963 h 238"/>
                <a:gd name="T12" fmla="*/ 198859 w 408"/>
                <a:gd name="T13" fmla="*/ 60320 h 238"/>
                <a:gd name="T14" fmla="*/ 176916 w 408"/>
                <a:gd name="T15" fmla="*/ 39756 h 238"/>
                <a:gd name="T16" fmla="*/ 106972 w 408"/>
                <a:gd name="T17" fmla="*/ 34273 h 238"/>
                <a:gd name="T18" fmla="*/ 91886 w 408"/>
                <a:gd name="T19" fmla="*/ 47982 h 238"/>
                <a:gd name="T20" fmla="*/ 68572 w 408"/>
                <a:gd name="T21" fmla="*/ 83625 h 238"/>
                <a:gd name="T22" fmla="*/ 13714 w 408"/>
                <a:gd name="T23" fmla="*/ 91851 h 238"/>
                <a:gd name="T24" fmla="*/ 0 w 408"/>
                <a:gd name="T25" fmla="*/ 146687 h 238"/>
                <a:gd name="T26" fmla="*/ 16457 w 408"/>
                <a:gd name="T27" fmla="*/ 249504 h 238"/>
                <a:gd name="T28" fmla="*/ 19200 w 408"/>
                <a:gd name="T29" fmla="*/ 270068 h 238"/>
                <a:gd name="T30" fmla="*/ 94629 w 408"/>
                <a:gd name="T31" fmla="*/ 268697 h 238"/>
                <a:gd name="T32" fmla="*/ 104229 w 408"/>
                <a:gd name="T33" fmla="*/ 256359 h 238"/>
                <a:gd name="T34" fmla="*/ 137144 w 408"/>
                <a:gd name="T35" fmla="*/ 259101 h 238"/>
                <a:gd name="T36" fmla="*/ 152230 w 408"/>
                <a:gd name="T37" fmla="*/ 239908 h 238"/>
                <a:gd name="T38" fmla="*/ 241373 w 408"/>
                <a:gd name="T39" fmla="*/ 283777 h 238"/>
                <a:gd name="T40" fmla="*/ 318174 w 408"/>
                <a:gd name="T41" fmla="*/ 326275 h 238"/>
                <a:gd name="T42" fmla="*/ 340117 w 408"/>
                <a:gd name="T43" fmla="*/ 305711 h 238"/>
                <a:gd name="T44" fmla="*/ 379889 w 408"/>
                <a:gd name="T45" fmla="*/ 309824 h 238"/>
                <a:gd name="T46" fmla="*/ 394974 w 408"/>
                <a:gd name="T47" fmla="*/ 307082 h 238"/>
                <a:gd name="T48" fmla="*/ 433375 w 408"/>
                <a:gd name="T49" fmla="*/ 294744 h 238"/>
                <a:gd name="T50" fmla="*/ 458061 w 408"/>
                <a:gd name="T51" fmla="*/ 200152 h 238"/>
                <a:gd name="T52" fmla="*/ 452575 w 408"/>
                <a:gd name="T53" fmla="*/ 179588 h 238"/>
                <a:gd name="T54" fmla="*/ 492347 w 408"/>
                <a:gd name="T55" fmla="*/ 167250 h 238"/>
                <a:gd name="T56" fmla="*/ 486861 w 408"/>
                <a:gd name="T57" fmla="*/ 145316 h 238"/>
                <a:gd name="T58" fmla="*/ 504689 w 408"/>
                <a:gd name="T59" fmla="*/ 130236 h 238"/>
                <a:gd name="T60" fmla="*/ 559547 w 408"/>
                <a:gd name="T61" fmla="*/ 141203 h 238"/>
                <a:gd name="T62" fmla="*/ 549947 w 408"/>
                <a:gd name="T63" fmla="*/ 80883 h 238"/>
                <a:gd name="T64" fmla="*/ 537604 w 408"/>
                <a:gd name="T65" fmla="*/ 60320 h 238"/>
                <a:gd name="T66" fmla="*/ 503318 w 408"/>
                <a:gd name="T67" fmla="*/ 17822 h 238"/>
                <a:gd name="T68" fmla="*/ 448460 w 408"/>
                <a:gd name="T69" fmla="*/ 0 h 23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08"/>
                <a:gd name="T106" fmla="*/ 0 h 238"/>
                <a:gd name="T107" fmla="*/ 408 w 408"/>
                <a:gd name="T108" fmla="*/ 238 h 23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08" h="238">
                  <a:moveTo>
                    <a:pt x="327" y="0"/>
                  </a:moveTo>
                  <a:lnTo>
                    <a:pt x="274" y="24"/>
                  </a:lnTo>
                  <a:lnTo>
                    <a:pt x="253" y="3"/>
                  </a:lnTo>
                  <a:lnTo>
                    <a:pt x="180" y="14"/>
                  </a:lnTo>
                  <a:lnTo>
                    <a:pt x="175" y="67"/>
                  </a:lnTo>
                  <a:lnTo>
                    <a:pt x="155" y="70"/>
                  </a:lnTo>
                  <a:lnTo>
                    <a:pt x="145" y="44"/>
                  </a:lnTo>
                  <a:lnTo>
                    <a:pt x="129" y="29"/>
                  </a:lnTo>
                  <a:lnTo>
                    <a:pt x="78" y="25"/>
                  </a:lnTo>
                  <a:lnTo>
                    <a:pt x="67" y="35"/>
                  </a:lnTo>
                  <a:lnTo>
                    <a:pt x="50" y="61"/>
                  </a:lnTo>
                  <a:lnTo>
                    <a:pt x="10" y="67"/>
                  </a:lnTo>
                  <a:lnTo>
                    <a:pt x="0" y="107"/>
                  </a:lnTo>
                  <a:lnTo>
                    <a:pt x="12" y="182"/>
                  </a:lnTo>
                  <a:lnTo>
                    <a:pt x="14" y="197"/>
                  </a:lnTo>
                  <a:lnTo>
                    <a:pt x="69" y="196"/>
                  </a:lnTo>
                  <a:lnTo>
                    <a:pt x="76" y="187"/>
                  </a:lnTo>
                  <a:lnTo>
                    <a:pt x="100" y="189"/>
                  </a:lnTo>
                  <a:lnTo>
                    <a:pt x="111" y="175"/>
                  </a:lnTo>
                  <a:lnTo>
                    <a:pt x="176" y="207"/>
                  </a:lnTo>
                  <a:lnTo>
                    <a:pt x="232" y="238"/>
                  </a:lnTo>
                  <a:lnTo>
                    <a:pt x="248" y="223"/>
                  </a:lnTo>
                  <a:lnTo>
                    <a:pt x="277" y="226"/>
                  </a:lnTo>
                  <a:lnTo>
                    <a:pt x="288" y="224"/>
                  </a:lnTo>
                  <a:lnTo>
                    <a:pt x="316" y="215"/>
                  </a:lnTo>
                  <a:lnTo>
                    <a:pt x="334" y="146"/>
                  </a:lnTo>
                  <a:lnTo>
                    <a:pt x="330" y="131"/>
                  </a:lnTo>
                  <a:lnTo>
                    <a:pt x="359" y="122"/>
                  </a:lnTo>
                  <a:lnTo>
                    <a:pt x="355" y="106"/>
                  </a:lnTo>
                  <a:lnTo>
                    <a:pt x="368" y="95"/>
                  </a:lnTo>
                  <a:lnTo>
                    <a:pt x="408" y="103"/>
                  </a:lnTo>
                  <a:lnTo>
                    <a:pt x="401" y="59"/>
                  </a:lnTo>
                  <a:lnTo>
                    <a:pt x="392" y="44"/>
                  </a:lnTo>
                  <a:lnTo>
                    <a:pt x="367" y="13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30CF6E1-EDFB-9846-6214-B52A43C441B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536123" y="4089819"/>
              <a:ext cx="227168" cy="535397"/>
            </a:xfrm>
            <a:custGeom>
              <a:avLst/>
              <a:gdLst>
                <a:gd name="T0" fmla="*/ 4111 w 701"/>
                <a:gd name="T1" fmla="*/ 452821 h 1650"/>
                <a:gd name="T2" fmla="*/ 0 w 701"/>
                <a:gd name="T3" fmla="*/ 446235 h 1650"/>
                <a:gd name="T4" fmla="*/ 11510 w 701"/>
                <a:gd name="T5" fmla="*/ 380370 h 1650"/>
                <a:gd name="T6" fmla="*/ 1918 w 701"/>
                <a:gd name="T7" fmla="*/ 360610 h 1650"/>
                <a:gd name="T8" fmla="*/ 26856 w 701"/>
                <a:gd name="T9" fmla="*/ 254129 h 1650"/>
                <a:gd name="T10" fmla="*/ 76459 w 701"/>
                <a:gd name="T11" fmla="*/ 183873 h 1650"/>
                <a:gd name="T12" fmla="*/ 137297 w 701"/>
                <a:gd name="T13" fmla="*/ 67786 h 1650"/>
                <a:gd name="T14" fmla="*/ 159221 w 701"/>
                <a:gd name="T15" fmla="*/ 19485 h 1650"/>
                <a:gd name="T16" fmla="*/ 181692 w 701"/>
                <a:gd name="T17" fmla="*/ 0 h 1650"/>
                <a:gd name="T18" fmla="*/ 192106 w 701"/>
                <a:gd name="T19" fmla="*/ 39244 h 1650"/>
                <a:gd name="T20" fmla="*/ 123321 w 701"/>
                <a:gd name="T21" fmla="*/ 215159 h 1650"/>
                <a:gd name="T22" fmla="*/ 90709 w 701"/>
                <a:gd name="T23" fmla="*/ 264283 h 1650"/>
                <a:gd name="T24" fmla="*/ 33434 w 701"/>
                <a:gd name="T25" fmla="*/ 428671 h 1650"/>
                <a:gd name="T26" fmla="*/ 28501 w 701"/>
                <a:gd name="T27" fmla="*/ 432513 h 1650"/>
                <a:gd name="T28" fmla="*/ 18635 w 701"/>
                <a:gd name="T29" fmla="*/ 440746 h 1650"/>
                <a:gd name="T30" fmla="*/ 8769 w 701"/>
                <a:gd name="T31" fmla="*/ 448979 h 1650"/>
                <a:gd name="T32" fmla="*/ 4111 w 701"/>
                <a:gd name="T33" fmla="*/ 452821 h 16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01"/>
                <a:gd name="T52" fmla="*/ 0 h 1650"/>
                <a:gd name="T53" fmla="*/ 701 w 701"/>
                <a:gd name="T54" fmla="*/ 1650 h 16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01" h="1650">
                  <a:moveTo>
                    <a:pt x="15" y="1650"/>
                  </a:moveTo>
                  <a:lnTo>
                    <a:pt x="0" y="1626"/>
                  </a:lnTo>
                  <a:lnTo>
                    <a:pt x="42" y="1386"/>
                  </a:lnTo>
                  <a:lnTo>
                    <a:pt x="7" y="1314"/>
                  </a:lnTo>
                  <a:lnTo>
                    <a:pt x="98" y="926"/>
                  </a:lnTo>
                  <a:lnTo>
                    <a:pt x="279" y="670"/>
                  </a:lnTo>
                  <a:lnTo>
                    <a:pt x="501" y="247"/>
                  </a:lnTo>
                  <a:lnTo>
                    <a:pt x="581" y="71"/>
                  </a:lnTo>
                  <a:lnTo>
                    <a:pt x="663" y="0"/>
                  </a:lnTo>
                  <a:lnTo>
                    <a:pt x="701" y="143"/>
                  </a:lnTo>
                  <a:lnTo>
                    <a:pt x="450" y="784"/>
                  </a:lnTo>
                  <a:lnTo>
                    <a:pt x="331" y="963"/>
                  </a:lnTo>
                  <a:lnTo>
                    <a:pt x="122" y="1562"/>
                  </a:lnTo>
                  <a:lnTo>
                    <a:pt x="104" y="1576"/>
                  </a:lnTo>
                  <a:lnTo>
                    <a:pt x="68" y="1606"/>
                  </a:lnTo>
                  <a:lnTo>
                    <a:pt x="32" y="1636"/>
                  </a:lnTo>
                  <a:lnTo>
                    <a:pt x="15" y="1650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861D206-199C-449A-A257-AA794B0A055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2897" y="3741901"/>
              <a:ext cx="423685" cy="843656"/>
            </a:xfrm>
            <a:custGeom>
              <a:avLst/>
              <a:gdLst>
                <a:gd name="T0" fmla="*/ 214152 w 261"/>
                <a:gd name="T1" fmla="*/ 563968 h 520"/>
                <a:gd name="T2" fmla="*/ 237489 w 261"/>
                <a:gd name="T3" fmla="*/ 522802 h 520"/>
                <a:gd name="T4" fmla="*/ 252590 w 261"/>
                <a:gd name="T5" fmla="*/ 526919 h 520"/>
                <a:gd name="T6" fmla="*/ 255335 w 261"/>
                <a:gd name="T7" fmla="*/ 440471 h 520"/>
                <a:gd name="T8" fmla="*/ 266317 w 261"/>
                <a:gd name="T9" fmla="*/ 418516 h 520"/>
                <a:gd name="T10" fmla="*/ 262199 w 261"/>
                <a:gd name="T11" fmla="*/ 369118 h 520"/>
                <a:gd name="T12" fmla="*/ 310246 w 261"/>
                <a:gd name="T13" fmla="*/ 293647 h 520"/>
                <a:gd name="T14" fmla="*/ 321228 w 261"/>
                <a:gd name="T15" fmla="*/ 257971 h 520"/>
                <a:gd name="T16" fmla="*/ 322601 w 261"/>
                <a:gd name="T17" fmla="*/ 230527 h 520"/>
                <a:gd name="T18" fmla="*/ 322601 w 261"/>
                <a:gd name="T19" fmla="*/ 225038 h 520"/>
                <a:gd name="T20" fmla="*/ 332210 w 261"/>
                <a:gd name="T21" fmla="*/ 192106 h 520"/>
                <a:gd name="T22" fmla="*/ 337701 w 261"/>
                <a:gd name="T23" fmla="*/ 161918 h 520"/>
                <a:gd name="T24" fmla="*/ 326719 w 261"/>
                <a:gd name="T25" fmla="*/ 142707 h 520"/>
                <a:gd name="T26" fmla="*/ 306128 w 261"/>
                <a:gd name="T27" fmla="*/ 108403 h 520"/>
                <a:gd name="T28" fmla="*/ 321228 w 261"/>
                <a:gd name="T29" fmla="*/ 86448 h 520"/>
                <a:gd name="T30" fmla="*/ 358293 w 261"/>
                <a:gd name="T31" fmla="*/ 94681 h 520"/>
                <a:gd name="T32" fmla="*/ 356920 w 261"/>
                <a:gd name="T33" fmla="*/ 69981 h 520"/>
                <a:gd name="T34" fmla="*/ 347311 w 261"/>
                <a:gd name="T35" fmla="*/ 63120 h 520"/>
                <a:gd name="T36" fmla="*/ 354175 w 261"/>
                <a:gd name="T37" fmla="*/ 42538 h 520"/>
                <a:gd name="T38" fmla="*/ 348684 w 261"/>
                <a:gd name="T39" fmla="*/ 38421 h 520"/>
                <a:gd name="T40" fmla="*/ 339074 w 261"/>
                <a:gd name="T41" fmla="*/ 28816 h 520"/>
                <a:gd name="T42" fmla="*/ 328092 w 261"/>
                <a:gd name="T43" fmla="*/ 17838 h 520"/>
                <a:gd name="T44" fmla="*/ 322601 w 261"/>
                <a:gd name="T45" fmla="*/ 12350 h 520"/>
                <a:gd name="T46" fmla="*/ 317110 w 261"/>
                <a:gd name="T47" fmla="*/ 10977 h 520"/>
                <a:gd name="T48" fmla="*/ 306128 w 261"/>
                <a:gd name="T49" fmla="*/ 6861 h 520"/>
                <a:gd name="T50" fmla="*/ 296518 w 261"/>
                <a:gd name="T51" fmla="*/ 2744 h 520"/>
                <a:gd name="T52" fmla="*/ 292400 w 261"/>
                <a:gd name="T53" fmla="*/ 1372 h 520"/>
                <a:gd name="T54" fmla="*/ 221016 w 261"/>
                <a:gd name="T55" fmla="*/ 0 h 520"/>
                <a:gd name="T56" fmla="*/ 181206 w 261"/>
                <a:gd name="T57" fmla="*/ 94681 h 520"/>
                <a:gd name="T58" fmla="*/ 130413 w 261"/>
                <a:gd name="T59" fmla="*/ 78215 h 520"/>
                <a:gd name="T60" fmla="*/ 72757 w 261"/>
                <a:gd name="T61" fmla="*/ 122124 h 520"/>
                <a:gd name="T62" fmla="*/ 70011 w 261"/>
                <a:gd name="T63" fmla="*/ 126241 h 520"/>
                <a:gd name="T64" fmla="*/ 101585 w 261"/>
                <a:gd name="T65" fmla="*/ 175640 h 520"/>
                <a:gd name="T66" fmla="*/ 76875 w 261"/>
                <a:gd name="T67" fmla="*/ 227783 h 520"/>
                <a:gd name="T68" fmla="*/ 70011 w 261"/>
                <a:gd name="T69" fmla="*/ 334813 h 520"/>
                <a:gd name="T70" fmla="*/ 104331 w 261"/>
                <a:gd name="T71" fmla="*/ 377351 h 520"/>
                <a:gd name="T72" fmla="*/ 116685 w 261"/>
                <a:gd name="T73" fmla="*/ 397934 h 520"/>
                <a:gd name="T74" fmla="*/ 126295 w 261"/>
                <a:gd name="T75" fmla="*/ 458310 h 520"/>
                <a:gd name="T76" fmla="*/ 71384 w 261"/>
                <a:gd name="T77" fmla="*/ 447332 h 520"/>
                <a:gd name="T78" fmla="*/ 53538 w 261"/>
                <a:gd name="T79" fmla="*/ 462426 h 520"/>
                <a:gd name="T80" fmla="*/ 59029 w 261"/>
                <a:gd name="T81" fmla="*/ 484381 h 520"/>
                <a:gd name="T82" fmla="*/ 19219 w 261"/>
                <a:gd name="T83" fmla="*/ 496731 h 520"/>
                <a:gd name="T84" fmla="*/ 24710 w 261"/>
                <a:gd name="T85" fmla="*/ 517314 h 520"/>
                <a:gd name="T86" fmla="*/ 0 w 261"/>
                <a:gd name="T87" fmla="*/ 611994 h 520"/>
                <a:gd name="T88" fmla="*/ 53538 w 261"/>
                <a:gd name="T89" fmla="*/ 621600 h 520"/>
                <a:gd name="T90" fmla="*/ 94721 w 261"/>
                <a:gd name="T91" fmla="*/ 676487 h 520"/>
                <a:gd name="T92" fmla="*/ 146886 w 261"/>
                <a:gd name="T93" fmla="*/ 713536 h 520"/>
                <a:gd name="T94" fmla="*/ 194933 w 261"/>
                <a:gd name="T95" fmla="*/ 601017 h 520"/>
                <a:gd name="T96" fmla="*/ 214152 w 261"/>
                <a:gd name="T97" fmla="*/ 563968 h 52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61"/>
                <a:gd name="T148" fmla="*/ 0 h 520"/>
                <a:gd name="T149" fmla="*/ 261 w 261"/>
                <a:gd name="T150" fmla="*/ 520 h 52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61" h="520">
                  <a:moveTo>
                    <a:pt x="156" y="411"/>
                  </a:moveTo>
                  <a:lnTo>
                    <a:pt x="173" y="381"/>
                  </a:lnTo>
                  <a:lnTo>
                    <a:pt x="184" y="384"/>
                  </a:lnTo>
                  <a:lnTo>
                    <a:pt x="186" y="321"/>
                  </a:lnTo>
                  <a:lnTo>
                    <a:pt x="194" y="305"/>
                  </a:lnTo>
                  <a:lnTo>
                    <a:pt x="191" y="269"/>
                  </a:lnTo>
                  <a:lnTo>
                    <a:pt x="226" y="214"/>
                  </a:lnTo>
                  <a:lnTo>
                    <a:pt x="234" y="188"/>
                  </a:lnTo>
                  <a:lnTo>
                    <a:pt x="235" y="168"/>
                  </a:lnTo>
                  <a:lnTo>
                    <a:pt x="235" y="164"/>
                  </a:lnTo>
                  <a:lnTo>
                    <a:pt x="242" y="140"/>
                  </a:lnTo>
                  <a:lnTo>
                    <a:pt x="246" y="118"/>
                  </a:lnTo>
                  <a:lnTo>
                    <a:pt x="238" y="104"/>
                  </a:lnTo>
                  <a:lnTo>
                    <a:pt x="223" y="79"/>
                  </a:lnTo>
                  <a:lnTo>
                    <a:pt x="234" y="63"/>
                  </a:lnTo>
                  <a:lnTo>
                    <a:pt x="261" y="69"/>
                  </a:lnTo>
                  <a:lnTo>
                    <a:pt x="260" y="51"/>
                  </a:lnTo>
                  <a:lnTo>
                    <a:pt x="253" y="46"/>
                  </a:lnTo>
                  <a:lnTo>
                    <a:pt x="258" y="31"/>
                  </a:lnTo>
                  <a:lnTo>
                    <a:pt x="254" y="28"/>
                  </a:lnTo>
                  <a:lnTo>
                    <a:pt x="247" y="21"/>
                  </a:lnTo>
                  <a:lnTo>
                    <a:pt x="239" y="13"/>
                  </a:lnTo>
                  <a:lnTo>
                    <a:pt x="235" y="9"/>
                  </a:lnTo>
                  <a:lnTo>
                    <a:pt x="231" y="8"/>
                  </a:lnTo>
                  <a:lnTo>
                    <a:pt x="223" y="5"/>
                  </a:lnTo>
                  <a:lnTo>
                    <a:pt x="216" y="2"/>
                  </a:lnTo>
                  <a:lnTo>
                    <a:pt x="213" y="1"/>
                  </a:lnTo>
                  <a:lnTo>
                    <a:pt x="161" y="0"/>
                  </a:lnTo>
                  <a:lnTo>
                    <a:pt x="132" y="69"/>
                  </a:lnTo>
                  <a:lnTo>
                    <a:pt x="95" y="57"/>
                  </a:lnTo>
                  <a:lnTo>
                    <a:pt x="53" y="89"/>
                  </a:lnTo>
                  <a:lnTo>
                    <a:pt x="51" y="92"/>
                  </a:lnTo>
                  <a:lnTo>
                    <a:pt x="74" y="128"/>
                  </a:lnTo>
                  <a:lnTo>
                    <a:pt x="56" y="166"/>
                  </a:lnTo>
                  <a:lnTo>
                    <a:pt x="51" y="244"/>
                  </a:lnTo>
                  <a:lnTo>
                    <a:pt x="76" y="275"/>
                  </a:lnTo>
                  <a:lnTo>
                    <a:pt x="85" y="290"/>
                  </a:lnTo>
                  <a:lnTo>
                    <a:pt x="92" y="334"/>
                  </a:lnTo>
                  <a:lnTo>
                    <a:pt x="52" y="326"/>
                  </a:lnTo>
                  <a:lnTo>
                    <a:pt x="39" y="337"/>
                  </a:lnTo>
                  <a:lnTo>
                    <a:pt x="43" y="353"/>
                  </a:lnTo>
                  <a:lnTo>
                    <a:pt x="14" y="362"/>
                  </a:lnTo>
                  <a:lnTo>
                    <a:pt x="18" y="377"/>
                  </a:lnTo>
                  <a:lnTo>
                    <a:pt x="0" y="446"/>
                  </a:lnTo>
                  <a:lnTo>
                    <a:pt x="39" y="453"/>
                  </a:lnTo>
                  <a:lnTo>
                    <a:pt x="69" y="493"/>
                  </a:lnTo>
                  <a:lnTo>
                    <a:pt x="107" y="520"/>
                  </a:lnTo>
                  <a:lnTo>
                    <a:pt x="142" y="438"/>
                  </a:lnTo>
                  <a:lnTo>
                    <a:pt x="156" y="411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61FA894C-5CB3-FE28-A6C1-006517E28EB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13993" y="3667992"/>
              <a:ext cx="679699" cy="562437"/>
            </a:xfrm>
            <a:custGeom>
              <a:avLst/>
              <a:gdLst>
                <a:gd name="T0" fmla="*/ 474650 w 419"/>
                <a:gd name="T1" fmla="*/ 182852 h 346"/>
                <a:gd name="T2" fmla="*/ 456816 w 419"/>
                <a:gd name="T3" fmla="*/ 93488 h 346"/>
                <a:gd name="T4" fmla="*/ 471906 w 419"/>
                <a:gd name="T5" fmla="*/ 68741 h 346"/>
                <a:gd name="T6" fmla="*/ 466419 w 419"/>
                <a:gd name="T7" fmla="*/ 21997 h 346"/>
                <a:gd name="T8" fmla="*/ 448586 w 419"/>
                <a:gd name="T9" fmla="*/ 16498 h 346"/>
                <a:gd name="T10" fmla="*/ 433495 w 419"/>
                <a:gd name="T11" fmla="*/ 35746 h 346"/>
                <a:gd name="T12" fmla="*/ 333352 w 419"/>
                <a:gd name="T13" fmla="*/ 0 h 346"/>
                <a:gd name="T14" fmla="*/ 267505 w 419"/>
                <a:gd name="T15" fmla="*/ 93488 h 346"/>
                <a:gd name="T16" fmla="*/ 204401 w 419"/>
                <a:gd name="T17" fmla="*/ 97613 h 346"/>
                <a:gd name="T18" fmla="*/ 161875 w 419"/>
                <a:gd name="T19" fmla="*/ 199350 h 346"/>
                <a:gd name="T20" fmla="*/ 27436 w 419"/>
                <a:gd name="T21" fmla="*/ 342333 h 346"/>
                <a:gd name="T22" fmla="*/ 0 w 419"/>
                <a:gd name="T23" fmla="*/ 369829 h 346"/>
                <a:gd name="T24" fmla="*/ 13718 w 419"/>
                <a:gd name="T25" fmla="*/ 384952 h 346"/>
                <a:gd name="T26" fmla="*/ 49386 w 419"/>
                <a:gd name="T27" fmla="*/ 365705 h 346"/>
                <a:gd name="T28" fmla="*/ 90540 w 419"/>
                <a:gd name="T29" fmla="*/ 373954 h 346"/>
                <a:gd name="T30" fmla="*/ 131695 w 419"/>
                <a:gd name="T31" fmla="*/ 427572 h 346"/>
                <a:gd name="T32" fmla="*/ 146785 w 419"/>
                <a:gd name="T33" fmla="*/ 413824 h 346"/>
                <a:gd name="T34" fmla="*/ 216748 w 419"/>
                <a:gd name="T35" fmla="*/ 419323 h 346"/>
                <a:gd name="T36" fmla="*/ 238697 w 419"/>
                <a:gd name="T37" fmla="*/ 439945 h 346"/>
                <a:gd name="T38" fmla="*/ 252415 w 419"/>
                <a:gd name="T39" fmla="*/ 475691 h 346"/>
                <a:gd name="T40" fmla="*/ 279851 w 419"/>
                <a:gd name="T41" fmla="*/ 471567 h 346"/>
                <a:gd name="T42" fmla="*/ 286711 w 419"/>
                <a:gd name="T43" fmla="*/ 398701 h 346"/>
                <a:gd name="T44" fmla="*/ 386854 w 419"/>
                <a:gd name="T45" fmla="*/ 383577 h 346"/>
                <a:gd name="T46" fmla="*/ 415662 w 419"/>
                <a:gd name="T47" fmla="*/ 412449 h 346"/>
                <a:gd name="T48" fmla="*/ 488368 w 419"/>
                <a:gd name="T49" fmla="*/ 379453 h 346"/>
                <a:gd name="T50" fmla="*/ 543241 w 419"/>
                <a:gd name="T51" fmla="*/ 397326 h 346"/>
                <a:gd name="T52" fmla="*/ 550100 w 419"/>
                <a:gd name="T53" fmla="*/ 290089 h 346"/>
                <a:gd name="T54" fmla="*/ 574793 w 419"/>
                <a:gd name="T55" fmla="*/ 237846 h 346"/>
                <a:gd name="T56" fmla="*/ 543241 w 419"/>
                <a:gd name="T57" fmla="*/ 188352 h 346"/>
                <a:gd name="T58" fmla="*/ 474650 w 419"/>
                <a:gd name="T59" fmla="*/ 182852 h 34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19"/>
                <a:gd name="T91" fmla="*/ 0 h 346"/>
                <a:gd name="T92" fmla="*/ 419 w 419"/>
                <a:gd name="T93" fmla="*/ 346 h 34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19" h="346">
                  <a:moveTo>
                    <a:pt x="346" y="133"/>
                  </a:moveTo>
                  <a:lnTo>
                    <a:pt x="333" y="68"/>
                  </a:lnTo>
                  <a:lnTo>
                    <a:pt x="344" y="50"/>
                  </a:lnTo>
                  <a:lnTo>
                    <a:pt x="340" y="16"/>
                  </a:lnTo>
                  <a:lnTo>
                    <a:pt x="327" y="12"/>
                  </a:lnTo>
                  <a:lnTo>
                    <a:pt x="316" y="26"/>
                  </a:lnTo>
                  <a:lnTo>
                    <a:pt x="243" y="0"/>
                  </a:lnTo>
                  <a:lnTo>
                    <a:pt x="195" y="68"/>
                  </a:lnTo>
                  <a:lnTo>
                    <a:pt x="149" y="71"/>
                  </a:lnTo>
                  <a:lnTo>
                    <a:pt x="118" y="145"/>
                  </a:lnTo>
                  <a:lnTo>
                    <a:pt x="20" y="249"/>
                  </a:lnTo>
                  <a:lnTo>
                    <a:pt x="0" y="269"/>
                  </a:lnTo>
                  <a:lnTo>
                    <a:pt x="10" y="280"/>
                  </a:lnTo>
                  <a:lnTo>
                    <a:pt x="36" y="266"/>
                  </a:lnTo>
                  <a:lnTo>
                    <a:pt x="66" y="272"/>
                  </a:lnTo>
                  <a:lnTo>
                    <a:pt x="96" y="311"/>
                  </a:lnTo>
                  <a:lnTo>
                    <a:pt x="107" y="301"/>
                  </a:lnTo>
                  <a:lnTo>
                    <a:pt x="158" y="305"/>
                  </a:lnTo>
                  <a:lnTo>
                    <a:pt x="174" y="320"/>
                  </a:lnTo>
                  <a:lnTo>
                    <a:pt x="184" y="346"/>
                  </a:lnTo>
                  <a:lnTo>
                    <a:pt x="204" y="343"/>
                  </a:lnTo>
                  <a:lnTo>
                    <a:pt x="209" y="290"/>
                  </a:lnTo>
                  <a:lnTo>
                    <a:pt x="282" y="279"/>
                  </a:lnTo>
                  <a:lnTo>
                    <a:pt x="303" y="300"/>
                  </a:lnTo>
                  <a:lnTo>
                    <a:pt x="356" y="276"/>
                  </a:lnTo>
                  <a:lnTo>
                    <a:pt x="396" y="289"/>
                  </a:lnTo>
                  <a:lnTo>
                    <a:pt x="401" y="211"/>
                  </a:lnTo>
                  <a:lnTo>
                    <a:pt x="419" y="173"/>
                  </a:lnTo>
                  <a:lnTo>
                    <a:pt x="396" y="137"/>
                  </a:lnTo>
                  <a:lnTo>
                    <a:pt x="346" y="133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B29ABD67-3C1F-59A6-AF6D-06FA325D5D1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76256" y="455608"/>
              <a:ext cx="1088962" cy="1627823"/>
            </a:xfrm>
            <a:custGeom>
              <a:avLst/>
              <a:gdLst>
                <a:gd name="T0" fmla="*/ 505667 w 672"/>
                <a:gd name="T1" fmla="*/ 1069287 h 1003"/>
                <a:gd name="T2" fmla="*/ 511148 w 672"/>
                <a:gd name="T3" fmla="*/ 999283 h 1003"/>
                <a:gd name="T4" fmla="*/ 796185 w 672"/>
                <a:gd name="T5" fmla="*/ 980066 h 1003"/>
                <a:gd name="T6" fmla="*/ 920889 w 672"/>
                <a:gd name="T7" fmla="*/ 904571 h 1003"/>
                <a:gd name="T8" fmla="*/ 730408 w 672"/>
                <a:gd name="T9" fmla="*/ 605335 h 1003"/>
                <a:gd name="T10" fmla="*/ 874296 w 672"/>
                <a:gd name="T11" fmla="*/ 569646 h 1003"/>
                <a:gd name="T12" fmla="*/ 904445 w 672"/>
                <a:gd name="T13" fmla="*/ 461207 h 1003"/>
                <a:gd name="T14" fmla="*/ 698889 w 672"/>
                <a:gd name="T15" fmla="*/ 223741 h 1003"/>
                <a:gd name="T16" fmla="*/ 687926 w 672"/>
                <a:gd name="T17" fmla="*/ 185307 h 1003"/>
                <a:gd name="T18" fmla="*/ 539926 w 672"/>
                <a:gd name="T19" fmla="*/ 0 h 1003"/>
                <a:gd name="T20" fmla="*/ 391926 w 672"/>
                <a:gd name="T21" fmla="*/ 192170 h 1003"/>
                <a:gd name="T22" fmla="*/ 463185 w 672"/>
                <a:gd name="T23" fmla="*/ 249821 h 1003"/>
                <a:gd name="T24" fmla="*/ 405630 w 672"/>
                <a:gd name="T25" fmla="*/ 426891 h 1003"/>
                <a:gd name="T26" fmla="*/ 300111 w 672"/>
                <a:gd name="T27" fmla="*/ 366495 h 1003"/>
                <a:gd name="T28" fmla="*/ 80852 w 672"/>
                <a:gd name="T29" fmla="*/ 540821 h 1003"/>
                <a:gd name="T30" fmla="*/ 0 w 672"/>
                <a:gd name="T31" fmla="*/ 944377 h 1003"/>
                <a:gd name="T32" fmla="*/ 16444 w 672"/>
                <a:gd name="T33" fmla="*/ 1056934 h 1003"/>
                <a:gd name="T34" fmla="*/ 115111 w 672"/>
                <a:gd name="T35" fmla="*/ 1088504 h 1003"/>
                <a:gd name="T36" fmla="*/ 187741 w 672"/>
                <a:gd name="T37" fmla="*/ 1201061 h 1003"/>
                <a:gd name="T38" fmla="*/ 224741 w 672"/>
                <a:gd name="T39" fmla="*/ 1334207 h 1003"/>
                <a:gd name="T40" fmla="*/ 401519 w 672"/>
                <a:gd name="T41" fmla="*/ 1376759 h 1003"/>
                <a:gd name="T42" fmla="*/ 411111 w 672"/>
                <a:gd name="T43" fmla="*/ 1316363 h 1003"/>
                <a:gd name="T44" fmla="*/ 520741 w 672"/>
                <a:gd name="T45" fmla="*/ 1298518 h 1003"/>
                <a:gd name="T46" fmla="*/ 589259 w 672"/>
                <a:gd name="T47" fmla="*/ 1132429 h 1003"/>
                <a:gd name="T48" fmla="*/ 505667 w 672"/>
                <a:gd name="T49" fmla="*/ 1069287 h 100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72"/>
                <a:gd name="T76" fmla="*/ 0 h 1003"/>
                <a:gd name="T77" fmla="*/ 672 w 672"/>
                <a:gd name="T78" fmla="*/ 1003 h 100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72" h="1003">
                  <a:moveTo>
                    <a:pt x="369" y="779"/>
                  </a:moveTo>
                  <a:lnTo>
                    <a:pt x="373" y="728"/>
                  </a:lnTo>
                  <a:lnTo>
                    <a:pt x="581" y="714"/>
                  </a:lnTo>
                  <a:lnTo>
                    <a:pt x="672" y="659"/>
                  </a:lnTo>
                  <a:lnTo>
                    <a:pt x="533" y="441"/>
                  </a:lnTo>
                  <a:lnTo>
                    <a:pt x="638" y="415"/>
                  </a:lnTo>
                  <a:lnTo>
                    <a:pt x="660" y="336"/>
                  </a:lnTo>
                  <a:lnTo>
                    <a:pt x="510" y="163"/>
                  </a:lnTo>
                  <a:lnTo>
                    <a:pt x="502" y="135"/>
                  </a:lnTo>
                  <a:lnTo>
                    <a:pt x="394" y="0"/>
                  </a:lnTo>
                  <a:lnTo>
                    <a:pt x="286" y="140"/>
                  </a:lnTo>
                  <a:lnTo>
                    <a:pt x="338" y="182"/>
                  </a:lnTo>
                  <a:lnTo>
                    <a:pt x="296" y="311"/>
                  </a:lnTo>
                  <a:lnTo>
                    <a:pt x="219" y="267"/>
                  </a:lnTo>
                  <a:lnTo>
                    <a:pt x="59" y="394"/>
                  </a:lnTo>
                  <a:lnTo>
                    <a:pt x="0" y="688"/>
                  </a:lnTo>
                  <a:lnTo>
                    <a:pt x="12" y="770"/>
                  </a:lnTo>
                  <a:lnTo>
                    <a:pt x="84" y="793"/>
                  </a:lnTo>
                  <a:lnTo>
                    <a:pt x="137" y="875"/>
                  </a:lnTo>
                  <a:lnTo>
                    <a:pt x="164" y="972"/>
                  </a:lnTo>
                  <a:lnTo>
                    <a:pt x="293" y="1003"/>
                  </a:lnTo>
                  <a:lnTo>
                    <a:pt x="300" y="959"/>
                  </a:lnTo>
                  <a:lnTo>
                    <a:pt x="380" y="946"/>
                  </a:lnTo>
                  <a:lnTo>
                    <a:pt x="430" y="825"/>
                  </a:lnTo>
                  <a:lnTo>
                    <a:pt x="369" y="779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6819B412-C906-53E9-91DA-B1CFB827950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47162" y="3814008"/>
              <a:ext cx="421882" cy="647164"/>
            </a:xfrm>
            <a:custGeom>
              <a:avLst/>
              <a:gdLst>
                <a:gd name="T0" fmla="*/ 160546 w 260"/>
                <a:gd name="T1" fmla="*/ 528145 h 399"/>
                <a:gd name="T2" fmla="*/ 216805 w 260"/>
                <a:gd name="T3" fmla="*/ 547350 h 399"/>
                <a:gd name="T4" fmla="*/ 284042 w 260"/>
                <a:gd name="T5" fmla="*/ 525401 h 399"/>
                <a:gd name="T6" fmla="*/ 281298 w 260"/>
                <a:gd name="T7" fmla="*/ 504824 h 399"/>
                <a:gd name="T8" fmla="*/ 264832 w 260"/>
                <a:gd name="T9" fmla="*/ 401939 h 399"/>
                <a:gd name="T10" fmla="*/ 278553 w 260"/>
                <a:gd name="T11" fmla="*/ 347067 h 399"/>
                <a:gd name="T12" fmla="*/ 333441 w 260"/>
                <a:gd name="T13" fmla="*/ 338836 h 399"/>
                <a:gd name="T14" fmla="*/ 356768 w 260"/>
                <a:gd name="T15" fmla="*/ 303169 h 399"/>
                <a:gd name="T16" fmla="*/ 315602 w 260"/>
                <a:gd name="T17" fmla="*/ 249668 h 399"/>
                <a:gd name="T18" fmla="*/ 274437 w 260"/>
                <a:gd name="T19" fmla="*/ 241438 h 399"/>
                <a:gd name="T20" fmla="*/ 238760 w 260"/>
                <a:gd name="T21" fmla="*/ 260643 h 399"/>
                <a:gd name="T22" fmla="*/ 225038 w 260"/>
                <a:gd name="T23" fmla="*/ 245553 h 399"/>
                <a:gd name="T24" fmla="*/ 252482 w 260"/>
                <a:gd name="T25" fmla="*/ 218117 h 399"/>
                <a:gd name="T26" fmla="*/ 192106 w 260"/>
                <a:gd name="T27" fmla="*/ 156386 h 399"/>
                <a:gd name="T28" fmla="*/ 134474 w 260"/>
                <a:gd name="T29" fmla="*/ 131693 h 399"/>
                <a:gd name="T30" fmla="*/ 113891 w 260"/>
                <a:gd name="T31" fmla="*/ 145411 h 399"/>
                <a:gd name="T32" fmla="*/ 93309 w 260"/>
                <a:gd name="T33" fmla="*/ 17833 h 399"/>
                <a:gd name="T34" fmla="*/ 15094 w 260"/>
                <a:gd name="T35" fmla="*/ 0 h 399"/>
                <a:gd name="T36" fmla="*/ 9605 w 260"/>
                <a:gd name="T37" fmla="*/ 37039 h 399"/>
                <a:gd name="T38" fmla="*/ 0 w 260"/>
                <a:gd name="T39" fmla="*/ 56244 h 399"/>
                <a:gd name="T40" fmla="*/ 0 w 260"/>
                <a:gd name="T41" fmla="*/ 89167 h 399"/>
                <a:gd name="T42" fmla="*/ 28816 w 260"/>
                <a:gd name="T43" fmla="*/ 101514 h 399"/>
                <a:gd name="T44" fmla="*/ 45282 w 260"/>
                <a:gd name="T45" fmla="*/ 153642 h 399"/>
                <a:gd name="T46" fmla="*/ 48026 w 260"/>
                <a:gd name="T47" fmla="*/ 224976 h 399"/>
                <a:gd name="T48" fmla="*/ 69981 w 260"/>
                <a:gd name="T49" fmla="*/ 285335 h 399"/>
                <a:gd name="T50" fmla="*/ 98797 w 260"/>
                <a:gd name="T51" fmla="*/ 304541 h 399"/>
                <a:gd name="T52" fmla="*/ 133102 w 260"/>
                <a:gd name="T53" fmla="*/ 412913 h 399"/>
                <a:gd name="T54" fmla="*/ 163290 w 260"/>
                <a:gd name="T55" fmla="*/ 434862 h 399"/>
                <a:gd name="T56" fmla="*/ 139963 w 260"/>
                <a:gd name="T57" fmla="*/ 489734 h 399"/>
                <a:gd name="T58" fmla="*/ 160546 w 260"/>
                <a:gd name="T59" fmla="*/ 528145 h 39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60"/>
                <a:gd name="T91" fmla="*/ 0 h 399"/>
                <a:gd name="T92" fmla="*/ 260 w 260"/>
                <a:gd name="T93" fmla="*/ 399 h 39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60" h="399">
                  <a:moveTo>
                    <a:pt x="117" y="385"/>
                  </a:moveTo>
                  <a:lnTo>
                    <a:pt x="158" y="399"/>
                  </a:lnTo>
                  <a:lnTo>
                    <a:pt x="207" y="383"/>
                  </a:lnTo>
                  <a:lnTo>
                    <a:pt x="205" y="368"/>
                  </a:lnTo>
                  <a:lnTo>
                    <a:pt x="193" y="293"/>
                  </a:lnTo>
                  <a:lnTo>
                    <a:pt x="203" y="253"/>
                  </a:lnTo>
                  <a:lnTo>
                    <a:pt x="243" y="247"/>
                  </a:lnTo>
                  <a:lnTo>
                    <a:pt x="260" y="221"/>
                  </a:lnTo>
                  <a:lnTo>
                    <a:pt x="230" y="182"/>
                  </a:lnTo>
                  <a:lnTo>
                    <a:pt x="200" y="176"/>
                  </a:lnTo>
                  <a:lnTo>
                    <a:pt x="174" y="190"/>
                  </a:lnTo>
                  <a:lnTo>
                    <a:pt x="164" y="179"/>
                  </a:lnTo>
                  <a:lnTo>
                    <a:pt x="184" y="159"/>
                  </a:lnTo>
                  <a:lnTo>
                    <a:pt x="140" y="114"/>
                  </a:lnTo>
                  <a:lnTo>
                    <a:pt x="98" y="96"/>
                  </a:lnTo>
                  <a:lnTo>
                    <a:pt x="83" y="106"/>
                  </a:lnTo>
                  <a:lnTo>
                    <a:pt x="68" y="13"/>
                  </a:lnTo>
                  <a:lnTo>
                    <a:pt x="11" y="0"/>
                  </a:lnTo>
                  <a:lnTo>
                    <a:pt x="7" y="27"/>
                  </a:lnTo>
                  <a:lnTo>
                    <a:pt x="0" y="41"/>
                  </a:lnTo>
                  <a:lnTo>
                    <a:pt x="0" y="65"/>
                  </a:lnTo>
                  <a:lnTo>
                    <a:pt x="21" y="74"/>
                  </a:lnTo>
                  <a:lnTo>
                    <a:pt x="33" y="112"/>
                  </a:lnTo>
                  <a:lnTo>
                    <a:pt x="35" y="164"/>
                  </a:lnTo>
                  <a:lnTo>
                    <a:pt x="51" y="208"/>
                  </a:lnTo>
                  <a:lnTo>
                    <a:pt x="72" y="222"/>
                  </a:lnTo>
                  <a:lnTo>
                    <a:pt x="97" y="301"/>
                  </a:lnTo>
                  <a:lnTo>
                    <a:pt x="119" y="317"/>
                  </a:lnTo>
                  <a:lnTo>
                    <a:pt x="102" y="357"/>
                  </a:lnTo>
                  <a:lnTo>
                    <a:pt x="117" y="385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FEF0A6B-CC13-082B-99A8-373DCE344D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003078" y="3860878"/>
              <a:ext cx="286663" cy="468698"/>
            </a:xfrm>
            <a:custGeom>
              <a:avLst/>
              <a:gdLst>
                <a:gd name="T0" fmla="*/ 218755 w 881"/>
                <a:gd name="T1" fmla="*/ 88822 h 1446"/>
                <a:gd name="T2" fmla="*/ 176105 w 881"/>
                <a:gd name="T3" fmla="*/ 88274 h 1446"/>
                <a:gd name="T4" fmla="*/ 172528 w 881"/>
                <a:gd name="T5" fmla="*/ 155438 h 1446"/>
                <a:gd name="T6" fmla="*/ 186286 w 881"/>
                <a:gd name="T7" fmla="*/ 191351 h 1446"/>
                <a:gd name="T8" fmla="*/ 185460 w 881"/>
                <a:gd name="T9" fmla="*/ 218491 h 1446"/>
                <a:gd name="T10" fmla="*/ 139508 w 881"/>
                <a:gd name="T11" fmla="*/ 247276 h 1446"/>
                <a:gd name="T12" fmla="*/ 122998 w 881"/>
                <a:gd name="T13" fmla="*/ 284285 h 1446"/>
                <a:gd name="T14" fmla="*/ 78422 w 881"/>
                <a:gd name="T15" fmla="*/ 309232 h 1446"/>
                <a:gd name="T16" fmla="*/ 61361 w 881"/>
                <a:gd name="T17" fmla="*/ 352820 h 1446"/>
                <a:gd name="T18" fmla="*/ 42375 w 881"/>
                <a:gd name="T19" fmla="*/ 393668 h 1446"/>
                <a:gd name="T20" fmla="*/ 5228 w 881"/>
                <a:gd name="T21" fmla="*/ 396409 h 1446"/>
                <a:gd name="T22" fmla="*/ 24214 w 881"/>
                <a:gd name="T23" fmla="*/ 330889 h 1446"/>
                <a:gd name="T24" fmla="*/ 0 w 881"/>
                <a:gd name="T25" fmla="*/ 249195 h 1446"/>
                <a:gd name="T26" fmla="*/ 99059 w 881"/>
                <a:gd name="T27" fmla="*/ 35913 h 1446"/>
                <a:gd name="T28" fmla="*/ 167024 w 881"/>
                <a:gd name="T29" fmla="*/ 0 h 1446"/>
                <a:gd name="T30" fmla="*/ 173628 w 881"/>
                <a:gd name="T31" fmla="*/ 32897 h 1446"/>
                <a:gd name="T32" fmla="*/ 179131 w 881"/>
                <a:gd name="T33" fmla="*/ 13433 h 1446"/>
                <a:gd name="T34" fmla="*/ 220681 w 881"/>
                <a:gd name="T35" fmla="*/ 8498 h 1446"/>
                <a:gd name="T36" fmla="*/ 231688 w 881"/>
                <a:gd name="T37" fmla="*/ 32897 h 1446"/>
                <a:gd name="T38" fmla="*/ 242419 w 881"/>
                <a:gd name="T39" fmla="*/ 45508 h 1446"/>
                <a:gd name="T40" fmla="*/ 218755 w 881"/>
                <a:gd name="T41" fmla="*/ 88822 h 144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81"/>
                <a:gd name="T64" fmla="*/ 0 h 1446"/>
                <a:gd name="T65" fmla="*/ 881 w 881"/>
                <a:gd name="T66" fmla="*/ 1446 h 144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81" h="1446">
                  <a:moveTo>
                    <a:pt x="795" y="324"/>
                  </a:moveTo>
                  <a:lnTo>
                    <a:pt x="640" y="322"/>
                  </a:lnTo>
                  <a:lnTo>
                    <a:pt x="627" y="567"/>
                  </a:lnTo>
                  <a:lnTo>
                    <a:pt x="677" y="698"/>
                  </a:lnTo>
                  <a:lnTo>
                    <a:pt x="674" y="797"/>
                  </a:lnTo>
                  <a:lnTo>
                    <a:pt x="507" y="902"/>
                  </a:lnTo>
                  <a:lnTo>
                    <a:pt x="447" y="1037"/>
                  </a:lnTo>
                  <a:lnTo>
                    <a:pt x="285" y="1128"/>
                  </a:lnTo>
                  <a:lnTo>
                    <a:pt x="223" y="1287"/>
                  </a:lnTo>
                  <a:lnTo>
                    <a:pt x="154" y="1436"/>
                  </a:lnTo>
                  <a:lnTo>
                    <a:pt x="19" y="1446"/>
                  </a:lnTo>
                  <a:lnTo>
                    <a:pt x="88" y="1207"/>
                  </a:lnTo>
                  <a:lnTo>
                    <a:pt x="0" y="909"/>
                  </a:lnTo>
                  <a:lnTo>
                    <a:pt x="360" y="131"/>
                  </a:lnTo>
                  <a:lnTo>
                    <a:pt x="607" y="0"/>
                  </a:lnTo>
                  <a:lnTo>
                    <a:pt x="631" y="120"/>
                  </a:lnTo>
                  <a:lnTo>
                    <a:pt x="651" y="49"/>
                  </a:lnTo>
                  <a:lnTo>
                    <a:pt x="802" y="31"/>
                  </a:lnTo>
                  <a:lnTo>
                    <a:pt x="842" y="120"/>
                  </a:lnTo>
                  <a:lnTo>
                    <a:pt x="881" y="166"/>
                  </a:lnTo>
                  <a:lnTo>
                    <a:pt x="795" y="324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3B27AF6-36FF-6E20-71DD-062327CABF5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48620" y="1771567"/>
              <a:ext cx="677897" cy="1014911"/>
            </a:xfrm>
            <a:custGeom>
              <a:avLst/>
              <a:gdLst>
                <a:gd name="T0" fmla="*/ 573269 w 419"/>
                <a:gd name="T1" fmla="*/ 112439 h 626"/>
                <a:gd name="T2" fmla="*/ 492546 w 419"/>
                <a:gd name="T3" fmla="*/ 97356 h 626"/>
                <a:gd name="T4" fmla="*/ 231223 w 419"/>
                <a:gd name="T5" fmla="*/ 0 h 626"/>
                <a:gd name="T6" fmla="*/ 187441 w 419"/>
                <a:gd name="T7" fmla="*/ 21939 h 626"/>
                <a:gd name="T8" fmla="*/ 119032 w 419"/>
                <a:gd name="T9" fmla="*/ 187856 h 626"/>
                <a:gd name="T10" fmla="*/ 9577 w 419"/>
                <a:gd name="T11" fmla="*/ 205682 h 626"/>
                <a:gd name="T12" fmla="*/ 0 w 419"/>
                <a:gd name="T13" fmla="*/ 266015 h 626"/>
                <a:gd name="T14" fmla="*/ 30100 w 419"/>
                <a:gd name="T15" fmla="*/ 309894 h 626"/>
                <a:gd name="T16" fmla="*/ 112191 w 419"/>
                <a:gd name="T17" fmla="*/ 297553 h 626"/>
                <a:gd name="T18" fmla="*/ 240800 w 419"/>
                <a:gd name="T19" fmla="*/ 529287 h 626"/>
                <a:gd name="T20" fmla="*/ 275005 w 419"/>
                <a:gd name="T21" fmla="*/ 537515 h 626"/>
                <a:gd name="T22" fmla="*/ 318787 w 419"/>
                <a:gd name="T23" fmla="*/ 641727 h 626"/>
                <a:gd name="T24" fmla="*/ 283214 w 419"/>
                <a:gd name="T25" fmla="*/ 697946 h 626"/>
                <a:gd name="T26" fmla="*/ 368041 w 419"/>
                <a:gd name="T27" fmla="*/ 858378 h 626"/>
                <a:gd name="T28" fmla="*/ 414560 w 419"/>
                <a:gd name="T29" fmla="*/ 826840 h 626"/>
                <a:gd name="T30" fmla="*/ 447396 w 419"/>
                <a:gd name="T31" fmla="*/ 814499 h 626"/>
                <a:gd name="T32" fmla="*/ 477496 w 419"/>
                <a:gd name="T33" fmla="*/ 767878 h 626"/>
                <a:gd name="T34" fmla="*/ 503492 w 419"/>
                <a:gd name="T35" fmla="*/ 691090 h 626"/>
                <a:gd name="T36" fmla="*/ 503492 w 419"/>
                <a:gd name="T37" fmla="*/ 691090 h 626"/>
                <a:gd name="T38" fmla="*/ 496651 w 419"/>
                <a:gd name="T39" fmla="*/ 670522 h 626"/>
                <a:gd name="T40" fmla="*/ 499387 w 419"/>
                <a:gd name="T41" fmla="*/ 645840 h 626"/>
                <a:gd name="T42" fmla="*/ 487073 w 419"/>
                <a:gd name="T43" fmla="*/ 545742 h 626"/>
                <a:gd name="T44" fmla="*/ 484337 w 419"/>
                <a:gd name="T45" fmla="*/ 525174 h 626"/>
                <a:gd name="T46" fmla="*/ 498019 w 419"/>
                <a:gd name="T47" fmla="*/ 466212 h 626"/>
                <a:gd name="T48" fmla="*/ 493914 w 419"/>
                <a:gd name="T49" fmla="*/ 442901 h 626"/>
                <a:gd name="T50" fmla="*/ 503492 w 419"/>
                <a:gd name="T51" fmla="*/ 438787 h 626"/>
                <a:gd name="T52" fmla="*/ 502123 w 419"/>
                <a:gd name="T53" fmla="*/ 385310 h 626"/>
                <a:gd name="T54" fmla="*/ 488442 w 419"/>
                <a:gd name="T55" fmla="*/ 340060 h 626"/>
                <a:gd name="T56" fmla="*/ 506228 w 419"/>
                <a:gd name="T57" fmla="*/ 318121 h 626"/>
                <a:gd name="T58" fmla="*/ 506228 w 419"/>
                <a:gd name="T59" fmla="*/ 282469 h 626"/>
                <a:gd name="T60" fmla="*/ 545905 w 419"/>
                <a:gd name="T61" fmla="*/ 316750 h 626"/>
                <a:gd name="T62" fmla="*/ 559587 w 419"/>
                <a:gd name="T63" fmla="*/ 315378 h 626"/>
                <a:gd name="T64" fmla="*/ 558219 w 419"/>
                <a:gd name="T65" fmla="*/ 274242 h 626"/>
                <a:gd name="T66" fmla="*/ 547274 w 419"/>
                <a:gd name="T67" fmla="*/ 249560 h 626"/>
                <a:gd name="T68" fmla="*/ 540433 w 419"/>
                <a:gd name="T69" fmla="*/ 189227 h 626"/>
                <a:gd name="T70" fmla="*/ 556851 w 419"/>
                <a:gd name="T71" fmla="*/ 161803 h 626"/>
                <a:gd name="T72" fmla="*/ 573269 w 419"/>
                <a:gd name="T73" fmla="*/ 112439 h 6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19"/>
                <a:gd name="T112" fmla="*/ 0 h 626"/>
                <a:gd name="T113" fmla="*/ 419 w 419"/>
                <a:gd name="T114" fmla="*/ 626 h 62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19" h="626">
                  <a:moveTo>
                    <a:pt x="419" y="82"/>
                  </a:moveTo>
                  <a:lnTo>
                    <a:pt x="360" y="71"/>
                  </a:lnTo>
                  <a:lnTo>
                    <a:pt x="169" y="0"/>
                  </a:lnTo>
                  <a:lnTo>
                    <a:pt x="137" y="16"/>
                  </a:lnTo>
                  <a:lnTo>
                    <a:pt x="87" y="137"/>
                  </a:lnTo>
                  <a:lnTo>
                    <a:pt x="7" y="150"/>
                  </a:lnTo>
                  <a:lnTo>
                    <a:pt x="0" y="194"/>
                  </a:lnTo>
                  <a:lnTo>
                    <a:pt x="22" y="226"/>
                  </a:lnTo>
                  <a:lnTo>
                    <a:pt x="82" y="217"/>
                  </a:lnTo>
                  <a:lnTo>
                    <a:pt x="176" y="386"/>
                  </a:lnTo>
                  <a:lnTo>
                    <a:pt x="201" y="392"/>
                  </a:lnTo>
                  <a:lnTo>
                    <a:pt x="233" y="468"/>
                  </a:lnTo>
                  <a:lnTo>
                    <a:pt x="207" y="509"/>
                  </a:lnTo>
                  <a:lnTo>
                    <a:pt x="269" y="626"/>
                  </a:lnTo>
                  <a:lnTo>
                    <a:pt x="303" y="603"/>
                  </a:lnTo>
                  <a:lnTo>
                    <a:pt x="327" y="594"/>
                  </a:lnTo>
                  <a:lnTo>
                    <a:pt x="349" y="560"/>
                  </a:lnTo>
                  <a:lnTo>
                    <a:pt x="368" y="504"/>
                  </a:lnTo>
                  <a:lnTo>
                    <a:pt x="363" y="489"/>
                  </a:lnTo>
                  <a:lnTo>
                    <a:pt x="365" y="471"/>
                  </a:lnTo>
                  <a:lnTo>
                    <a:pt x="356" y="398"/>
                  </a:lnTo>
                  <a:lnTo>
                    <a:pt x="354" y="383"/>
                  </a:lnTo>
                  <a:lnTo>
                    <a:pt x="364" y="340"/>
                  </a:lnTo>
                  <a:lnTo>
                    <a:pt x="361" y="323"/>
                  </a:lnTo>
                  <a:lnTo>
                    <a:pt x="368" y="320"/>
                  </a:lnTo>
                  <a:lnTo>
                    <a:pt x="367" y="281"/>
                  </a:lnTo>
                  <a:lnTo>
                    <a:pt x="357" y="248"/>
                  </a:lnTo>
                  <a:lnTo>
                    <a:pt x="370" y="232"/>
                  </a:lnTo>
                  <a:lnTo>
                    <a:pt x="370" y="206"/>
                  </a:lnTo>
                  <a:lnTo>
                    <a:pt x="399" y="231"/>
                  </a:lnTo>
                  <a:lnTo>
                    <a:pt x="409" y="230"/>
                  </a:lnTo>
                  <a:lnTo>
                    <a:pt x="408" y="200"/>
                  </a:lnTo>
                  <a:lnTo>
                    <a:pt x="400" y="182"/>
                  </a:lnTo>
                  <a:lnTo>
                    <a:pt x="395" y="138"/>
                  </a:lnTo>
                  <a:lnTo>
                    <a:pt x="407" y="118"/>
                  </a:lnTo>
                  <a:lnTo>
                    <a:pt x="419" y="82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6E66B33D-871C-DCD0-3E39-5802960E8E6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842000" y="1704868"/>
              <a:ext cx="946530" cy="1196982"/>
            </a:xfrm>
            <a:custGeom>
              <a:avLst/>
              <a:gdLst>
                <a:gd name="T0" fmla="*/ 715317 w 583"/>
                <a:gd name="T1" fmla="*/ 751731 h 738"/>
                <a:gd name="T2" fmla="*/ 751014 w 583"/>
                <a:gd name="T3" fmla="*/ 695489 h 738"/>
                <a:gd name="T4" fmla="*/ 708452 w 583"/>
                <a:gd name="T5" fmla="*/ 589862 h 738"/>
                <a:gd name="T6" fmla="*/ 672755 w 583"/>
                <a:gd name="T7" fmla="*/ 583003 h 738"/>
                <a:gd name="T8" fmla="*/ 543696 w 583"/>
                <a:gd name="T9" fmla="*/ 351174 h 738"/>
                <a:gd name="T10" fmla="*/ 461318 w 583"/>
                <a:gd name="T11" fmla="*/ 363520 h 738"/>
                <a:gd name="T12" fmla="*/ 431112 w 583"/>
                <a:gd name="T13" fmla="*/ 319623 h 738"/>
                <a:gd name="T14" fmla="*/ 253999 w 583"/>
                <a:gd name="T15" fmla="*/ 277098 h 738"/>
                <a:gd name="T16" fmla="*/ 216929 w 583"/>
                <a:gd name="T17" fmla="*/ 144036 h 738"/>
                <a:gd name="T18" fmla="*/ 144162 w 583"/>
                <a:gd name="T19" fmla="*/ 31551 h 738"/>
                <a:gd name="T20" fmla="*/ 45308 w 583"/>
                <a:gd name="T21" fmla="*/ 0 h 738"/>
                <a:gd name="T22" fmla="*/ 0 w 583"/>
                <a:gd name="T23" fmla="*/ 226342 h 738"/>
                <a:gd name="T24" fmla="*/ 104346 w 583"/>
                <a:gd name="T25" fmla="*/ 378609 h 738"/>
                <a:gd name="T26" fmla="*/ 43935 w 583"/>
                <a:gd name="T27" fmla="*/ 489723 h 738"/>
                <a:gd name="T28" fmla="*/ 43935 w 583"/>
                <a:gd name="T29" fmla="*/ 491095 h 738"/>
                <a:gd name="T30" fmla="*/ 259491 w 583"/>
                <a:gd name="T31" fmla="*/ 829922 h 738"/>
                <a:gd name="T32" fmla="*/ 296561 w 583"/>
                <a:gd name="T33" fmla="*/ 838153 h 738"/>
                <a:gd name="T34" fmla="*/ 297934 w 583"/>
                <a:gd name="T35" fmla="*/ 879306 h 738"/>
                <a:gd name="T36" fmla="*/ 340496 w 583"/>
                <a:gd name="T37" fmla="*/ 925946 h 738"/>
                <a:gd name="T38" fmla="*/ 385804 w 583"/>
                <a:gd name="T39" fmla="*/ 932805 h 738"/>
                <a:gd name="T40" fmla="*/ 409145 w 583"/>
                <a:gd name="T41" fmla="*/ 902626 h 738"/>
                <a:gd name="T42" fmla="*/ 492896 w 583"/>
                <a:gd name="T43" fmla="*/ 953382 h 738"/>
                <a:gd name="T44" fmla="*/ 521728 w 583"/>
                <a:gd name="T45" fmla="*/ 1012368 h 738"/>
                <a:gd name="T46" fmla="*/ 653533 w 583"/>
                <a:gd name="T47" fmla="*/ 913600 h 738"/>
                <a:gd name="T48" fmla="*/ 694722 w 583"/>
                <a:gd name="T49" fmla="*/ 969843 h 738"/>
                <a:gd name="T50" fmla="*/ 800441 w 583"/>
                <a:gd name="T51" fmla="*/ 912229 h 738"/>
                <a:gd name="T52" fmla="*/ 715317 w 583"/>
                <a:gd name="T53" fmla="*/ 751731 h 73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3"/>
                <a:gd name="T82" fmla="*/ 0 h 738"/>
                <a:gd name="T83" fmla="*/ 583 w 583"/>
                <a:gd name="T84" fmla="*/ 738 h 73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3" h="738">
                  <a:moveTo>
                    <a:pt x="521" y="548"/>
                  </a:moveTo>
                  <a:lnTo>
                    <a:pt x="547" y="507"/>
                  </a:lnTo>
                  <a:lnTo>
                    <a:pt x="516" y="430"/>
                  </a:lnTo>
                  <a:lnTo>
                    <a:pt x="490" y="425"/>
                  </a:lnTo>
                  <a:lnTo>
                    <a:pt x="396" y="256"/>
                  </a:lnTo>
                  <a:lnTo>
                    <a:pt x="336" y="265"/>
                  </a:lnTo>
                  <a:lnTo>
                    <a:pt x="314" y="233"/>
                  </a:lnTo>
                  <a:lnTo>
                    <a:pt x="185" y="202"/>
                  </a:lnTo>
                  <a:lnTo>
                    <a:pt x="158" y="105"/>
                  </a:lnTo>
                  <a:lnTo>
                    <a:pt x="105" y="23"/>
                  </a:lnTo>
                  <a:lnTo>
                    <a:pt x="33" y="0"/>
                  </a:lnTo>
                  <a:lnTo>
                    <a:pt x="0" y="165"/>
                  </a:lnTo>
                  <a:lnTo>
                    <a:pt x="76" y="276"/>
                  </a:lnTo>
                  <a:lnTo>
                    <a:pt x="32" y="357"/>
                  </a:lnTo>
                  <a:lnTo>
                    <a:pt x="32" y="358"/>
                  </a:lnTo>
                  <a:lnTo>
                    <a:pt x="189" y="605"/>
                  </a:lnTo>
                  <a:lnTo>
                    <a:pt x="216" y="611"/>
                  </a:lnTo>
                  <a:lnTo>
                    <a:pt x="217" y="641"/>
                  </a:lnTo>
                  <a:lnTo>
                    <a:pt x="248" y="675"/>
                  </a:lnTo>
                  <a:lnTo>
                    <a:pt x="281" y="680"/>
                  </a:lnTo>
                  <a:lnTo>
                    <a:pt x="298" y="658"/>
                  </a:lnTo>
                  <a:lnTo>
                    <a:pt x="359" y="695"/>
                  </a:lnTo>
                  <a:lnTo>
                    <a:pt x="380" y="738"/>
                  </a:lnTo>
                  <a:lnTo>
                    <a:pt x="476" y="666"/>
                  </a:lnTo>
                  <a:lnTo>
                    <a:pt x="506" y="707"/>
                  </a:lnTo>
                  <a:lnTo>
                    <a:pt x="583" y="665"/>
                  </a:lnTo>
                  <a:lnTo>
                    <a:pt x="521" y="548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A9A2F3CC-B625-4DF9-A610-6E1B11BF43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11475" y="4452159"/>
              <a:ext cx="436305" cy="196493"/>
            </a:xfrm>
            <a:custGeom>
              <a:avLst/>
              <a:gdLst>
                <a:gd name="T0" fmla="*/ 316843 w 269"/>
                <a:gd name="T1" fmla="*/ 75540 h 121"/>
                <a:gd name="T2" fmla="*/ 275695 w 269"/>
                <a:gd name="T3" fmla="*/ 20602 h 121"/>
                <a:gd name="T4" fmla="*/ 222202 w 269"/>
                <a:gd name="T5" fmla="*/ 10988 h 121"/>
                <a:gd name="T6" fmla="*/ 183797 w 269"/>
                <a:gd name="T7" fmla="*/ 23349 h 121"/>
                <a:gd name="T8" fmla="*/ 168709 w 269"/>
                <a:gd name="T9" fmla="*/ 26095 h 121"/>
                <a:gd name="T10" fmla="*/ 128932 w 269"/>
                <a:gd name="T11" fmla="*/ 21975 h 121"/>
                <a:gd name="T12" fmla="*/ 106986 w 269"/>
                <a:gd name="T13" fmla="*/ 42577 h 121"/>
                <a:gd name="T14" fmla="*/ 30176 w 269"/>
                <a:gd name="T15" fmla="*/ 0 h 121"/>
                <a:gd name="T16" fmla="*/ 0 w 269"/>
                <a:gd name="T17" fmla="*/ 45324 h 121"/>
                <a:gd name="T18" fmla="*/ 2743 w 269"/>
                <a:gd name="T19" fmla="*/ 79660 h 121"/>
                <a:gd name="T20" fmla="*/ 35662 w 269"/>
                <a:gd name="T21" fmla="*/ 97515 h 121"/>
                <a:gd name="T22" fmla="*/ 26061 w 269"/>
                <a:gd name="T23" fmla="*/ 155199 h 121"/>
                <a:gd name="T24" fmla="*/ 38405 w 269"/>
                <a:gd name="T25" fmla="*/ 166187 h 121"/>
                <a:gd name="T26" fmla="*/ 52121 w 269"/>
                <a:gd name="T27" fmla="*/ 157946 h 121"/>
                <a:gd name="T28" fmla="*/ 71324 w 269"/>
                <a:gd name="T29" fmla="*/ 118116 h 121"/>
                <a:gd name="T30" fmla="*/ 159108 w 269"/>
                <a:gd name="T31" fmla="*/ 135971 h 121"/>
                <a:gd name="T32" fmla="*/ 183797 w 269"/>
                <a:gd name="T33" fmla="*/ 138718 h 121"/>
                <a:gd name="T34" fmla="*/ 201628 w 269"/>
                <a:gd name="T35" fmla="*/ 148332 h 121"/>
                <a:gd name="T36" fmla="*/ 227688 w 269"/>
                <a:gd name="T37" fmla="*/ 148332 h 121"/>
                <a:gd name="T38" fmla="*/ 263350 w 269"/>
                <a:gd name="T39" fmla="*/ 135971 h 121"/>
                <a:gd name="T40" fmla="*/ 301756 w 269"/>
                <a:gd name="T41" fmla="*/ 146959 h 121"/>
                <a:gd name="T42" fmla="*/ 312729 w 269"/>
                <a:gd name="T43" fmla="*/ 157946 h 121"/>
                <a:gd name="T44" fmla="*/ 329188 w 269"/>
                <a:gd name="T45" fmla="*/ 163440 h 121"/>
                <a:gd name="T46" fmla="*/ 368965 w 269"/>
                <a:gd name="T47" fmla="*/ 112623 h 121"/>
                <a:gd name="T48" fmla="*/ 368965 w 269"/>
                <a:gd name="T49" fmla="*/ 112623 h 121"/>
                <a:gd name="T50" fmla="*/ 316843 w 269"/>
                <a:gd name="T51" fmla="*/ 75540 h 12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69"/>
                <a:gd name="T79" fmla="*/ 0 h 121"/>
                <a:gd name="T80" fmla="*/ 269 w 269"/>
                <a:gd name="T81" fmla="*/ 121 h 12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69" h="121">
                  <a:moveTo>
                    <a:pt x="231" y="55"/>
                  </a:moveTo>
                  <a:lnTo>
                    <a:pt x="201" y="15"/>
                  </a:lnTo>
                  <a:lnTo>
                    <a:pt x="162" y="8"/>
                  </a:lnTo>
                  <a:lnTo>
                    <a:pt x="134" y="17"/>
                  </a:lnTo>
                  <a:lnTo>
                    <a:pt x="123" y="19"/>
                  </a:lnTo>
                  <a:lnTo>
                    <a:pt x="94" y="16"/>
                  </a:lnTo>
                  <a:lnTo>
                    <a:pt x="78" y="31"/>
                  </a:lnTo>
                  <a:lnTo>
                    <a:pt x="22" y="0"/>
                  </a:lnTo>
                  <a:lnTo>
                    <a:pt x="0" y="33"/>
                  </a:lnTo>
                  <a:lnTo>
                    <a:pt x="2" y="58"/>
                  </a:lnTo>
                  <a:lnTo>
                    <a:pt x="26" y="71"/>
                  </a:lnTo>
                  <a:lnTo>
                    <a:pt x="19" y="113"/>
                  </a:lnTo>
                  <a:lnTo>
                    <a:pt x="28" y="121"/>
                  </a:lnTo>
                  <a:lnTo>
                    <a:pt x="38" y="115"/>
                  </a:lnTo>
                  <a:lnTo>
                    <a:pt x="52" y="86"/>
                  </a:lnTo>
                  <a:lnTo>
                    <a:pt x="116" y="99"/>
                  </a:lnTo>
                  <a:lnTo>
                    <a:pt x="134" y="101"/>
                  </a:lnTo>
                  <a:lnTo>
                    <a:pt x="147" y="108"/>
                  </a:lnTo>
                  <a:lnTo>
                    <a:pt x="166" y="108"/>
                  </a:lnTo>
                  <a:lnTo>
                    <a:pt x="192" y="99"/>
                  </a:lnTo>
                  <a:lnTo>
                    <a:pt x="220" y="107"/>
                  </a:lnTo>
                  <a:lnTo>
                    <a:pt x="228" y="115"/>
                  </a:lnTo>
                  <a:lnTo>
                    <a:pt x="240" y="119"/>
                  </a:lnTo>
                  <a:lnTo>
                    <a:pt x="269" y="82"/>
                  </a:lnTo>
                  <a:lnTo>
                    <a:pt x="231" y="55"/>
                  </a:lnTo>
                  <a:close/>
                </a:path>
              </a:pathLst>
            </a:custGeom>
            <a:solidFill>
              <a:srgbClr val="DCDCD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6ED30A2E-7C21-B27A-B067-92AB29BEC3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627453" y="3064092"/>
              <a:ext cx="448926" cy="466895"/>
            </a:xfrm>
            <a:custGeom>
              <a:avLst/>
              <a:gdLst>
                <a:gd name="T0" fmla="*/ 303985 w 276"/>
                <a:gd name="T1" fmla="*/ 0 h 288"/>
                <a:gd name="T2" fmla="*/ 320491 w 276"/>
                <a:gd name="T3" fmla="*/ 4113 h 288"/>
                <a:gd name="T4" fmla="*/ 335622 w 276"/>
                <a:gd name="T5" fmla="*/ 9598 h 288"/>
                <a:gd name="T6" fmla="*/ 348001 w 276"/>
                <a:gd name="T7" fmla="*/ 15082 h 288"/>
                <a:gd name="T8" fmla="*/ 359006 w 276"/>
                <a:gd name="T9" fmla="*/ 20567 h 288"/>
                <a:gd name="T10" fmla="*/ 374136 w 276"/>
                <a:gd name="T11" fmla="*/ 28794 h 288"/>
                <a:gd name="T12" fmla="*/ 379638 w 276"/>
                <a:gd name="T13" fmla="*/ 32907 h 288"/>
                <a:gd name="T14" fmla="*/ 308112 w 276"/>
                <a:gd name="T15" fmla="*/ 241318 h 288"/>
                <a:gd name="T16" fmla="*/ 204949 w 276"/>
                <a:gd name="T17" fmla="*/ 357864 h 288"/>
                <a:gd name="T18" fmla="*/ 195321 w 276"/>
                <a:gd name="T19" fmla="*/ 359235 h 288"/>
                <a:gd name="T20" fmla="*/ 187068 w 276"/>
                <a:gd name="T21" fmla="*/ 360606 h 288"/>
                <a:gd name="T22" fmla="*/ 180191 w 276"/>
                <a:gd name="T23" fmla="*/ 360606 h 288"/>
                <a:gd name="T24" fmla="*/ 171937 w 276"/>
                <a:gd name="T25" fmla="*/ 359235 h 288"/>
                <a:gd name="T26" fmla="*/ 166435 w 276"/>
                <a:gd name="T27" fmla="*/ 357864 h 288"/>
                <a:gd name="T28" fmla="*/ 156807 w 276"/>
                <a:gd name="T29" fmla="*/ 353750 h 288"/>
                <a:gd name="T30" fmla="*/ 147178 w 276"/>
                <a:gd name="T31" fmla="*/ 348266 h 288"/>
                <a:gd name="T32" fmla="*/ 140301 w 276"/>
                <a:gd name="T33" fmla="*/ 342781 h 288"/>
                <a:gd name="T34" fmla="*/ 133423 w 276"/>
                <a:gd name="T35" fmla="*/ 335926 h 288"/>
                <a:gd name="T36" fmla="*/ 132048 w 276"/>
                <a:gd name="T37" fmla="*/ 307132 h 288"/>
                <a:gd name="T38" fmla="*/ 49518 w 276"/>
                <a:gd name="T39" fmla="*/ 393513 h 288"/>
                <a:gd name="T40" fmla="*/ 42640 w 276"/>
                <a:gd name="T41" fmla="*/ 392142 h 288"/>
                <a:gd name="T42" fmla="*/ 35763 w 276"/>
                <a:gd name="T43" fmla="*/ 389400 h 288"/>
                <a:gd name="T44" fmla="*/ 26134 w 276"/>
                <a:gd name="T45" fmla="*/ 382544 h 288"/>
                <a:gd name="T46" fmla="*/ 17881 w 276"/>
                <a:gd name="T47" fmla="*/ 374317 h 288"/>
                <a:gd name="T48" fmla="*/ 8253 w 276"/>
                <a:gd name="T49" fmla="*/ 363348 h 288"/>
                <a:gd name="T50" fmla="*/ 1376 w 276"/>
                <a:gd name="T51" fmla="*/ 352379 h 288"/>
                <a:gd name="T52" fmla="*/ 33012 w 276"/>
                <a:gd name="T53" fmla="*/ 301647 h 288"/>
                <a:gd name="T54" fmla="*/ 115542 w 276"/>
                <a:gd name="T55" fmla="*/ 100092 h 288"/>
                <a:gd name="T56" fmla="*/ 159558 w 276"/>
                <a:gd name="T57" fmla="*/ 138484 h 288"/>
                <a:gd name="T58" fmla="*/ 193945 w 276"/>
                <a:gd name="T59" fmla="*/ 145339 h 288"/>
                <a:gd name="T60" fmla="*/ 165060 w 276"/>
                <a:gd name="T61" fmla="*/ 65814 h 288"/>
                <a:gd name="T62" fmla="*/ 181566 w 276"/>
                <a:gd name="T63" fmla="*/ 43876 h 28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6"/>
                <a:gd name="T97" fmla="*/ 0 h 288"/>
                <a:gd name="T98" fmla="*/ 276 w 276"/>
                <a:gd name="T99" fmla="*/ 288 h 28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6" h="288">
                  <a:moveTo>
                    <a:pt x="132" y="32"/>
                  </a:moveTo>
                  <a:lnTo>
                    <a:pt x="221" y="0"/>
                  </a:lnTo>
                  <a:lnTo>
                    <a:pt x="227" y="2"/>
                  </a:lnTo>
                  <a:lnTo>
                    <a:pt x="233" y="3"/>
                  </a:lnTo>
                  <a:lnTo>
                    <a:pt x="239" y="5"/>
                  </a:lnTo>
                  <a:lnTo>
                    <a:pt x="244" y="7"/>
                  </a:lnTo>
                  <a:lnTo>
                    <a:pt x="249" y="9"/>
                  </a:lnTo>
                  <a:lnTo>
                    <a:pt x="253" y="11"/>
                  </a:lnTo>
                  <a:lnTo>
                    <a:pt x="258" y="13"/>
                  </a:lnTo>
                  <a:lnTo>
                    <a:pt x="261" y="15"/>
                  </a:lnTo>
                  <a:lnTo>
                    <a:pt x="268" y="18"/>
                  </a:lnTo>
                  <a:lnTo>
                    <a:pt x="272" y="21"/>
                  </a:lnTo>
                  <a:lnTo>
                    <a:pt x="275" y="23"/>
                  </a:lnTo>
                  <a:lnTo>
                    <a:pt x="276" y="24"/>
                  </a:lnTo>
                  <a:lnTo>
                    <a:pt x="258" y="160"/>
                  </a:lnTo>
                  <a:lnTo>
                    <a:pt x="224" y="176"/>
                  </a:lnTo>
                  <a:lnTo>
                    <a:pt x="152" y="260"/>
                  </a:lnTo>
                  <a:lnTo>
                    <a:pt x="149" y="261"/>
                  </a:lnTo>
                  <a:lnTo>
                    <a:pt x="145" y="262"/>
                  </a:lnTo>
                  <a:lnTo>
                    <a:pt x="142" y="262"/>
                  </a:lnTo>
                  <a:lnTo>
                    <a:pt x="139" y="263"/>
                  </a:lnTo>
                  <a:lnTo>
                    <a:pt x="136" y="263"/>
                  </a:lnTo>
                  <a:lnTo>
                    <a:pt x="134" y="263"/>
                  </a:lnTo>
                  <a:lnTo>
                    <a:pt x="131" y="263"/>
                  </a:lnTo>
                  <a:lnTo>
                    <a:pt x="128" y="263"/>
                  </a:lnTo>
                  <a:lnTo>
                    <a:pt x="125" y="262"/>
                  </a:lnTo>
                  <a:lnTo>
                    <a:pt x="123" y="262"/>
                  </a:lnTo>
                  <a:lnTo>
                    <a:pt x="121" y="261"/>
                  </a:lnTo>
                  <a:lnTo>
                    <a:pt x="119" y="260"/>
                  </a:lnTo>
                  <a:lnTo>
                    <a:pt x="114" y="258"/>
                  </a:lnTo>
                  <a:lnTo>
                    <a:pt x="111" y="257"/>
                  </a:lnTo>
                  <a:lnTo>
                    <a:pt x="107" y="254"/>
                  </a:lnTo>
                  <a:lnTo>
                    <a:pt x="104" y="252"/>
                  </a:lnTo>
                  <a:lnTo>
                    <a:pt x="102" y="250"/>
                  </a:lnTo>
                  <a:lnTo>
                    <a:pt x="100" y="248"/>
                  </a:lnTo>
                  <a:lnTo>
                    <a:pt x="97" y="245"/>
                  </a:lnTo>
                  <a:lnTo>
                    <a:pt x="96" y="244"/>
                  </a:lnTo>
                  <a:lnTo>
                    <a:pt x="96" y="224"/>
                  </a:lnTo>
                  <a:lnTo>
                    <a:pt x="38" y="288"/>
                  </a:lnTo>
                  <a:lnTo>
                    <a:pt x="36" y="287"/>
                  </a:lnTo>
                  <a:lnTo>
                    <a:pt x="34" y="287"/>
                  </a:lnTo>
                  <a:lnTo>
                    <a:pt x="31" y="286"/>
                  </a:lnTo>
                  <a:lnTo>
                    <a:pt x="30" y="285"/>
                  </a:lnTo>
                  <a:lnTo>
                    <a:pt x="26" y="284"/>
                  </a:lnTo>
                  <a:lnTo>
                    <a:pt x="22" y="281"/>
                  </a:lnTo>
                  <a:lnTo>
                    <a:pt x="19" y="279"/>
                  </a:lnTo>
                  <a:lnTo>
                    <a:pt x="15" y="276"/>
                  </a:lnTo>
                  <a:lnTo>
                    <a:pt x="13" y="273"/>
                  </a:lnTo>
                  <a:lnTo>
                    <a:pt x="10" y="270"/>
                  </a:lnTo>
                  <a:lnTo>
                    <a:pt x="6" y="265"/>
                  </a:lnTo>
                  <a:lnTo>
                    <a:pt x="3" y="260"/>
                  </a:lnTo>
                  <a:lnTo>
                    <a:pt x="1" y="257"/>
                  </a:lnTo>
                  <a:lnTo>
                    <a:pt x="0" y="256"/>
                  </a:lnTo>
                  <a:lnTo>
                    <a:pt x="24" y="220"/>
                  </a:lnTo>
                  <a:lnTo>
                    <a:pt x="16" y="160"/>
                  </a:lnTo>
                  <a:lnTo>
                    <a:pt x="84" y="73"/>
                  </a:lnTo>
                  <a:lnTo>
                    <a:pt x="90" y="64"/>
                  </a:lnTo>
                  <a:lnTo>
                    <a:pt x="116" y="101"/>
                  </a:lnTo>
                  <a:lnTo>
                    <a:pt x="116" y="132"/>
                  </a:lnTo>
                  <a:lnTo>
                    <a:pt x="141" y="106"/>
                  </a:lnTo>
                  <a:lnTo>
                    <a:pt x="126" y="58"/>
                  </a:lnTo>
                  <a:lnTo>
                    <a:pt x="120" y="48"/>
                  </a:lnTo>
                  <a:lnTo>
                    <a:pt x="122" y="39"/>
                  </a:lnTo>
                  <a:lnTo>
                    <a:pt x="132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8CEB7F72-2A04-E57C-40E8-1E3E03CCEA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24095" y="3300244"/>
              <a:ext cx="528255" cy="526384"/>
            </a:xfrm>
            <a:custGeom>
              <a:avLst/>
              <a:gdLst>
                <a:gd name="T0" fmla="*/ 249397 w 326"/>
                <a:gd name="T1" fmla="*/ 0 h 324"/>
                <a:gd name="T2" fmla="*/ 134291 w 326"/>
                <a:gd name="T3" fmla="*/ 118170 h 324"/>
                <a:gd name="T4" fmla="*/ 127439 w 326"/>
                <a:gd name="T5" fmla="*/ 138781 h 324"/>
                <a:gd name="T6" fmla="*/ 121958 w 326"/>
                <a:gd name="T7" fmla="*/ 153896 h 324"/>
                <a:gd name="T8" fmla="*/ 117847 w 326"/>
                <a:gd name="T9" fmla="*/ 164888 h 324"/>
                <a:gd name="T10" fmla="*/ 115107 w 326"/>
                <a:gd name="T11" fmla="*/ 173133 h 324"/>
                <a:gd name="T12" fmla="*/ 113736 w 326"/>
                <a:gd name="T13" fmla="*/ 178629 h 324"/>
                <a:gd name="T14" fmla="*/ 112366 w 326"/>
                <a:gd name="T15" fmla="*/ 182751 h 324"/>
                <a:gd name="T16" fmla="*/ 112366 w 326"/>
                <a:gd name="T17" fmla="*/ 184125 h 324"/>
                <a:gd name="T18" fmla="*/ 112366 w 326"/>
                <a:gd name="T19" fmla="*/ 184125 h 324"/>
                <a:gd name="T20" fmla="*/ 0 w 326"/>
                <a:gd name="T21" fmla="*/ 384739 h 324"/>
                <a:gd name="T22" fmla="*/ 1370 w 326"/>
                <a:gd name="T23" fmla="*/ 402602 h 324"/>
                <a:gd name="T24" fmla="*/ 4111 w 326"/>
                <a:gd name="T25" fmla="*/ 416343 h 324"/>
                <a:gd name="T26" fmla="*/ 5481 w 326"/>
                <a:gd name="T27" fmla="*/ 425961 h 324"/>
                <a:gd name="T28" fmla="*/ 6852 w 326"/>
                <a:gd name="T29" fmla="*/ 434205 h 324"/>
                <a:gd name="T30" fmla="*/ 6852 w 326"/>
                <a:gd name="T31" fmla="*/ 439702 h 324"/>
                <a:gd name="T32" fmla="*/ 8222 w 326"/>
                <a:gd name="T33" fmla="*/ 442450 h 324"/>
                <a:gd name="T34" fmla="*/ 8222 w 326"/>
                <a:gd name="T35" fmla="*/ 445198 h 324"/>
                <a:gd name="T36" fmla="*/ 8222 w 326"/>
                <a:gd name="T37" fmla="*/ 445198 h 324"/>
                <a:gd name="T38" fmla="*/ 15073 w 326"/>
                <a:gd name="T39" fmla="*/ 441076 h 324"/>
                <a:gd name="T40" fmla="*/ 21925 w 326"/>
                <a:gd name="T41" fmla="*/ 435580 h 324"/>
                <a:gd name="T42" fmla="*/ 23295 w 326"/>
                <a:gd name="T43" fmla="*/ 430083 h 324"/>
                <a:gd name="T44" fmla="*/ 32888 w 326"/>
                <a:gd name="T45" fmla="*/ 425961 h 324"/>
                <a:gd name="T46" fmla="*/ 36999 w 326"/>
                <a:gd name="T47" fmla="*/ 421839 h 324"/>
                <a:gd name="T48" fmla="*/ 41109 w 326"/>
                <a:gd name="T49" fmla="*/ 416343 h 324"/>
                <a:gd name="T50" fmla="*/ 43850 w 326"/>
                <a:gd name="T51" fmla="*/ 412220 h 324"/>
                <a:gd name="T52" fmla="*/ 46591 w 326"/>
                <a:gd name="T53" fmla="*/ 408098 h 324"/>
                <a:gd name="T54" fmla="*/ 49331 w 326"/>
                <a:gd name="T55" fmla="*/ 403976 h 324"/>
                <a:gd name="T56" fmla="*/ 50702 w 326"/>
                <a:gd name="T57" fmla="*/ 401228 h 324"/>
                <a:gd name="T58" fmla="*/ 52072 w 326"/>
                <a:gd name="T59" fmla="*/ 398480 h 324"/>
                <a:gd name="T60" fmla="*/ 53442 w 326"/>
                <a:gd name="T61" fmla="*/ 395732 h 324"/>
                <a:gd name="T62" fmla="*/ 54813 w 326"/>
                <a:gd name="T63" fmla="*/ 391609 h 324"/>
                <a:gd name="T64" fmla="*/ 54813 w 326"/>
                <a:gd name="T65" fmla="*/ 390235 h 324"/>
                <a:gd name="T66" fmla="*/ 164438 w 326"/>
                <a:gd name="T67" fmla="*/ 250080 h 324"/>
                <a:gd name="T68" fmla="*/ 235694 w 326"/>
                <a:gd name="T69" fmla="*/ 134659 h 324"/>
                <a:gd name="T70" fmla="*/ 268582 w 326"/>
                <a:gd name="T71" fmla="*/ 137407 h 324"/>
                <a:gd name="T72" fmla="*/ 326135 w 326"/>
                <a:gd name="T73" fmla="*/ 162140 h 324"/>
                <a:gd name="T74" fmla="*/ 339838 w 326"/>
                <a:gd name="T75" fmla="*/ 193744 h 324"/>
                <a:gd name="T76" fmla="*/ 375467 w 326"/>
                <a:gd name="T77" fmla="*/ 186873 h 324"/>
                <a:gd name="T78" fmla="*/ 446723 w 326"/>
                <a:gd name="T79" fmla="*/ 195118 h 324"/>
                <a:gd name="T80" fmla="*/ 309691 w 326"/>
                <a:gd name="T81" fmla="*/ 153896 h 324"/>
                <a:gd name="T82" fmla="*/ 246657 w 326"/>
                <a:gd name="T83" fmla="*/ 120918 h 324"/>
                <a:gd name="T84" fmla="*/ 237065 w 326"/>
                <a:gd name="T85" fmla="*/ 116796 h 324"/>
                <a:gd name="T86" fmla="*/ 228843 w 326"/>
                <a:gd name="T87" fmla="*/ 114048 h 324"/>
                <a:gd name="T88" fmla="*/ 223362 w 326"/>
                <a:gd name="T89" fmla="*/ 111300 h 324"/>
                <a:gd name="T90" fmla="*/ 220621 w 326"/>
                <a:gd name="T91" fmla="*/ 109925 h 324"/>
                <a:gd name="T92" fmla="*/ 216510 w 326"/>
                <a:gd name="T93" fmla="*/ 107177 h 324"/>
                <a:gd name="T94" fmla="*/ 216510 w 326"/>
                <a:gd name="T95" fmla="*/ 107177 h 324"/>
                <a:gd name="T96" fmla="*/ 252138 w 326"/>
                <a:gd name="T97" fmla="*/ 32978 h 324"/>
                <a:gd name="T98" fmla="*/ 249397 w 326"/>
                <a:gd name="T99" fmla="*/ 0 h 32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26"/>
                <a:gd name="T151" fmla="*/ 0 h 324"/>
                <a:gd name="T152" fmla="*/ 326 w 326"/>
                <a:gd name="T153" fmla="*/ 324 h 32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26" h="324">
                  <a:moveTo>
                    <a:pt x="182" y="0"/>
                  </a:moveTo>
                  <a:lnTo>
                    <a:pt x="98" y="86"/>
                  </a:lnTo>
                  <a:lnTo>
                    <a:pt x="93" y="101"/>
                  </a:lnTo>
                  <a:lnTo>
                    <a:pt x="89" y="112"/>
                  </a:lnTo>
                  <a:lnTo>
                    <a:pt x="86" y="120"/>
                  </a:lnTo>
                  <a:lnTo>
                    <a:pt x="84" y="126"/>
                  </a:lnTo>
                  <a:lnTo>
                    <a:pt x="83" y="130"/>
                  </a:lnTo>
                  <a:lnTo>
                    <a:pt x="82" y="133"/>
                  </a:lnTo>
                  <a:lnTo>
                    <a:pt x="82" y="134"/>
                  </a:lnTo>
                  <a:lnTo>
                    <a:pt x="0" y="280"/>
                  </a:lnTo>
                  <a:lnTo>
                    <a:pt x="1" y="293"/>
                  </a:lnTo>
                  <a:lnTo>
                    <a:pt x="3" y="303"/>
                  </a:lnTo>
                  <a:lnTo>
                    <a:pt x="4" y="310"/>
                  </a:lnTo>
                  <a:lnTo>
                    <a:pt x="5" y="316"/>
                  </a:lnTo>
                  <a:lnTo>
                    <a:pt x="5" y="320"/>
                  </a:lnTo>
                  <a:lnTo>
                    <a:pt x="6" y="322"/>
                  </a:lnTo>
                  <a:lnTo>
                    <a:pt x="6" y="324"/>
                  </a:lnTo>
                  <a:lnTo>
                    <a:pt x="11" y="321"/>
                  </a:lnTo>
                  <a:lnTo>
                    <a:pt x="16" y="317"/>
                  </a:lnTo>
                  <a:lnTo>
                    <a:pt x="17" y="313"/>
                  </a:lnTo>
                  <a:lnTo>
                    <a:pt x="24" y="310"/>
                  </a:lnTo>
                  <a:lnTo>
                    <a:pt x="27" y="307"/>
                  </a:lnTo>
                  <a:lnTo>
                    <a:pt x="30" y="303"/>
                  </a:lnTo>
                  <a:lnTo>
                    <a:pt x="32" y="300"/>
                  </a:lnTo>
                  <a:lnTo>
                    <a:pt x="34" y="297"/>
                  </a:lnTo>
                  <a:lnTo>
                    <a:pt x="36" y="294"/>
                  </a:lnTo>
                  <a:lnTo>
                    <a:pt x="37" y="292"/>
                  </a:lnTo>
                  <a:lnTo>
                    <a:pt x="38" y="290"/>
                  </a:lnTo>
                  <a:lnTo>
                    <a:pt x="39" y="288"/>
                  </a:lnTo>
                  <a:lnTo>
                    <a:pt x="40" y="285"/>
                  </a:lnTo>
                  <a:lnTo>
                    <a:pt x="40" y="284"/>
                  </a:lnTo>
                  <a:lnTo>
                    <a:pt x="120" y="182"/>
                  </a:lnTo>
                  <a:lnTo>
                    <a:pt x="172" y="98"/>
                  </a:lnTo>
                  <a:lnTo>
                    <a:pt x="196" y="100"/>
                  </a:lnTo>
                  <a:lnTo>
                    <a:pt x="238" y="118"/>
                  </a:lnTo>
                  <a:lnTo>
                    <a:pt x="248" y="141"/>
                  </a:lnTo>
                  <a:lnTo>
                    <a:pt x="274" y="136"/>
                  </a:lnTo>
                  <a:lnTo>
                    <a:pt x="326" y="142"/>
                  </a:lnTo>
                  <a:lnTo>
                    <a:pt x="226" y="112"/>
                  </a:lnTo>
                  <a:lnTo>
                    <a:pt x="180" y="88"/>
                  </a:lnTo>
                  <a:lnTo>
                    <a:pt x="173" y="85"/>
                  </a:lnTo>
                  <a:lnTo>
                    <a:pt x="167" y="83"/>
                  </a:lnTo>
                  <a:lnTo>
                    <a:pt x="163" y="81"/>
                  </a:lnTo>
                  <a:lnTo>
                    <a:pt x="161" y="80"/>
                  </a:lnTo>
                  <a:lnTo>
                    <a:pt x="158" y="78"/>
                  </a:lnTo>
                  <a:lnTo>
                    <a:pt x="184" y="24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B2FB02B-C717-9B89-587C-5B411529BFB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20736" y="3150621"/>
              <a:ext cx="185700" cy="84727"/>
            </a:xfrm>
            <a:custGeom>
              <a:avLst/>
              <a:gdLst>
                <a:gd name="T0" fmla="*/ 0 w 569"/>
                <a:gd name="T1" fmla="*/ 0 h 266"/>
                <a:gd name="T2" fmla="*/ 57958 w 569"/>
                <a:gd name="T3" fmla="*/ 5388 h 266"/>
                <a:gd name="T4" fmla="*/ 73414 w 569"/>
                <a:gd name="T5" fmla="*/ 7543 h 266"/>
                <a:gd name="T6" fmla="*/ 87765 w 569"/>
                <a:gd name="T7" fmla="*/ 9968 h 266"/>
                <a:gd name="T8" fmla="*/ 99633 w 569"/>
                <a:gd name="T9" fmla="*/ 12123 h 266"/>
                <a:gd name="T10" fmla="*/ 109568 w 569"/>
                <a:gd name="T11" fmla="*/ 14817 h 266"/>
                <a:gd name="T12" fmla="*/ 117848 w 569"/>
                <a:gd name="T13" fmla="*/ 16702 h 266"/>
                <a:gd name="T14" fmla="*/ 123368 w 569"/>
                <a:gd name="T15" fmla="*/ 18588 h 266"/>
                <a:gd name="T16" fmla="*/ 126956 w 569"/>
                <a:gd name="T17" fmla="*/ 19666 h 266"/>
                <a:gd name="T18" fmla="*/ 128336 w 569"/>
                <a:gd name="T19" fmla="*/ 19935 h 266"/>
                <a:gd name="T20" fmla="*/ 157039 w 569"/>
                <a:gd name="T21" fmla="*/ 34752 h 266"/>
                <a:gd name="T22" fmla="*/ 151795 w 569"/>
                <a:gd name="T23" fmla="*/ 41756 h 266"/>
                <a:gd name="T24" fmla="*/ 106533 w 569"/>
                <a:gd name="T25" fmla="*/ 46875 h 266"/>
                <a:gd name="T26" fmla="*/ 104877 w 569"/>
                <a:gd name="T27" fmla="*/ 52532 h 266"/>
                <a:gd name="T28" fmla="*/ 102945 w 569"/>
                <a:gd name="T29" fmla="*/ 57381 h 266"/>
                <a:gd name="T30" fmla="*/ 101013 w 569"/>
                <a:gd name="T31" fmla="*/ 61691 h 266"/>
                <a:gd name="T32" fmla="*/ 98805 w 569"/>
                <a:gd name="T33" fmla="*/ 64924 h 266"/>
                <a:gd name="T34" fmla="*/ 97149 w 569"/>
                <a:gd name="T35" fmla="*/ 67079 h 266"/>
                <a:gd name="T36" fmla="*/ 95493 w 569"/>
                <a:gd name="T37" fmla="*/ 68965 h 266"/>
                <a:gd name="T38" fmla="*/ 93837 w 569"/>
                <a:gd name="T39" fmla="*/ 70312 h 266"/>
                <a:gd name="T40" fmla="*/ 92181 w 569"/>
                <a:gd name="T41" fmla="*/ 71120 h 266"/>
                <a:gd name="T42" fmla="*/ 91077 w 569"/>
                <a:gd name="T43" fmla="*/ 71659 h 266"/>
                <a:gd name="T44" fmla="*/ 89697 w 569"/>
                <a:gd name="T45" fmla="*/ 71659 h 266"/>
                <a:gd name="T46" fmla="*/ 88317 w 569"/>
                <a:gd name="T47" fmla="*/ 71390 h 266"/>
                <a:gd name="T48" fmla="*/ 87213 w 569"/>
                <a:gd name="T49" fmla="*/ 71120 h 266"/>
                <a:gd name="T50" fmla="*/ 86109 w 569"/>
                <a:gd name="T51" fmla="*/ 70312 h 266"/>
                <a:gd name="T52" fmla="*/ 85281 w 569"/>
                <a:gd name="T53" fmla="*/ 70043 h 266"/>
                <a:gd name="T54" fmla="*/ 80865 w 569"/>
                <a:gd name="T55" fmla="*/ 69773 h 266"/>
                <a:gd name="T56" fmla="*/ 76450 w 569"/>
                <a:gd name="T57" fmla="*/ 68965 h 266"/>
                <a:gd name="T58" fmla="*/ 71758 w 569"/>
                <a:gd name="T59" fmla="*/ 68157 h 266"/>
                <a:gd name="T60" fmla="*/ 67618 w 569"/>
                <a:gd name="T61" fmla="*/ 66810 h 266"/>
                <a:gd name="T62" fmla="*/ 63202 w 569"/>
                <a:gd name="T63" fmla="*/ 65463 h 266"/>
                <a:gd name="T64" fmla="*/ 59338 w 569"/>
                <a:gd name="T65" fmla="*/ 63577 h 266"/>
                <a:gd name="T66" fmla="*/ 55198 w 569"/>
                <a:gd name="T67" fmla="*/ 61422 h 266"/>
                <a:gd name="T68" fmla="*/ 51334 w 569"/>
                <a:gd name="T69" fmla="*/ 58997 h 266"/>
                <a:gd name="T70" fmla="*/ 47194 w 569"/>
                <a:gd name="T71" fmla="*/ 56573 h 266"/>
                <a:gd name="T72" fmla="*/ 43607 w 569"/>
                <a:gd name="T73" fmla="*/ 53610 h 266"/>
                <a:gd name="T74" fmla="*/ 40019 w 569"/>
                <a:gd name="T75" fmla="*/ 50646 h 266"/>
                <a:gd name="T76" fmla="*/ 36707 w 569"/>
                <a:gd name="T77" fmla="*/ 47683 h 266"/>
                <a:gd name="T78" fmla="*/ 30083 w 569"/>
                <a:gd name="T79" fmla="*/ 41756 h 266"/>
                <a:gd name="T80" fmla="*/ 24287 w 569"/>
                <a:gd name="T81" fmla="*/ 34752 h 266"/>
                <a:gd name="T82" fmla="*/ 18491 w 569"/>
                <a:gd name="T83" fmla="*/ 28286 h 266"/>
                <a:gd name="T84" fmla="*/ 13800 w 569"/>
                <a:gd name="T85" fmla="*/ 22360 h 266"/>
                <a:gd name="T86" fmla="*/ 9936 w 569"/>
                <a:gd name="T87" fmla="*/ 16164 h 266"/>
                <a:gd name="T88" fmla="*/ 6348 w 569"/>
                <a:gd name="T89" fmla="*/ 11045 h 266"/>
                <a:gd name="T90" fmla="*/ 1656 w 569"/>
                <a:gd name="T91" fmla="*/ 2963 h 266"/>
                <a:gd name="T92" fmla="*/ 0 w 569"/>
                <a:gd name="T93" fmla="*/ 0 h 26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569"/>
                <a:gd name="T142" fmla="*/ 0 h 266"/>
                <a:gd name="T143" fmla="*/ 569 w 569"/>
                <a:gd name="T144" fmla="*/ 266 h 26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569" h="266">
                  <a:moveTo>
                    <a:pt x="0" y="0"/>
                  </a:moveTo>
                  <a:lnTo>
                    <a:pt x="210" y="20"/>
                  </a:lnTo>
                  <a:lnTo>
                    <a:pt x="266" y="28"/>
                  </a:lnTo>
                  <a:lnTo>
                    <a:pt x="318" y="37"/>
                  </a:lnTo>
                  <a:lnTo>
                    <a:pt x="361" y="45"/>
                  </a:lnTo>
                  <a:lnTo>
                    <a:pt x="397" y="55"/>
                  </a:lnTo>
                  <a:lnTo>
                    <a:pt x="427" y="62"/>
                  </a:lnTo>
                  <a:lnTo>
                    <a:pt x="447" y="69"/>
                  </a:lnTo>
                  <a:lnTo>
                    <a:pt x="460" y="73"/>
                  </a:lnTo>
                  <a:lnTo>
                    <a:pt x="465" y="74"/>
                  </a:lnTo>
                  <a:lnTo>
                    <a:pt x="569" y="129"/>
                  </a:lnTo>
                  <a:lnTo>
                    <a:pt x="550" y="155"/>
                  </a:lnTo>
                  <a:lnTo>
                    <a:pt x="386" y="174"/>
                  </a:lnTo>
                  <a:lnTo>
                    <a:pt x="380" y="195"/>
                  </a:lnTo>
                  <a:lnTo>
                    <a:pt x="373" y="213"/>
                  </a:lnTo>
                  <a:lnTo>
                    <a:pt x="366" y="229"/>
                  </a:lnTo>
                  <a:lnTo>
                    <a:pt x="358" y="241"/>
                  </a:lnTo>
                  <a:lnTo>
                    <a:pt x="352" y="249"/>
                  </a:lnTo>
                  <a:lnTo>
                    <a:pt x="346" y="256"/>
                  </a:lnTo>
                  <a:lnTo>
                    <a:pt x="340" y="261"/>
                  </a:lnTo>
                  <a:lnTo>
                    <a:pt x="334" y="264"/>
                  </a:lnTo>
                  <a:lnTo>
                    <a:pt x="330" y="266"/>
                  </a:lnTo>
                  <a:lnTo>
                    <a:pt x="325" y="266"/>
                  </a:lnTo>
                  <a:lnTo>
                    <a:pt x="320" y="265"/>
                  </a:lnTo>
                  <a:lnTo>
                    <a:pt x="316" y="264"/>
                  </a:lnTo>
                  <a:lnTo>
                    <a:pt x="312" y="261"/>
                  </a:lnTo>
                  <a:lnTo>
                    <a:pt x="309" y="260"/>
                  </a:lnTo>
                  <a:lnTo>
                    <a:pt x="293" y="259"/>
                  </a:lnTo>
                  <a:lnTo>
                    <a:pt x="277" y="256"/>
                  </a:lnTo>
                  <a:lnTo>
                    <a:pt x="260" y="253"/>
                  </a:lnTo>
                  <a:lnTo>
                    <a:pt x="245" y="248"/>
                  </a:lnTo>
                  <a:lnTo>
                    <a:pt x="229" y="243"/>
                  </a:lnTo>
                  <a:lnTo>
                    <a:pt x="215" y="236"/>
                  </a:lnTo>
                  <a:lnTo>
                    <a:pt x="200" y="228"/>
                  </a:lnTo>
                  <a:lnTo>
                    <a:pt x="186" y="219"/>
                  </a:lnTo>
                  <a:lnTo>
                    <a:pt x="171" y="210"/>
                  </a:lnTo>
                  <a:lnTo>
                    <a:pt x="158" y="199"/>
                  </a:lnTo>
                  <a:lnTo>
                    <a:pt x="145" y="188"/>
                  </a:lnTo>
                  <a:lnTo>
                    <a:pt x="133" y="177"/>
                  </a:lnTo>
                  <a:lnTo>
                    <a:pt x="109" y="155"/>
                  </a:lnTo>
                  <a:lnTo>
                    <a:pt x="88" y="129"/>
                  </a:lnTo>
                  <a:lnTo>
                    <a:pt x="67" y="105"/>
                  </a:lnTo>
                  <a:lnTo>
                    <a:pt x="50" y="83"/>
                  </a:lnTo>
                  <a:lnTo>
                    <a:pt x="36" y="60"/>
                  </a:lnTo>
                  <a:lnTo>
                    <a:pt x="23" y="41"/>
                  </a:lnTo>
                  <a:lnTo>
                    <a:pt x="6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C8AE9AB1-6DE2-CE88-18D0-65EB2717EB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78306" y="2292543"/>
              <a:ext cx="160460" cy="200098"/>
            </a:xfrm>
            <a:custGeom>
              <a:avLst/>
              <a:gdLst>
                <a:gd name="T0" fmla="*/ 55486 w 494"/>
                <a:gd name="T1" fmla="*/ 73545 h 619"/>
                <a:gd name="T2" fmla="*/ 104655 w 494"/>
                <a:gd name="T3" fmla="*/ 99518 h 619"/>
                <a:gd name="T4" fmla="*/ 113994 w 494"/>
                <a:gd name="T5" fmla="*/ 102526 h 619"/>
                <a:gd name="T6" fmla="*/ 121136 w 494"/>
                <a:gd name="T7" fmla="*/ 106627 h 619"/>
                <a:gd name="T8" fmla="*/ 126904 w 494"/>
                <a:gd name="T9" fmla="*/ 111275 h 619"/>
                <a:gd name="T10" fmla="*/ 131024 w 494"/>
                <a:gd name="T11" fmla="*/ 117016 h 619"/>
                <a:gd name="T12" fmla="*/ 133771 w 494"/>
                <a:gd name="T13" fmla="*/ 122484 h 619"/>
                <a:gd name="T14" fmla="*/ 135145 w 494"/>
                <a:gd name="T15" fmla="*/ 128772 h 619"/>
                <a:gd name="T16" fmla="*/ 135694 w 494"/>
                <a:gd name="T17" fmla="*/ 135061 h 619"/>
                <a:gd name="T18" fmla="*/ 135145 w 494"/>
                <a:gd name="T19" fmla="*/ 144083 h 619"/>
                <a:gd name="T20" fmla="*/ 132672 w 494"/>
                <a:gd name="T21" fmla="*/ 155292 h 619"/>
                <a:gd name="T22" fmla="*/ 128278 w 494"/>
                <a:gd name="T23" fmla="*/ 166775 h 619"/>
                <a:gd name="T24" fmla="*/ 77461 w 494"/>
                <a:gd name="T25" fmla="*/ 144903 h 619"/>
                <a:gd name="T26" fmla="*/ 62079 w 494"/>
                <a:gd name="T27" fmla="*/ 146544 h 619"/>
                <a:gd name="T28" fmla="*/ 48894 w 494"/>
                <a:gd name="T29" fmla="*/ 146817 h 619"/>
                <a:gd name="T30" fmla="*/ 37632 w 494"/>
                <a:gd name="T31" fmla="*/ 146544 h 619"/>
                <a:gd name="T32" fmla="*/ 28292 w 494"/>
                <a:gd name="T33" fmla="*/ 145177 h 619"/>
                <a:gd name="T34" fmla="*/ 20601 w 494"/>
                <a:gd name="T35" fmla="*/ 143536 h 619"/>
                <a:gd name="T36" fmla="*/ 14558 w 494"/>
                <a:gd name="T37" fmla="*/ 140802 h 619"/>
                <a:gd name="T38" fmla="*/ 9614 w 494"/>
                <a:gd name="T39" fmla="*/ 138342 h 619"/>
                <a:gd name="T40" fmla="*/ 6043 w 494"/>
                <a:gd name="T41" fmla="*/ 135334 h 619"/>
                <a:gd name="T42" fmla="*/ 3296 w 494"/>
                <a:gd name="T43" fmla="*/ 132053 h 619"/>
                <a:gd name="T44" fmla="*/ 1648 w 494"/>
                <a:gd name="T45" fmla="*/ 129046 h 619"/>
                <a:gd name="T46" fmla="*/ 0 w 494"/>
                <a:gd name="T47" fmla="*/ 123031 h 619"/>
                <a:gd name="T48" fmla="*/ 275 w 494"/>
                <a:gd name="T49" fmla="*/ 117563 h 619"/>
                <a:gd name="T50" fmla="*/ 5219 w 494"/>
                <a:gd name="T51" fmla="*/ 98972 h 619"/>
                <a:gd name="T52" fmla="*/ 11537 w 494"/>
                <a:gd name="T53" fmla="*/ 79287 h 619"/>
                <a:gd name="T54" fmla="*/ 11262 w 494"/>
                <a:gd name="T55" fmla="*/ 66163 h 619"/>
                <a:gd name="T56" fmla="*/ 11811 w 494"/>
                <a:gd name="T57" fmla="*/ 54680 h 619"/>
                <a:gd name="T58" fmla="*/ 12910 w 494"/>
                <a:gd name="T59" fmla="*/ 44565 h 619"/>
                <a:gd name="T60" fmla="*/ 14558 w 494"/>
                <a:gd name="T61" fmla="*/ 35542 h 619"/>
                <a:gd name="T62" fmla="*/ 18953 w 494"/>
                <a:gd name="T63" fmla="*/ 21599 h 619"/>
                <a:gd name="T64" fmla="*/ 24172 w 494"/>
                <a:gd name="T65" fmla="*/ 12030 h 619"/>
                <a:gd name="T66" fmla="*/ 29391 w 494"/>
                <a:gd name="T67" fmla="*/ 5468 h 619"/>
                <a:gd name="T68" fmla="*/ 34336 w 494"/>
                <a:gd name="T69" fmla="*/ 1914 h 619"/>
                <a:gd name="T70" fmla="*/ 39005 w 494"/>
                <a:gd name="T71" fmla="*/ 0 h 61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4"/>
                <a:gd name="T109" fmla="*/ 0 h 619"/>
                <a:gd name="T110" fmla="*/ 494 w 494"/>
                <a:gd name="T111" fmla="*/ 619 h 61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4" h="619">
                  <a:moveTo>
                    <a:pt x="142" y="0"/>
                  </a:moveTo>
                  <a:lnTo>
                    <a:pt x="202" y="269"/>
                  </a:lnTo>
                  <a:lnTo>
                    <a:pt x="362" y="359"/>
                  </a:lnTo>
                  <a:lnTo>
                    <a:pt x="381" y="364"/>
                  </a:lnTo>
                  <a:lnTo>
                    <a:pt x="399" y="369"/>
                  </a:lnTo>
                  <a:lnTo>
                    <a:pt x="415" y="375"/>
                  </a:lnTo>
                  <a:lnTo>
                    <a:pt x="429" y="382"/>
                  </a:lnTo>
                  <a:lnTo>
                    <a:pt x="441" y="390"/>
                  </a:lnTo>
                  <a:lnTo>
                    <a:pt x="452" y="399"/>
                  </a:lnTo>
                  <a:lnTo>
                    <a:pt x="462" y="407"/>
                  </a:lnTo>
                  <a:lnTo>
                    <a:pt x="470" y="417"/>
                  </a:lnTo>
                  <a:lnTo>
                    <a:pt x="477" y="428"/>
                  </a:lnTo>
                  <a:lnTo>
                    <a:pt x="482" y="437"/>
                  </a:lnTo>
                  <a:lnTo>
                    <a:pt x="487" y="448"/>
                  </a:lnTo>
                  <a:lnTo>
                    <a:pt x="491" y="460"/>
                  </a:lnTo>
                  <a:lnTo>
                    <a:pt x="492" y="471"/>
                  </a:lnTo>
                  <a:lnTo>
                    <a:pt x="494" y="482"/>
                  </a:lnTo>
                  <a:lnTo>
                    <a:pt x="494" y="494"/>
                  </a:lnTo>
                  <a:lnTo>
                    <a:pt x="494" y="504"/>
                  </a:lnTo>
                  <a:lnTo>
                    <a:pt x="492" y="527"/>
                  </a:lnTo>
                  <a:lnTo>
                    <a:pt x="488" y="548"/>
                  </a:lnTo>
                  <a:lnTo>
                    <a:pt x="483" y="568"/>
                  </a:lnTo>
                  <a:lnTo>
                    <a:pt x="477" y="585"/>
                  </a:lnTo>
                  <a:lnTo>
                    <a:pt x="467" y="610"/>
                  </a:lnTo>
                  <a:lnTo>
                    <a:pt x="462" y="619"/>
                  </a:lnTo>
                  <a:lnTo>
                    <a:pt x="282" y="530"/>
                  </a:lnTo>
                  <a:lnTo>
                    <a:pt x="253" y="533"/>
                  </a:lnTo>
                  <a:lnTo>
                    <a:pt x="226" y="536"/>
                  </a:lnTo>
                  <a:lnTo>
                    <a:pt x="200" y="537"/>
                  </a:lnTo>
                  <a:lnTo>
                    <a:pt x="178" y="537"/>
                  </a:lnTo>
                  <a:lnTo>
                    <a:pt x="156" y="537"/>
                  </a:lnTo>
                  <a:lnTo>
                    <a:pt x="137" y="536"/>
                  </a:lnTo>
                  <a:lnTo>
                    <a:pt x="119" y="533"/>
                  </a:lnTo>
                  <a:lnTo>
                    <a:pt x="103" y="531"/>
                  </a:lnTo>
                  <a:lnTo>
                    <a:pt x="88" y="528"/>
                  </a:lnTo>
                  <a:lnTo>
                    <a:pt x="75" y="525"/>
                  </a:lnTo>
                  <a:lnTo>
                    <a:pt x="63" y="520"/>
                  </a:lnTo>
                  <a:lnTo>
                    <a:pt x="53" y="515"/>
                  </a:lnTo>
                  <a:lnTo>
                    <a:pt x="43" y="510"/>
                  </a:lnTo>
                  <a:lnTo>
                    <a:pt x="35" y="506"/>
                  </a:lnTo>
                  <a:lnTo>
                    <a:pt x="28" y="501"/>
                  </a:lnTo>
                  <a:lnTo>
                    <a:pt x="22" y="495"/>
                  </a:lnTo>
                  <a:lnTo>
                    <a:pt x="17" y="489"/>
                  </a:lnTo>
                  <a:lnTo>
                    <a:pt x="12" y="483"/>
                  </a:lnTo>
                  <a:lnTo>
                    <a:pt x="9" y="478"/>
                  </a:lnTo>
                  <a:lnTo>
                    <a:pt x="6" y="472"/>
                  </a:lnTo>
                  <a:lnTo>
                    <a:pt x="3" y="461"/>
                  </a:lnTo>
                  <a:lnTo>
                    <a:pt x="0" y="450"/>
                  </a:lnTo>
                  <a:lnTo>
                    <a:pt x="0" y="436"/>
                  </a:lnTo>
                  <a:lnTo>
                    <a:pt x="1" y="430"/>
                  </a:lnTo>
                  <a:lnTo>
                    <a:pt x="10" y="396"/>
                  </a:lnTo>
                  <a:lnTo>
                    <a:pt x="19" y="362"/>
                  </a:lnTo>
                  <a:lnTo>
                    <a:pt x="30" y="327"/>
                  </a:lnTo>
                  <a:lnTo>
                    <a:pt x="42" y="290"/>
                  </a:lnTo>
                  <a:lnTo>
                    <a:pt x="41" y="265"/>
                  </a:lnTo>
                  <a:lnTo>
                    <a:pt x="41" y="242"/>
                  </a:lnTo>
                  <a:lnTo>
                    <a:pt x="42" y="220"/>
                  </a:lnTo>
                  <a:lnTo>
                    <a:pt x="43" y="200"/>
                  </a:lnTo>
                  <a:lnTo>
                    <a:pt x="45" y="181"/>
                  </a:lnTo>
                  <a:lnTo>
                    <a:pt x="47" y="163"/>
                  </a:lnTo>
                  <a:lnTo>
                    <a:pt x="51" y="146"/>
                  </a:lnTo>
                  <a:lnTo>
                    <a:pt x="53" y="130"/>
                  </a:lnTo>
                  <a:lnTo>
                    <a:pt x="60" y="103"/>
                  </a:lnTo>
                  <a:lnTo>
                    <a:pt x="69" y="79"/>
                  </a:lnTo>
                  <a:lnTo>
                    <a:pt x="78" y="60"/>
                  </a:lnTo>
                  <a:lnTo>
                    <a:pt x="88" y="44"/>
                  </a:lnTo>
                  <a:lnTo>
                    <a:pt x="97" y="31"/>
                  </a:lnTo>
                  <a:lnTo>
                    <a:pt x="107" y="20"/>
                  </a:lnTo>
                  <a:lnTo>
                    <a:pt x="116" y="13"/>
                  </a:lnTo>
                  <a:lnTo>
                    <a:pt x="125" y="7"/>
                  </a:lnTo>
                  <a:lnTo>
                    <a:pt x="137" y="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28B9977D-50A8-339A-FACD-99B9325FB2F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226021" y="1214538"/>
              <a:ext cx="268635" cy="153228"/>
            </a:xfrm>
            <a:custGeom>
              <a:avLst/>
              <a:gdLst>
                <a:gd name="T0" fmla="*/ 0 w 165"/>
                <a:gd name="T1" fmla="*/ 0 h 94"/>
                <a:gd name="T2" fmla="*/ 46811 w 165"/>
                <a:gd name="T3" fmla="*/ 41360 h 94"/>
                <a:gd name="T4" fmla="*/ 59203 w 165"/>
                <a:gd name="T5" fmla="*/ 39981 h 94"/>
                <a:gd name="T6" fmla="*/ 71594 w 165"/>
                <a:gd name="T7" fmla="*/ 38603 h 94"/>
                <a:gd name="T8" fmla="*/ 83985 w 165"/>
                <a:gd name="T9" fmla="*/ 38603 h 94"/>
                <a:gd name="T10" fmla="*/ 95000 w 165"/>
                <a:gd name="T11" fmla="*/ 37224 h 94"/>
                <a:gd name="T12" fmla="*/ 106014 w 165"/>
                <a:gd name="T13" fmla="*/ 37224 h 94"/>
                <a:gd name="T14" fmla="*/ 117029 w 165"/>
                <a:gd name="T15" fmla="*/ 37224 h 94"/>
                <a:gd name="T16" fmla="*/ 126666 w 165"/>
                <a:gd name="T17" fmla="*/ 37224 h 94"/>
                <a:gd name="T18" fmla="*/ 136304 w 165"/>
                <a:gd name="T19" fmla="*/ 37224 h 94"/>
                <a:gd name="T20" fmla="*/ 152825 w 165"/>
                <a:gd name="T21" fmla="*/ 38603 h 94"/>
                <a:gd name="T22" fmla="*/ 165217 w 165"/>
                <a:gd name="T23" fmla="*/ 39981 h 94"/>
                <a:gd name="T24" fmla="*/ 173478 w 165"/>
                <a:gd name="T25" fmla="*/ 41360 h 94"/>
                <a:gd name="T26" fmla="*/ 176231 w 165"/>
                <a:gd name="T27" fmla="*/ 41360 h 94"/>
                <a:gd name="T28" fmla="*/ 183115 w 165"/>
                <a:gd name="T29" fmla="*/ 46875 h 94"/>
                <a:gd name="T30" fmla="*/ 189999 w 165"/>
                <a:gd name="T31" fmla="*/ 52389 h 94"/>
                <a:gd name="T32" fmla="*/ 195506 w 165"/>
                <a:gd name="T33" fmla="*/ 57904 h 94"/>
                <a:gd name="T34" fmla="*/ 199637 w 165"/>
                <a:gd name="T35" fmla="*/ 63419 h 94"/>
                <a:gd name="T36" fmla="*/ 205144 w 165"/>
                <a:gd name="T37" fmla="*/ 67555 h 94"/>
                <a:gd name="T38" fmla="*/ 209275 w 165"/>
                <a:gd name="T39" fmla="*/ 73070 h 94"/>
                <a:gd name="T40" fmla="*/ 212028 w 165"/>
                <a:gd name="T41" fmla="*/ 77206 h 94"/>
                <a:gd name="T42" fmla="*/ 214782 w 165"/>
                <a:gd name="T43" fmla="*/ 81342 h 94"/>
                <a:gd name="T44" fmla="*/ 217535 w 165"/>
                <a:gd name="T45" fmla="*/ 85478 h 94"/>
                <a:gd name="T46" fmla="*/ 220289 w 165"/>
                <a:gd name="T47" fmla="*/ 88235 h 94"/>
                <a:gd name="T48" fmla="*/ 221666 w 165"/>
                <a:gd name="T49" fmla="*/ 92371 h 94"/>
                <a:gd name="T50" fmla="*/ 223043 w 165"/>
                <a:gd name="T51" fmla="*/ 95128 h 94"/>
                <a:gd name="T52" fmla="*/ 224419 w 165"/>
                <a:gd name="T53" fmla="*/ 97886 h 94"/>
                <a:gd name="T54" fmla="*/ 223043 w 165"/>
                <a:gd name="T55" fmla="*/ 99264 h 94"/>
                <a:gd name="T56" fmla="*/ 225796 w 165"/>
                <a:gd name="T57" fmla="*/ 100643 h 94"/>
                <a:gd name="T58" fmla="*/ 227173 w 165"/>
                <a:gd name="T59" fmla="*/ 106158 h 94"/>
                <a:gd name="T60" fmla="*/ 227173 w 165"/>
                <a:gd name="T61" fmla="*/ 107536 h 94"/>
                <a:gd name="T62" fmla="*/ 227173 w 165"/>
                <a:gd name="T63" fmla="*/ 108915 h 94"/>
                <a:gd name="T64" fmla="*/ 227173 w 165"/>
                <a:gd name="T65" fmla="*/ 110294 h 94"/>
                <a:gd name="T66" fmla="*/ 227173 w 165"/>
                <a:gd name="T67" fmla="*/ 113051 h 94"/>
                <a:gd name="T68" fmla="*/ 225796 w 165"/>
                <a:gd name="T69" fmla="*/ 115808 h 94"/>
                <a:gd name="T70" fmla="*/ 224419 w 165"/>
                <a:gd name="T71" fmla="*/ 117187 h 94"/>
                <a:gd name="T72" fmla="*/ 221666 w 165"/>
                <a:gd name="T73" fmla="*/ 119944 h 94"/>
                <a:gd name="T74" fmla="*/ 220289 w 165"/>
                <a:gd name="T75" fmla="*/ 119944 h 94"/>
                <a:gd name="T76" fmla="*/ 220289 w 165"/>
                <a:gd name="T77" fmla="*/ 122702 h 94"/>
                <a:gd name="T78" fmla="*/ 218912 w 165"/>
                <a:gd name="T79" fmla="*/ 125459 h 94"/>
                <a:gd name="T80" fmla="*/ 217535 w 165"/>
                <a:gd name="T81" fmla="*/ 126838 h 94"/>
                <a:gd name="T82" fmla="*/ 216159 w 165"/>
                <a:gd name="T83" fmla="*/ 128216 h 94"/>
                <a:gd name="T84" fmla="*/ 213405 w 165"/>
                <a:gd name="T85" fmla="*/ 129595 h 94"/>
                <a:gd name="T86" fmla="*/ 212028 w 165"/>
                <a:gd name="T87" fmla="*/ 129595 h 94"/>
                <a:gd name="T88" fmla="*/ 209275 w 165"/>
                <a:gd name="T89" fmla="*/ 129595 h 94"/>
                <a:gd name="T90" fmla="*/ 206521 w 165"/>
                <a:gd name="T91" fmla="*/ 129595 h 94"/>
                <a:gd name="T92" fmla="*/ 203767 w 165"/>
                <a:gd name="T93" fmla="*/ 129595 h 94"/>
                <a:gd name="T94" fmla="*/ 201014 w 165"/>
                <a:gd name="T95" fmla="*/ 128216 h 94"/>
                <a:gd name="T96" fmla="*/ 196883 w 165"/>
                <a:gd name="T97" fmla="*/ 128216 h 94"/>
                <a:gd name="T98" fmla="*/ 194130 w 165"/>
                <a:gd name="T99" fmla="*/ 126838 h 94"/>
                <a:gd name="T100" fmla="*/ 187246 w 165"/>
                <a:gd name="T101" fmla="*/ 124080 h 94"/>
                <a:gd name="T102" fmla="*/ 180362 w 165"/>
                <a:gd name="T103" fmla="*/ 121323 h 94"/>
                <a:gd name="T104" fmla="*/ 173478 w 165"/>
                <a:gd name="T105" fmla="*/ 117187 h 94"/>
                <a:gd name="T106" fmla="*/ 166594 w 165"/>
                <a:gd name="T107" fmla="*/ 113051 h 94"/>
                <a:gd name="T108" fmla="*/ 161086 w 165"/>
                <a:gd name="T109" fmla="*/ 108915 h 94"/>
                <a:gd name="T110" fmla="*/ 155579 w 165"/>
                <a:gd name="T111" fmla="*/ 106158 h 94"/>
                <a:gd name="T112" fmla="*/ 147318 w 165"/>
                <a:gd name="T113" fmla="*/ 100643 h 94"/>
                <a:gd name="T114" fmla="*/ 143188 w 165"/>
                <a:gd name="T115" fmla="*/ 99264 h 94"/>
                <a:gd name="T116" fmla="*/ 49565 w 165"/>
                <a:gd name="T117" fmla="*/ 71691 h 94"/>
                <a:gd name="T118" fmla="*/ 2754 w 165"/>
                <a:gd name="T119" fmla="*/ 27573 h 94"/>
                <a:gd name="T120" fmla="*/ 0 w 165"/>
                <a:gd name="T121" fmla="*/ 0 h 9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5"/>
                <a:gd name="T184" fmla="*/ 0 h 94"/>
                <a:gd name="T185" fmla="*/ 165 w 165"/>
                <a:gd name="T186" fmla="*/ 94 h 9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5" h="94">
                  <a:moveTo>
                    <a:pt x="0" y="0"/>
                  </a:moveTo>
                  <a:lnTo>
                    <a:pt x="34" y="30"/>
                  </a:lnTo>
                  <a:lnTo>
                    <a:pt x="43" y="29"/>
                  </a:lnTo>
                  <a:lnTo>
                    <a:pt x="52" y="28"/>
                  </a:lnTo>
                  <a:lnTo>
                    <a:pt x="61" y="28"/>
                  </a:lnTo>
                  <a:lnTo>
                    <a:pt x="69" y="27"/>
                  </a:lnTo>
                  <a:lnTo>
                    <a:pt x="77" y="27"/>
                  </a:lnTo>
                  <a:lnTo>
                    <a:pt x="85" y="27"/>
                  </a:lnTo>
                  <a:lnTo>
                    <a:pt x="92" y="27"/>
                  </a:lnTo>
                  <a:lnTo>
                    <a:pt x="99" y="27"/>
                  </a:lnTo>
                  <a:lnTo>
                    <a:pt x="111" y="28"/>
                  </a:lnTo>
                  <a:lnTo>
                    <a:pt x="120" y="29"/>
                  </a:lnTo>
                  <a:lnTo>
                    <a:pt x="126" y="30"/>
                  </a:lnTo>
                  <a:lnTo>
                    <a:pt x="128" y="30"/>
                  </a:lnTo>
                  <a:lnTo>
                    <a:pt x="133" y="34"/>
                  </a:lnTo>
                  <a:lnTo>
                    <a:pt x="138" y="38"/>
                  </a:lnTo>
                  <a:lnTo>
                    <a:pt x="142" y="42"/>
                  </a:lnTo>
                  <a:lnTo>
                    <a:pt x="145" y="46"/>
                  </a:lnTo>
                  <a:lnTo>
                    <a:pt x="149" y="49"/>
                  </a:lnTo>
                  <a:lnTo>
                    <a:pt x="152" y="53"/>
                  </a:lnTo>
                  <a:lnTo>
                    <a:pt x="154" y="56"/>
                  </a:lnTo>
                  <a:lnTo>
                    <a:pt x="156" y="59"/>
                  </a:lnTo>
                  <a:lnTo>
                    <a:pt x="158" y="62"/>
                  </a:lnTo>
                  <a:lnTo>
                    <a:pt x="160" y="64"/>
                  </a:lnTo>
                  <a:lnTo>
                    <a:pt x="161" y="67"/>
                  </a:lnTo>
                  <a:lnTo>
                    <a:pt x="162" y="69"/>
                  </a:lnTo>
                  <a:lnTo>
                    <a:pt x="163" y="71"/>
                  </a:lnTo>
                  <a:lnTo>
                    <a:pt x="162" y="72"/>
                  </a:lnTo>
                  <a:lnTo>
                    <a:pt x="164" y="73"/>
                  </a:lnTo>
                  <a:lnTo>
                    <a:pt x="165" y="77"/>
                  </a:lnTo>
                  <a:lnTo>
                    <a:pt x="165" y="78"/>
                  </a:lnTo>
                  <a:lnTo>
                    <a:pt x="165" y="79"/>
                  </a:lnTo>
                  <a:lnTo>
                    <a:pt x="165" y="80"/>
                  </a:lnTo>
                  <a:lnTo>
                    <a:pt x="165" y="82"/>
                  </a:lnTo>
                  <a:lnTo>
                    <a:pt x="164" y="84"/>
                  </a:lnTo>
                  <a:lnTo>
                    <a:pt x="163" y="85"/>
                  </a:lnTo>
                  <a:lnTo>
                    <a:pt x="161" y="87"/>
                  </a:lnTo>
                  <a:lnTo>
                    <a:pt x="160" y="87"/>
                  </a:lnTo>
                  <a:lnTo>
                    <a:pt x="160" y="89"/>
                  </a:lnTo>
                  <a:lnTo>
                    <a:pt x="159" y="91"/>
                  </a:lnTo>
                  <a:lnTo>
                    <a:pt x="158" y="92"/>
                  </a:lnTo>
                  <a:lnTo>
                    <a:pt x="157" y="93"/>
                  </a:lnTo>
                  <a:lnTo>
                    <a:pt x="155" y="94"/>
                  </a:lnTo>
                  <a:lnTo>
                    <a:pt x="154" y="94"/>
                  </a:lnTo>
                  <a:lnTo>
                    <a:pt x="152" y="94"/>
                  </a:lnTo>
                  <a:lnTo>
                    <a:pt x="150" y="94"/>
                  </a:lnTo>
                  <a:lnTo>
                    <a:pt x="148" y="94"/>
                  </a:lnTo>
                  <a:lnTo>
                    <a:pt x="146" y="93"/>
                  </a:lnTo>
                  <a:lnTo>
                    <a:pt x="143" y="93"/>
                  </a:lnTo>
                  <a:lnTo>
                    <a:pt x="141" y="92"/>
                  </a:lnTo>
                  <a:lnTo>
                    <a:pt x="136" y="90"/>
                  </a:lnTo>
                  <a:lnTo>
                    <a:pt x="131" y="88"/>
                  </a:lnTo>
                  <a:lnTo>
                    <a:pt x="126" y="85"/>
                  </a:lnTo>
                  <a:lnTo>
                    <a:pt x="121" y="82"/>
                  </a:lnTo>
                  <a:lnTo>
                    <a:pt x="117" y="79"/>
                  </a:lnTo>
                  <a:lnTo>
                    <a:pt x="113" y="77"/>
                  </a:lnTo>
                  <a:lnTo>
                    <a:pt x="107" y="73"/>
                  </a:lnTo>
                  <a:lnTo>
                    <a:pt x="104" y="72"/>
                  </a:lnTo>
                  <a:lnTo>
                    <a:pt x="36" y="52"/>
                  </a:lnTo>
                  <a:lnTo>
                    <a:pt x="2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378"/>
              <a:endParaRPr lang="en-GB">
                <a:solidFill>
                  <a:srgbClr val="5E5E5E"/>
                </a:solidFill>
                <a:latin typeface="Arial"/>
              </a:endParaRPr>
            </a:p>
          </p:txBody>
        </p:sp>
        <p:sp>
          <p:nvSpPr>
            <p:cNvPr id="36" name="Ellipse 36">
              <a:extLst>
                <a:ext uri="{FF2B5EF4-FFF2-40B4-BE49-F238E27FC236}">
                  <a16:creationId xmlns:a16="http://schemas.microsoft.com/office/drawing/2014/main" id="{2AD14609-F024-B05B-F347-37F0F873AE85}"/>
                </a:ext>
              </a:extLst>
            </p:cNvPr>
            <p:cNvSpPr/>
            <p:nvPr/>
          </p:nvSpPr>
          <p:spPr>
            <a:xfrm>
              <a:off x="7970624" y="1237953"/>
              <a:ext cx="146037" cy="146037"/>
            </a:xfrm>
            <a:prstGeom prst="ellipse">
              <a:avLst/>
            </a:prstGeom>
            <a:solidFill>
              <a:srgbClr val="00B050"/>
            </a:solidFill>
            <a:ln w="19050">
              <a:solidFill>
                <a:schemeClr val="bg1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 defTabSz="914378">
                <a:spcAft>
                  <a:spcPts val="600"/>
                </a:spcAft>
              </a:pPr>
              <a:endParaRPr lang="de-DE" sz="2800" b="1" i="1">
                <a:solidFill>
                  <a:srgbClr val="0078DC"/>
                </a:solidFill>
                <a:latin typeface="Arial"/>
              </a:endParaRPr>
            </a:p>
          </p:txBody>
        </p:sp>
      </p:grpSp>
      <p:sp>
        <p:nvSpPr>
          <p:cNvPr id="37" name="Textfeld 39">
            <a:extLst>
              <a:ext uri="{FF2B5EF4-FFF2-40B4-BE49-F238E27FC236}">
                <a16:creationId xmlns:a16="http://schemas.microsoft.com/office/drawing/2014/main" id="{ECE8FE90-9BDF-65F9-CFA6-41942767E203}"/>
              </a:ext>
            </a:extLst>
          </p:cNvPr>
          <p:cNvSpPr txBox="1"/>
          <p:nvPr/>
        </p:nvSpPr>
        <p:spPr>
          <a:xfrm>
            <a:off x="842147" y="2492393"/>
            <a:ext cx="107600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/>
            <a:r>
              <a:rPr lang="sv-SE" sz="1600" b="1">
                <a:solidFill>
                  <a:srgbClr val="5E5E5E">
                    <a:lumMod val="50000"/>
                  </a:srgbClr>
                </a:solidFill>
                <a:highlight>
                  <a:srgbClr val="FFFFFF"/>
                </a:highlight>
                <a:latin typeface="Arial"/>
              </a:rPr>
              <a:t>Sollefteå</a:t>
            </a:r>
          </a:p>
        </p:txBody>
      </p:sp>
      <p:sp>
        <p:nvSpPr>
          <p:cNvPr id="38" name="Freihandform: Form 79">
            <a:extLst>
              <a:ext uri="{FF2B5EF4-FFF2-40B4-BE49-F238E27FC236}">
                <a16:creationId xmlns:a16="http://schemas.microsoft.com/office/drawing/2014/main" id="{AC770AF2-3CF8-7D6E-2EA3-7AC5A996C66D}"/>
              </a:ext>
            </a:extLst>
          </p:cNvPr>
          <p:cNvSpPr/>
          <p:nvPr/>
        </p:nvSpPr>
        <p:spPr>
          <a:xfrm rot="10800000">
            <a:off x="1915715" y="1777033"/>
            <a:ext cx="1883630" cy="2154164"/>
          </a:xfrm>
          <a:custGeom>
            <a:avLst/>
            <a:gdLst>
              <a:gd name="connsiteX0" fmla="*/ 0 w 1384300"/>
              <a:gd name="connsiteY0" fmla="*/ 0 h 1695450"/>
              <a:gd name="connsiteX1" fmla="*/ 0 w 1384300"/>
              <a:gd name="connsiteY1" fmla="*/ 0 h 1695450"/>
              <a:gd name="connsiteX2" fmla="*/ 1384300 w 1384300"/>
              <a:gd name="connsiteY2" fmla="*/ 984250 h 1695450"/>
              <a:gd name="connsiteX3" fmla="*/ 234950 w 1384300"/>
              <a:gd name="connsiteY3" fmla="*/ 1695450 h 1695450"/>
              <a:gd name="connsiteX4" fmla="*/ 0 w 138430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300" h="1695450">
                <a:moveTo>
                  <a:pt x="0" y="0"/>
                </a:moveTo>
                <a:lnTo>
                  <a:pt x="0" y="0"/>
                </a:lnTo>
                <a:lnTo>
                  <a:pt x="1384300" y="984250"/>
                </a:lnTo>
                <a:lnTo>
                  <a:pt x="234950" y="16954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0" name="Grafik 40">
            <a:extLst>
              <a:ext uri="{FF2B5EF4-FFF2-40B4-BE49-F238E27FC236}">
                <a16:creationId xmlns:a16="http://schemas.microsoft.com/office/drawing/2014/main" id="{409A327E-710C-3463-C8C3-0AD82440BA0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1789" y="1807163"/>
            <a:ext cx="2040438" cy="2052879"/>
          </a:xfrm>
          <a:prstGeom prst="ellipse">
            <a:avLst/>
          </a:prstGeom>
          <a:ln w="63500" cap="rnd">
            <a:solidFill>
              <a:schemeClr val="tx2"/>
            </a:solidFill>
          </a:ln>
          <a:effectLst/>
        </p:spPr>
      </p:pic>
      <p:cxnSp>
        <p:nvCxnSpPr>
          <p:cNvPr id="41" name="Gerader Verbinder 41">
            <a:extLst>
              <a:ext uri="{FF2B5EF4-FFF2-40B4-BE49-F238E27FC236}">
                <a16:creationId xmlns:a16="http://schemas.microsoft.com/office/drawing/2014/main" id="{DEB51E4E-3485-A98F-D2E0-F036939F1DBC}"/>
              </a:ext>
            </a:extLst>
          </p:cNvPr>
          <p:cNvCxnSpPr>
            <a:cxnSpLocks/>
          </p:cNvCxnSpPr>
          <p:nvPr/>
        </p:nvCxnSpPr>
        <p:spPr>
          <a:xfrm>
            <a:off x="3728053" y="2174423"/>
            <a:ext cx="135771" cy="6722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2">
            <a:extLst>
              <a:ext uri="{FF2B5EF4-FFF2-40B4-BE49-F238E27FC236}">
                <a16:creationId xmlns:a16="http://schemas.microsoft.com/office/drawing/2014/main" id="{BEA6F75B-A4D0-335F-45D6-F120E3B2199A}"/>
              </a:ext>
            </a:extLst>
          </p:cNvPr>
          <p:cNvCxnSpPr/>
          <p:nvPr/>
        </p:nvCxnSpPr>
        <p:spPr>
          <a:xfrm flipH="1">
            <a:off x="3728053" y="2241657"/>
            <a:ext cx="135786" cy="23532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3">
            <a:extLst>
              <a:ext uri="{FF2B5EF4-FFF2-40B4-BE49-F238E27FC236}">
                <a16:creationId xmlns:a16="http://schemas.microsoft.com/office/drawing/2014/main" id="{29AB1FE4-4B0B-4070-C740-F5F888919D40}"/>
              </a:ext>
            </a:extLst>
          </p:cNvPr>
          <p:cNvCxnSpPr>
            <a:cxnSpLocks/>
          </p:cNvCxnSpPr>
          <p:nvPr/>
        </p:nvCxnSpPr>
        <p:spPr>
          <a:xfrm flipV="1">
            <a:off x="3728038" y="2073571"/>
            <a:ext cx="101855" cy="10084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4">
            <a:extLst>
              <a:ext uri="{FF2B5EF4-FFF2-40B4-BE49-F238E27FC236}">
                <a16:creationId xmlns:a16="http://schemas.microsoft.com/office/drawing/2014/main" id="{96F36FD0-F3DE-EB14-A68D-145D8AAECACE}"/>
              </a:ext>
            </a:extLst>
          </p:cNvPr>
          <p:cNvCxnSpPr>
            <a:cxnSpLocks/>
          </p:cNvCxnSpPr>
          <p:nvPr/>
        </p:nvCxnSpPr>
        <p:spPr>
          <a:xfrm>
            <a:off x="3829892" y="2073571"/>
            <a:ext cx="577090" cy="31891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7">
            <a:extLst>
              <a:ext uri="{FF2B5EF4-FFF2-40B4-BE49-F238E27FC236}">
                <a16:creationId xmlns:a16="http://schemas.microsoft.com/office/drawing/2014/main" id="{9525B4A7-6F56-D7FE-5EA2-9251C4424463}"/>
              </a:ext>
            </a:extLst>
          </p:cNvPr>
          <p:cNvCxnSpPr>
            <a:cxnSpLocks/>
          </p:cNvCxnSpPr>
          <p:nvPr/>
        </p:nvCxnSpPr>
        <p:spPr>
          <a:xfrm flipH="1">
            <a:off x="4176106" y="2392481"/>
            <a:ext cx="230877" cy="3198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8">
            <a:extLst>
              <a:ext uri="{FF2B5EF4-FFF2-40B4-BE49-F238E27FC236}">
                <a16:creationId xmlns:a16="http://schemas.microsoft.com/office/drawing/2014/main" id="{B6A3E347-E10B-3519-5516-1F6182A9A5BC}"/>
              </a:ext>
            </a:extLst>
          </p:cNvPr>
          <p:cNvCxnSpPr/>
          <p:nvPr/>
        </p:nvCxnSpPr>
        <p:spPr>
          <a:xfrm flipH="1" flipV="1">
            <a:off x="3726082" y="2476979"/>
            <a:ext cx="448053" cy="23532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82CBC17-C326-F45A-50FC-E3AD4FF69CAA}"/>
              </a:ext>
            </a:extLst>
          </p:cNvPr>
          <p:cNvSpPr txBox="1"/>
          <p:nvPr/>
        </p:nvSpPr>
        <p:spPr>
          <a:xfrm>
            <a:off x="3010300" y="4070491"/>
            <a:ext cx="48871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Site and grid capacity have been secured. Permitting process is initiated.</a:t>
            </a:r>
          </a:p>
          <a:p>
            <a:endParaRPr lang="en-AU" dirty="0">
              <a:solidFill>
                <a:srgbClr val="5E5E5E"/>
              </a:solidFill>
              <a:latin typeface="Arial"/>
            </a:endParaRPr>
          </a:p>
          <a:p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Detailed development plan was approved in 2023.</a:t>
            </a:r>
          </a:p>
          <a:p>
            <a:endParaRPr lang="en-GB" sz="11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60941E3-33F4-6CF6-22EC-99CD22518874}"/>
              </a:ext>
            </a:extLst>
          </p:cNvPr>
          <p:cNvSpPr txBox="1"/>
          <p:nvPr/>
        </p:nvSpPr>
        <p:spPr>
          <a:xfrm>
            <a:off x="4329560" y="3377754"/>
            <a:ext cx="17790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Logistical access via road, railway and sea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AF6B563-2794-5A88-4594-FDF163001656}"/>
              </a:ext>
            </a:extLst>
          </p:cNvPr>
          <p:cNvSpPr txBox="1"/>
          <p:nvPr/>
        </p:nvSpPr>
        <p:spPr>
          <a:xfrm>
            <a:off x="4648436" y="2542139"/>
            <a:ext cx="1415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Strong regional forestry industry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9770573-D310-61B4-9844-83296DBC2373}"/>
              </a:ext>
            </a:extLst>
          </p:cNvPr>
          <p:cNvSpPr txBox="1"/>
          <p:nvPr/>
        </p:nvSpPr>
        <p:spPr>
          <a:xfrm>
            <a:off x="4379695" y="1807105"/>
            <a:ext cx="17678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Highly competitive power price zone (SE2)</a:t>
            </a:r>
          </a:p>
          <a:p>
            <a:pPr algn="r"/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1" name="Graphic 80" descr="Cruise ship with solid fill">
            <a:extLst>
              <a:ext uri="{FF2B5EF4-FFF2-40B4-BE49-F238E27FC236}">
                <a16:creationId xmlns:a16="http://schemas.microsoft.com/office/drawing/2014/main" id="{907E7913-CB7B-3112-DDFE-D670B2F39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77103" y="3363654"/>
            <a:ext cx="450306" cy="450306"/>
          </a:xfrm>
          <a:prstGeom prst="rect">
            <a:avLst/>
          </a:prstGeom>
        </p:spPr>
      </p:pic>
      <p:pic>
        <p:nvPicPr>
          <p:cNvPr id="83" name="Graphic 82" descr="Electric Tower with solid fill">
            <a:extLst>
              <a:ext uri="{FF2B5EF4-FFF2-40B4-BE49-F238E27FC236}">
                <a16:creationId xmlns:a16="http://schemas.microsoft.com/office/drawing/2014/main" id="{43212C9E-2D20-13A5-77CF-57876F603F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1441" y="1796255"/>
            <a:ext cx="421631" cy="421631"/>
          </a:xfrm>
          <a:prstGeom prst="rect">
            <a:avLst/>
          </a:prstGeom>
        </p:spPr>
      </p:pic>
      <p:pic>
        <p:nvPicPr>
          <p:cNvPr id="85" name="Graphic 84" descr="Deciduous tree with solid fill">
            <a:extLst>
              <a:ext uri="{FF2B5EF4-FFF2-40B4-BE49-F238E27FC236}">
                <a16:creationId xmlns:a16="http://schemas.microsoft.com/office/drawing/2014/main" id="{8F1B6836-57F8-7FA7-A769-167AC4EE3A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54098" y="2507732"/>
            <a:ext cx="496316" cy="496316"/>
          </a:xfrm>
          <a:prstGeom prst="rect">
            <a:avLst/>
          </a:prstGeom>
        </p:spPr>
      </p:pic>
      <p:sp>
        <p:nvSpPr>
          <p:cNvPr id="89" name="Freihandform: Form 79">
            <a:extLst>
              <a:ext uri="{FF2B5EF4-FFF2-40B4-BE49-F238E27FC236}">
                <a16:creationId xmlns:a16="http://schemas.microsoft.com/office/drawing/2014/main" id="{979E6048-90E4-E966-CFFB-0FB43A834A33}"/>
              </a:ext>
            </a:extLst>
          </p:cNvPr>
          <p:cNvSpPr/>
          <p:nvPr/>
        </p:nvSpPr>
        <p:spPr>
          <a:xfrm rot="10800000">
            <a:off x="6376032" y="3219066"/>
            <a:ext cx="927477" cy="939724"/>
          </a:xfrm>
          <a:custGeom>
            <a:avLst/>
            <a:gdLst>
              <a:gd name="connsiteX0" fmla="*/ 0 w 1384300"/>
              <a:gd name="connsiteY0" fmla="*/ 0 h 1695450"/>
              <a:gd name="connsiteX1" fmla="*/ 0 w 1384300"/>
              <a:gd name="connsiteY1" fmla="*/ 0 h 1695450"/>
              <a:gd name="connsiteX2" fmla="*/ 1384300 w 1384300"/>
              <a:gd name="connsiteY2" fmla="*/ 984250 h 1695450"/>
              <a:gd name="connsiteX3" fmla="*/ 234950 w 1384300"/>
              <a:gd name="connsiteY3" fmla="*/ 1695450 h 1695450"/>
              <a:gd name="connsiteX4" fmla="*/ 0 w 138430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300" h="1695450">
                <a:moveTo>
                  <a:pt x="0" y="0"/>
                </a:moveTo>
                <a:lnTo>
                  <a:pt x="0" y="0"/>
                </a:lnTo>
                <a:lnTo>
                  <a:pt x="1384300" y="984250"/>
                </a:lnTo>
                <a:lnTo>
                  <a:pt x="234950" y="16954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>
                  <a:alpha val="28000"/>
                </a:srgbClr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Freihandform: Form 79">
            <a:extLst>
              <a:ext uri="{FF2B5EF4-FFF2-40B4-BE49-F238E27FC236}">
                <a16:creationId xmlns:a16="http://schemas.microsoft.com/office/drawing/2014/main" id="{AAD3F18F-7A7D-A589-3BB4-BA61EB2108F6}"/>
              </a:ext>
            </a:extLst>
          </p:cNvPr>
          <p:cNvSpPr/>
          <p:nvPr/>
        </p:nvSpPr>
        <p:spPr>
          <a:xfrm rot="10800000">
            <a:off x="6376032" y="2403941"/>
            <a:ext cx="927477" cy="939724"/>
          </a:xfrm>
          <a:custGeom>
            <a:avLst/>
            <a:gdLst>
              <a:gd name="connsiteX0" fmla="*/ 0 w 1384300"/>
              <a:gd name="connsiteY0" fmla="*/ 0 h 1695450"/>
              <a:gd name="connsiteX1" fmla="*/ 0 w 1384300"/>
              <a:gd name="connsiteY1" fmla="*/ 0 h 1695450"/>
              <a:gd name="connsiteX2" fmla="*/ 1384300 w 1384300"/>
              <a:gd name="connsiteY2" fmla="*/ 984250 h 1695450"/>
              <a:gd name="connsiteX3" fmla="*/ 234950 w 1384300"/>
              <a:gd name="connsiteY3" fmla="*/ 1695450 h 1695450"/>
              <a:gd name="connsiteX4" fmla="*/ 0 w 138430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300" h="1695450">
                <a:moveTo>
                  <a:pt x="0" y="0"/>
                </a:moveTo>
                <a:lnTo>
                  <a:pt x="0" y="0"/>
                </a:lnTo>
                <a:lnTo>
                  <a:pt x="1384300" y="984250"/>
                </a:lnTo>
                <a:lnTo>
                  <a:pt x="234950" y="16954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>
                  <a:alpha val="28000"/>
                </a:srgbClr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Freihandform: Form 79">
            <a:extLst>
              <a:ext uri="{FF2B5EF4-FFF2-40B4-BE49-F238E27FC236}">
                <a16:creationId xmlns:a16="http://schemas.microsoft.com/office/drawing/2014/main" id="{B692A1CB-C0EE-EA36-F990-F3E2641A8E6E}"/>
              </a:ext>
            </a:extLst>
          </p:cNvPr>
          <p:cNvSpPr/>
          <p:nvPr/>
        </p:nvSpPr>
        <p:spPr>
          <a:xfrm rot="10800000">
            <a:off x="6376032" y="1641692"/>
            <a:ext cx="927477" cy="939724"/>
          </a:xfrm>
          <a:custGeom>
            <a:avLst/>
            <a:gdLst>
              <a:gd name="connsiteX0" fmla="*/ 0 w 1384300"/>
              <a:gd name="connsiteY0" fmla="*/ 0 h 1695450"/>
              <a:gd name="connsiteX1" fmla="*/ 0 w 1384300"/>
              <a:gd name="connsiteY1" fmla="*/ 0 h 1695450"/>
              <a:gd name="connsiteX2" fmla="*/ 1384300 w 1384300"/>
              <a:gd name="connsiteY2" fmla="*/ 984250 h 1695450"/>
              <a:gd name="connsiteX3" fmla="*/ 234950 w 1384300"/>
              <a:gd name="connsiteY3" fmla="*/ 1695450 h 1695450"/>
              <a:gd name="connsiteX4" fmla="*/ 0 w 1384300"/>
              <a:gd name="connsiteY4" fmla="*/ 0 h 169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4300" h="1695450">
                <a:moveTo>
                  <a:pt x="0" y="0"/>
                </a:moveTo>
                <a:lnTo>
                  <a:pt x="0" y="0"/>
                </a:lnTo>
                <a:lnTo>
                  <a:pt x="1384300" y="984250"/>
                </a:lnTo>
                <a:lnTo>
                  <a:pt x="234950" y="16954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B050">
                  <a:alpha val="28000"/>
                </a:srgbClr>
              </a:gs>
              <a:gs pos="100000">
                <a:schemeClr val="bg1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758ABA8-B7F5-7969-ACD8-476DBDF1DE75}"/>
              </a:ext>
            </a:extLst>
          </p:cNvPr>
          <p:cNvSpPr txBox="1"/>
          <p:nvPr/>
        </p:nvSpPr>
        <p:spPr>
          <a:xfrm>
            <a:off x="6687408" y="2509248"/>
            <a:ext cx="25225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>
                <a:solidFill>
                  <a:srgbClr val="5E5E5E"/>
                </a:solidFill>
                <a:latin typeface="Arial"/>
              </a:rPr>
              <a:t>High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availability of sustainable, REDIII and ReFuelEU compliant biomass feedstocks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DB4FFA3-02D9-5FCA-FDD0-13BF67F8B2D9}"/>
              </a:ext>
            </a:extLst>
          </p:cNvPr>
          <p:cNvSpPr txBox="1"/>
          <p:nvPr/>
        </p:nvSpPr>
        <p:spPr>
          <a:xfrm>
            <a:off x="6678009" y="1626016"/>
            <a:ext cx="25225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100" dirty="0">
                <a:solidFill>
                  <a:srgbClr val="5E5E5E"/>
                </a:solidFill>
                <a:latin typeface="Arial"/>
              </a:rPr>
              <a:t>Access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RFNBO/REDIII compliant renewable power: &gt;8.000 h/y, &gt;95% renewable share at most price competitive costs in EU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3788ED1-8DC9-6351-9B01-F37DECE4C586}"/>
              </a:ext>
            </a:extLst>
          </p:cNvPr>
          <p:cNvSpPr txBox="1"/>
          <p:nvPr/>
        </p:nvSpPr>
        <p:spPr>
          <a:xfrm>
            <a:off x="3483567" y="1179512"/>
            <a:ext cx="5194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0078DC"/>
                </a:solidFill>
              </a:rPr>
              <a:t>Sollefte</a:t>
            </a:r>
            <a:r>
              <a:rPr lang="de-DE" sz="1600" b="1" dirty="0">
                <a:solidFill>
                  <a:srgbClr val="0078DC"/>
                </a:solidFill>
                <a:highlight>
                  <a:srgbClr val="FFFFFF"/>
                </a:highlight>
                <a:latin typeface="Arial"/>
              </a:rPr>
              <a:t>å</a:t>
            </a:r>
            <a:r>
              <a:rPr lang="en-GB" sz="1600" b="1" dirty="0">
                <a:solidFill>
                  <a:srgbClr val="0078DC"/>
                </a:solidFill>
              </a:rPr>
              <a:t> strategic site location: Unique advantages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30F0360-63AE-1E7F-F728-874F338B0C3F}"/>
              </a:ext>
            </a:extLst>
          </p:cNvPr>
          <p:cNvSpPr txBox="1"/>
          <p:nvPr/>
        </p:nvSpPr>
        <p:spPr>
          <a:xfrm>
            <a:off x="6751981" y="3388664"/>
            <a:ext cx="2392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Ease of biomass delivery and product</a:t>
            </a:r>
            <a:r>
              <a:rPr lang="en-AU" sz="1100" dirty="0">
                <a:solidFill>
                  <a:srgbClr val="5E5E5E"/>
                </a:solidFill>
                <a:latin typeface="Arial"/>
              </a:rPr>
              <a:t> </a:t>
            </a:r>
            <a:r>
              <a: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distribution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96" name="Gruppieren 16">
            <a:extLst>
              <a:ext uri="{FF2B5EF4-FFF2-40B4-BE49-F238E27FC236}">
                <a16:creationId xmlns:a16="http://schemas.microsoft.com/office/drawing/2014/main" id="{A6D2F080-A48C-2684-D8EF-9E767BD7E3F7}"/>
              </a:ext>
            </a:extLst>
          </p:cNvPr>
          <p:cNvGrpSpPr/>
          <p:nvPr/>
        </p:nvGrpSpPr>
        <p:grpSpPr>
          <a:xfrm>
            <a:off x="2631675" y="4025994"/>
            <a:ext cx="360000" cy="360000"/>
            <a:chOff x="1619941" y="667485"/>
            <a:chExt cx="612000" cy="612000"/>
          </a:xfrm>
        </p:grpSpPr>
        <p:sp>
          <p:nvSpPr>
            <p:cNvPr id="97" name="Oval 8">
              <a:extLst>
                <a:ext uri="{FF2B5EF4-FFF2-40B4-BE49-F238E27FC236}">
                  <a16:creationId xmlns:a16="http://schemas.microsoft.com/office/drawing/2014/main" id="{3110005F-DEFB-3125-8A54-23F259781C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8" name="Grafik 30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CDE8F6BC-A37C-3038-0494-58AD53E1E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99" name="Gruppieren 16">
            <a:extLst>
              <a:ext uri="{FF2B5EF4-FFF2-40B4-BE49-F238E27FC236}">
                <a16:creationId xmlns:a16="http://schemas.microsoft.com/office/drawing/2014/main" id="{7518281D-277C-2A23-B477-D57463F8402E}"/>
              </a:ext>
            </a:extLst>
          </p:cNvPr>
          <p:cNvGrpSpPr/>
          <p:nvPr/>
        </p:nvGrpSpPr>
        <p:grpSpPr>
          <a:xfrm>
            <a:off x="2644433" y="4438357"/>
            <a:ext cx="360000" cy="360000"/>
            <a:chOff x="1619941" y="667485"/>
            <a:chExt cx="612000" cy="612000"/>
          </a:xfrm>
        </p:grpSpPr>
        <p:sp>
          <p:nvSpPr>
            <p:cNvPr id="100" name="Oval 8">
              <a:extLst>
                <a:ext uri="{FF2B5EF4-FFF2-40B4-BE49-F238E27FC236}">
                  <a16:creationId xmlns:a16="http://schemas.microsoft.com/office/drawing/2014/main" id="{7A1982BA-3180-4504-9F18-7D25B842F5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1" name="Grafik 30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7D692CA6-76FA-0F9A-A14A-F36FDF1DD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50" name="Titel 1">
            <a:extLst>
              <a:ext uri="{FF2B5EF4-FFF2-40B4-BE49-F238E27FC236}">
                <a16:creationId xmlns:a16="http://schemas.microsoft.com/office/drawing/2014/main" id="{CB1327E8-AA8D-1F81-9959-E8C448710DB5}"/>
              </a:ext>
            </a:extLst>
          </p:cNvPr>
          <p:cNvSpPr txBox="1">
            <a:spLocks/>
          </p:cNvSpPr>
          <p:nvPr/>
        </p:nvSpPr>
        <p:spPr>
          <a:xfrm>
            <a:off x="378619" y="168117"/>
            <a:ext cx="851535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8D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chemeClr val="tx2"/>
                </a:solidFill>
              </a:rPr>
              <a:t>SkyfuelH2 is located in Northern Sweden, one of the most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>
                <a:solidFill>
                  <a:schemeClr val="tx2"/>
                </a:solidFill>
              </a:rPr>
              <a:t>competitive areas in Europe for renewable energy and fuel production</a:t>
            </a:r>
            <a:endParaRPr lang="en-US" sz="2000" dirty="0"/>
          </a:p>
        </p:txBody>
      </p:sp>
      <p:pic>
        <p:nvPicPr>
          <p:cNvPr id="3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58353165-3CA8-7E8F-F109-CCD4A12DCEA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67" y="128852"/>
            <a:ext cx="1234253" cy="25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4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2E6E-5D48-BAC1-6ABB-B70FC32D4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EE9D39D-5D54-0D08-04DC-6C645BE166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01747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EE9D39D-5D54-0D08-04DC-6C645BE166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Foliennummernplatzhalter 36">
            <a:extLst>
              <a:ext uri="{FF2B5EF4-FFF2-40B4-BE49-F238E27FC236}">
                <a16:creationId xmlns:a16="http://schemas.microsoft.com/office/drawing/2014/main" id="{F90C0F3A-61CF-6ED1-44D3-494B42B37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A90B3-C6C9-4E0A-8399-42DC26DE60CF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078D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04DA14D-83E2-320B-59CC-36BD3928B5F3}"/>
              </a:ext>
            </a:extLst>
          </p:cNvPr>
          <p:cNvSpPr txBox="1">
            <a:spLocks/>
          </p:cNvSpPr>
          <p:nvPr/>
        </p:nvSpPr>
        <p:spPr>
          <a:xfrm>
            <a:off x="504000" y="168117"/>
            <a:ext cx="8640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8D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2000" dirty="0">
                <a:latin typeface="Arial"/>
              </a:rPr>
              <a:t>Technical blueprint is targeting </a:t>
            </a:r>
            <a:r>
              <a:rPr lang="en-US" sz="2000" dirty="0"/>
              <a:t>high energy and carbon </a:t>
            </a:r>
            <a:br>
              <a:rPr lang="en-US" sz="2000" dirty="0"/>
            </a:br>
            <a:r>
              <a:rPr lang="en-US" sz="2000" dirty="0"/>
              <a:t>efficiencies a</a:t>
            </a:r>
            <a:r>
              <a:rPr lang="en-US" sz="2000" dirty="0">
                <a:latin typeface="Arial"/>
              </a:rPr>
              <a:t>nd flexibility regarding sustainable feedstocks</a:t>
            </a:r>
          </a:p>
        </p:txBody>
      </p:sp>
      <p:sp>
        <p:nvSpPr>
          <p:cNvPr id="5" name="Rechteck 2">
            <a:extLst>
              <a:ext uri="{FF2B5EF4-FFF2-40B4-BE49-F238E27FC236}">
                <a16:creationId xmlns:a16="http://schemas.microsoft.com/office/drawing/2014/main" id="{4C4C1447-D15A-369A-233D-9B634C7C7F85}"/>
              </a:ext>
            </a:extLst>
          </p:cNvPr>
          <p:cNvSpPr>
            <a:spLocks/>
          </p:cNvSpPr>
          <p:nvPr/>
        </p:nvSpPr>
        <p:spPr>
          <a:xfrm>
            <a:off x="811510" y="1080924"/>
            <a:ext cx="8136000" cy="1310717"/>
          </a:xfrm>
          <a:prstGeom prst="rect">
            <a:avLst/>
          </a:prstGeom>
          <a:noFill/>
          <a:ln w="9525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tlCol="0" anchor="t"/>
          <a:lstStyle/>
          <a:p>
            <a:endParaRPr lang="en-GB" sz="1600" b="1">
              <a:solidFill>
                <a:srgbClr val="68AC46"/>
              </a:solidFill>
            </a:endParaRPr>
          </a:p>
        </p:txBody>
      </p:sp>
      <p:sp>
        <p:nvSpPr>
          <p:cNvPr id="7" name="Rechteck 3">
            <a:extLst>
              <a:ext uri="{FF2B5EF4-FFF2-40B4-BE49-F238E27FC236}">
                <a16:creationId xmlns:a16="http://schemas.microsoft.com/office/drawing/2014/main" id="{C1C9D6D1-C1A7-D211-40C7-B0F251F1AC3E}"/>
              </a:ext>
            </a:extLst>
          </p:cNvPr>
          <p:cNvSpPr>
            <a:spLocks/>
          </p:cNvSpPr>
          <p:nvPr/>
        </p:nvSpPr>
        <p:spPr>
          <a:xfrm>
            <a:off x="811510" y="2560984"/>
            <a:ext cx="8136762" cy="1375101"/>
          </a:xfrm>
          <a:prstGeom prst="rect">
            <a:avLst/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rtlCol="0" anchor="t"/>
          <a:lstStyle/>
          <a:p>
            <a:pPr algn="r"/>
            <a:endParaRPr lang="en-GB" sz="1600" b="1">
              <a:solidFill>
                <a:schemeClr val="tx2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02E2EDF-1C5B-C121-0022-547A7169EADE}"/>
              </a:ext>
            </a:extLst>
          </p:cNvPr>
          <p:cNvSpPr>
            <a:spLocks/>
          </p:cNvSpPr>
          <p:nvPr/>
        </p:nvSpPr>
        <p:spPr>
          <a:xfrm>
            <a:off x="991786" y="1204988"/>
            <a:ext cx="2338019" cy="477872"/>
          </a:xfrm>
          <a:prstGeom prst="rect">
            <a:avLst/>
          </a:prstGeom>
          <a:solidFill>
            <a:srgbClr val="68A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>
                <a:solidFill>
                  <a:schemeClr val="bg1"/>
                </a:solidFill>
              </a:rPr>
              <a:t>Sustainable Biomass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BE003225-FAF3-25ED-736F-EC7D68EB47FE}"/>
              </a:ext>
            </a:extLst>
          </p:cNvPr>
          <p:cNvGrpSpPr/>
          <p:nvPr/>
        </p:nvGrpSpPr>
        <p:grpSpPr>
          <a:xfrm>
            <a:off x="2893746" y="1222661"/>
            <a:ext cx="420205" cy="443203"/>
            <a:chOff x="1135313" y="4898855"/>
            <a:chExt cx="576001" cy="602827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695572ED-D82B-B91E-BE46-B85548C8DD9B}"/>
                </a:ext>
              </a:extLst>
            </p:cNvPr>
            <p:cNvSpPr/>
            <p:nvPr/>
          </p:nvSpPr>
          <p:spPr>
            <a:xfrm>
              <a:off x="1135313" y="4898855"/>
              <a:ext cx="576001" cy="602827"/>
            </a:xfrm>
            <a:prstGeom prst="rect">
              <a:avLst/>
            </a:prstGeom>
            <a:noFill/>
            <a:ln w="19050">
              <a:noFill/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600"/>
                </a:spcAft>
                <a:buFont typeface="Arial" pitchFamily="34" charset="0"/>
                <a:buNone/>
              </a:pPr>
              <a:endParaRPr lang="de-DE" sz="2800" b="1" i="1">
                <a:solidFill>
                  <a:schemeClr val="tx2"/>
                </a:solidFill>
              </a:endParaRPr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15BF3062-4152-EA74-0C39-AA203D8D7F8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88135" y="4913477"/>
              <a:ext cx="496801" cy="576000"/>
              <a:chOff x="1188135" y="4913477"/>
              <a:chExt cx="745201" cy="864000"/>
            </a:xfrm>
          </p:grpSpPr>
          <p:sp>
            <p:nvSpPr>
              <p:cNvPr id="13" name="Freihandform: Form 40">
                <a:extLst>
                  <a:ext uri="{FF2B5EF4-FFF2-40B4-BE49-F238E27FC236}">
                    <a16:creationId xmlns:a16="http://schemas.microsoft.com/office/drawing/2014/main" id="{5EA9EECC-224E-7ED8-D86C-B84C44D8A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88135" y="4913477"/>
                <a:ext cx="576001" cy="576000"/>
              </a:xfrm>
              <a:custGeom>
                <a:avLst/>
                <a:gdLst/>
                <a:ahLst/>
                <a:cxnLst/>
                <a:rect l="0" t="0" r="0" b="0"/>
                <a:pathLst>
                  <a:path w="457200" h="457199">
                    <a:moveTo>
                      <a:pt x="226336" y="6790"/>
                    </a:moveTo>
                    <a:cubicBezTo>
                      <a:pt x="220500" y="78240"/>
                      <a:pt x="165146" y="126508"/>
                      <a:pt x="126748" y="181068"/>
                    </a:cubicBezTo>
                    <a:lnTo>
                      <a:pt x="174279" y="167488"/>
                    </a:lnTo>
                    <a:lnTo>
                      <a:pt x="95061" y="273866"/>
                    </a:lnTo>
                    <a:lnTo>
                      <a:pt x="156172" y="255759"/>
                    </a:lnTo>
                    <a:lnTo>
                      <a:pt x="103638" y="330450"/>
                    </a:lnTo>
                    <a:lnTo>
                      <a:pt x="49794" y="396088"/>
                    </a:lnTo>
                    <a:cubicBezTo>
                      <a:pt x="96560" y="389791"/>
                      <a:pt x="142338" y="368568"/>
                      <a:pt x="185596" y="350821"/>
                    </a:cubicBezTo>
                    <a:lnTo>
                      <a:pt x="185596" y="448145"/>
                    </a:lnTo>
                    <a:lnTo>
                      <a:pt x="269340" y="448145"/>
                    </a:lnTo>
                    <a:lnTo>
                      <a:pt x="269340" y="350821"/>
                    </a:lnTo>
                    <a:cubicBezTo>
                      <a:pt x="312860" y="367705"/>
                      <a:pt x="360257" y="392238"/>
                      <a:pt x="407405" y="396088"/>
                    </a:cubicBezTo>
                    <a:cubicBezTo>
                      <a:pt x="374387" y="349216"/>
                      <a:pt x="328323" y="310938"/>
                      <a:pt x="303291" y="258023"/>
                    </a:cubicBezTo>
                    <a:lnTo>
                      <a:pt x="362138" y="273866"/>
                    </a:lnTo>
                    <a:lnTo>
                      <a:pt x="280657" y="167488"/>
                    </a:lnTo>
                    <a:lnTo>
                      <a:pt x="328188" y="181068"/>
                    </a:lnTo>
                    <a:lnTo>
                      <a:pt x="265832" y="99587"/>
                    </a:lnTo>
                    <a:lnTo>
                      <a:pt x="237345" y="40740"/>
                    </a:lnTo>
                    <a:lnTo>
                      <a:pt x="226336" y="6790"/>
                    </a:lnTo>
                    <a:close/>
                  </a:path>
                  <a:path w="457200" h="457199">
                    <a:moveTo>
                      <a:pt x="301027" y="255759"/>
                    </a:moveTo>
                    <a:lnTo>
                      <a:pt x="303291" y="258023"/>
                    </a:lnTo>
                    <a:lnTo>
                      <a:pt x="301027" y="255759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Oval 12">
                <a:extLst>
                  <a:ext uri="{FF2B5EF4-FFF2-40B4-BE49-F238E27FC236}">
                    <a16:creationId xmlns:a16="http://schemas.microsoft.com/office/drawing/2014/main" id="{08AF17A3-8946-135C-A205-EDD7EB625820}"/>
                  </a:ext>
                </a:extLst>
              </p:cNvPr>
              <p:cNvSpPr/>
              <p:nvPr/>
            </p:nvSpPr>
            <p:spPr>
              <a:xfrm>
                <a:off x="1521026" y="5201477"/>
                <a:ext cx="243110" cy="253700"/>
              </a:xfrm>
              <a:prstGeom prst="ellipse">
                <a:avLst/>
              </a:prstGeom>
              <a:solidFill>
                <a:schemeClr val="accent6"/>
              </a:solidFill>
              <a:ln w="19050">
                <a:noFill/>
              </a:ln>
              <a:effectLst/>
            </p:spPr>
            <p:txBody>
              <a:bodyPr vert="horz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Font typeface="Arial" pitchFamily="34" charset="0"/>
                  <a:buNone/>
                </a:pPr>
                <a:endParaRPr lang="de-DE" sz="2800" b="1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15" name="Oval 13">
                <a:extLst>
                  <a:ext uri="{FF2B5EF4-FFF2-40B4-BE49-F238E27FC236}">
                    <a16:creationId xmlns:a16="http://schemas.microsoft.com/office/drawing/2014/main" id="{B571A113-B11B-533F-BC4D-783D42ED280F}"/>
                  </a:ext>
                </a:extLst>
              </p:cNvPr>
              <p:cNvSpPr/>
              <p:nvPr/>
            </p:nvSpPr>
            <p:spPr>
              <a:xfrm>
                <a:off x="1442445" y="5329488"/>
                <a:ext cx="321691" cy="209643"/>
              </a:xfrm>
              <a:prstGeom prst="ellipse">
                <a:avLst/>
              </a:prstGeom>
              <a:solidFill>
                <a:srgbClr val="68AC46"/>
              </a:solidFill>
              <a:ln w="19050">
                <a:noFill/>
              </a:ln>
              <a:effectLst/>
            </p:spPr>
            <p:txBody>
              <a:bodyPr vert="horz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Font typeface="Arial" pitchFamily="34" charset="0"/>
                  <a:buNone/>
                </a:pPr>
                <a:endParaRPr lang="de-DE" sz="2800" b="1" i="1">
                  <a:solidFill>
                    <a:schemeClr val="tx2"/>
                  </a:solidFill>
                </a:endParaRPr>
              </a:p>
            </p:txBody>
          </p:sp>
          <p:sp>
            <p:nvSpPr>
              <p:cNvPr id="16" name="Freihandform: Form 41">
                <a:extLst>
                  <a:ext uri="{FF2B5EF4-FFF2-40B4-BE49-F238E27FC236}">
                    <a16:creationId xmlns:a16="http://schemas.microsoft.com/office/drawing/2014/main" id="{DD518731-6474-3542-9812-41BC71E47C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57335" y="5201477"/>
                <a:ext cx="576001" cy="576000"/>
              </a:xfrm>
              <a:custGeom>
                <a:avLst/>
                <a:gdLst/>
                <a:ahLst/>
                <a:cxnLst/>
                <a:rect l="0" t="0" r="0" b="0"/>
                <a:pathLst>
                  <a:path w="457200" h="457199">
                    <a:moveTo>
                      <a:pt x="124485" y="119958"/>
                    </a:moveTo>
                    <a:cubicBezTo>
                      <a:pt x="56476" y="125895"/>
                      <a:pt x="34475" y="233522"/>
                      <a:pt x="104114" y="255759"/>
                    </a:cubicBezTo>
                    <a:cubicBezTo>
                      <a:pt x="77132" y="319287"/>
                      <a:pt x="133353" y="362807"/>
                      <a:pt x="192386" y="355347"/>
                    </a:cubicBezTo>
                    <a:lnTo>
                      <a:pt x="192386" y="454935"/>
                    </a:lnTo>
                    <a:lnTo>
                      <a:pt x="253497" y="454935"/>
                    </a:lnTo>
                    <a:lnTo>
                      <a:pt x="253497" y="382508"/>
                    </a:lnTo>
                    <a:cubicBezTo>
                      <a:pt x="253497" y="373800"/>
                      <a:pt x="251272" y="361239"/>
                      <a:pt x="257125" y="353967"/>
                    </a:cubicBezTo>
                    <a:cubicBezTo>
                      <a:pt x="263326" y="346264"/>
                      <a:pt x="286345" y="330224"/>
                      <a:pt x="295541" y="327150"/>
                    </a:cubicBezTo>
                    <a:cubicBezTo>
                      <a:pt x="312686" y="321415"/>
                      <a:pt x="333287" y="332938"/>
                      <a:pt x="353085" y="324848"/>
                    </a:cubicBezTo>
                    <a:cubicBezTo>
                      <a:pt x="398712" y="306201"/>
                      <a:pt x="413222" y="236285"/>
                      <a:pt x="371192" y="205965"/>
                    </a:cubicBezTo>
                    <a:cubicBezTo>
                      <a:pt x="402562" y="173841"/>
                      <a:pt x="406195" y="120628"/>
                      <a:pt x="366663" y="92321"/>
                    </a:cubicBezTo>
                    <a:cubicBezTo>
                      <a:pt x="353976" y="83236"/>
                      <a:pt x="333138" y="84794"/>
                      <a:pt x="322525" y="75588"/>
                    </a:cubicBezTo>
                    <a:cubicBezTo>
                      <a:pt x="314963" y="69027"/>
                      <a:pt x="311991" y="55954"/>
                      <a:pt x="306758" y="47530"/>
                    </a:cubicBezTo>
                    <a:cubicBezTo>
                      <a:pt x="297374" y="32419"/>
                      <a:pt x="283004" y="18856"/>
                      <a:pt x="267077" y="10887"/>
                    </a:cubicBezTo>
                    <a:cubicBezTo>
                      <a:pt x="190545" y="-27407"/>
                      <a:pt x="124485" y="47160"/>
                      <a:pt x="124485" y="119958"/>
                    </a:cubicBezTo>
                    <a:close/>
                  </a:path>
                </a:pathLst>
              </a:custGeom>
              <a:solidFill>
                <a:srgbClr val="68AC46"/>
              </a:solidFill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59EEEABE-624B-52B0-1856-C070F91AA740}"/>
              </a:ext>
            </a:extLst>
          </p:cNvPr>
          <p:cNvSpPr>
            <a:spLocks/>
          </p:cNvSpPr>
          <p:nvPr/>
        </p:nvSpPr>
        <p:spPr>
          <a:xfrm>
            <a:off x="991786" y="3367446"/>
            <a:ext cx="2338019" cy="4778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200">
                <a:solidFill>
                  <a:schemeClr val="bg1"/>
                </a:solidFill>
              </a:rPr>
              <a:t>Renewable Power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0CA485BE-40DC-6AF7-47A3-7206021E64D4}"/>
              </a:ext>
            </a:extLst>
          </p:cNvPr>
          <p:cNvCxnSpPr>
            <a:cxnSpLocks/>
            <a:stCxn id="8" idx="2"/>
            <a:endCxn id="23" idx="0"/>
          </p:cNvCxnSpPr>
          <p:nvPr/>
        </p:nvCxnSpPr>
        <p:spPr>
          <a:xfrm>
            <a:off x="2160796" y="1682860"/>
            <a:ext cx="0" cy="141971"/>
          </a:xfrm>
          <a:prstGeom prst="straightConnector1">
            <a:avLst/>
          </a:prstGeom>
          <a:ln w="19050">
            <a:solidFill>
              <a:srgbClr val="68AC4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8CA4FC2E-F761-A79C-5861-2637E7696442}"/>
              </a:ext>
            </a:extLst>
          </p:cNvPr>
          <p:cNvCxnSpPr>
            <a:cxnSpLocks/>
          </p:cNvCxnSpPr>
          <p:nvPr/>
        </p:nvCxnSpPr>
        <p:spPr>
          <a:xfrm flipV="1">
            <a:off x="2176764" y="3227894"/>
            <a:ext cx="0" cy="144354"/>
          </a:xfrm>
          <a:prstGeom prst="straightConnector1">
            <a:avLst/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ihandform: Form 40">
            <a:extLst>
              <a:ext uri="{FF2B5EF4-FFF2-40B4-BE49-F238E27FC236}">
                <a16:creationId xmlns:a16="http://schemas.microsoft.com/office/drawing/2014/main" id="{8FDEE94A-C018-75BB-743A-1499CA1F46F0}"/>
              </a:ext>
            </a:extLst>
          </p:cNvPr>
          <p:cNvSpPr>
            <a:spLocks noChangeAspect="1"/>
          </p:cNvSpPr>
          <p:nvPr/>
        </p:nvSpPr>
        <p:spPr>
          <a:xfrm>
            <a:off x="1038728" y="3393852"/>
            <a:ext cx="432047" cy="432046"/>
          </a:xfrm>
          <a:custGeom>
            <a:avLst/>
            <a:gdLst/>
            <a:ahLst/>
            <a:cxnLst/>
            <a:rect l="0" t="0" r="0" b="0"/>
            <a:pathLst>
              <a:path w="457200" h="457199">
                <a:moveTo>
                  <a:pt x="160699" y="76954"/>
                </a:moveTo>
                <a:cubicBezTo>
                  <a:pt x="150935" y="76954"/>
                  <a:pt x="133628" y="73648"/>
                  <a:pt x="125204" y="79280"/>
                </a:cubicBezTo>
                <a:cubicBezTo>
                  <a:pt x="109040" y="90088"/>
                  <a:pt x="130972" y="99361"/>
                  <a:pt x="140328" y="99587"/>
                </a:cubicBezTo>
                <a:cubicBezTo>
                  <a:pt x="140328" y="131478"/>
                  <a:pt x="133722" y="170073"/>
                  <a:pt x="154792" y="196912"/>
                </a:cubicBezTo>
                <a:cubicBezTo>
                  <a:pt x="165269" y="210257"/>
                  <a:pt x="193779" y="217537"/>
                  <a:pt x="199759" y="231163"/>
                </a:cubicBezTo>
                <a:cubicBezTo>
                  <a:pt x="204617" y="242236"/>
                  <a:pt x="201439" y="259716"/>
                  <a:pt x="201439" y="271603"/>
                </a:cubicBezTo>
                <a:lnTo>
                  <a:pt x="201439" y="362137"/>
                </a:lnTo>
                <a:lnTo>
                  <a:pt x="160487" y="309602"/>
                </a:lnTo>
                <a:lnTo>
                  <a:pt x="110904" y="297249"/>
                </a:lnTo>
                <a:lnTo>
                  <a:pt x="70164" y="280656"/>
                </a:lnTo>
                <a:cubicBezTo>
                  <a:pt x="70265" y="317268"/>
                  <a:pt x="90296" y="360895"/>
                  <a:pt x="131275" y="364190"/>
                </a:cubicBezTo>
                <a:cubicBezTo>
                  <a:pt x="152293" y="365879"/>
                  <a:pt x="177131" y="350012"/>
                  <a:pt x="194314" y="367148"/>
                </a:cubicBezTo>
                <a:cubicBezTo>
                  <a:pt x="208015" y="380812"/>
                  <a:pt x="201439" y="414301"/>
                  <a:pt x="201439" y="432302"/>
                </a:cubicBezTo>
                <a:cubicBezTo>
                  <a:pt x="246193" y="432268"/>
                  <a:pt x="209695" y="359213"/>
                  <a:pt x="235489" y="332757"/>
                </a:cubicBezTo>
                <a:cubicBezTo>
                  <a:pt x="258392" y="309265"/>
                  <a:pt x="284376" y="327650"/>
                  <a:pt x="312344" y="322608"/>
                </a:cubicBezTo>
                <a:cubicBezTo>
                  <a:pt x="362308" y="313604"/>
                  <a:pt x="399334" y="250703"/>
                  <a:pt x="384772" y="201439"/>
                </a:cubicBezTo>
                <a:cubicBezTo>
                  <a:pt x="368046" y="209530"/>
                  <a:pt x="355545" y="222490"/>
                  <a:pt x="337241" y="228905"/>
                </a:cubicBezTo>
                <a:cubicBezTo>
                  <a:pt x="315395" y="236559"/>
                  <a:pt x="292042" y="234633"/>
                  <a:pt x="273901" y="251470"/>
                </a:cubicBezTo>
                <a:cubicBezTo>
                  <a:pt x="250731" y="272977"/>
                  <a:pt x="247447" y="307011"/>
                  <a:pt x="224073" y="330450"/>
                </a:cubicBezTo>
                <a:cubicBezTo>
                  <a:pt x="224073" y="303027"/>
                  <a:pt x="214964" y="256391"/>
                  <a:pt x="225438" y="231109"/>
                </a:cubicBezTo>
                <a:cubicBezTo>
                  <a:pt x="231053" y="217557"/>
                  <a:pt x="260090" y="210254"/>
                  <a:pt x="270406" y="196910"/>
                </a:cubicBezTo>
                <a:cubicBezTo>
                  <a:pt x="291358" y="169804"/>
                  <a:pt x="285184" y="131661"/>
                  <a:pt x="285184" y="99587"/>
                </a:cubicBezTo>
                <a:cubicBezTo>
                  <a:pt x="294540" y="99361"/>
                  <a:pt x="316472" y="90088"/>
                  <a:pt x="300307" y="79280"/>
                </a:cubicBezTo>
                <a:cubicBezTo>
                  <a:pt x="291883" y="73648"/>
                  <a:pt x="274575" y="76954"/>
                  <a:pt x="264813" y="76954"/>
                </a:cubicBezTo>
                <a:cubicBezTo>
                  <a:pt x="264813" y="65691"/>
                  <a:pt x="270279" y="34132"/>
                  <a:pt x="259567" y="27233"/>
                </a:cubicBezTo>
                <a:cubicBezTo>
                  <a:pt x="236831" y="12592"/>
                  <a:pt x="242180" y="67410"/>
                  <a:pt x="242180" y="76954"/>
                </a:cubicBezTo>
                <a:lnTo>
                  <a:pt x="183332" y="76954"/>
                </a:lnTo>
                <a:cubicBezTo>
                  <a:pt x="183332" y="67410"/>
                  <a:pt x="188680" y="12592"/>
                  <a:pt x="165945" y="27233"/>
                </a:cubicBezTo>
                <a:cubicBezTo>
                  <a:pt x="155233" y="34132"/>
                  <a:pt x="160699" y="65691"/>
                  <a:pt x="160699" y="76954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5EB21DC-66E9-B28B-A55D-F447BD535DDF}"/>
              </a:ext>
            </a:extLst>
          </p:cNvPr>
          <p:cNvSpPr txBox="1">
            <a:spLocks/>
          </p:cNvSpPr>
          <p:nvPr/>
        </p:nvSpPr>
        <p:spPr>
          <a:xfrm>
            <a:off x="2979558" y="1862459"/>
            <a:ext cx="1236977" cy="184666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GB" sz="1200"/>
              <a:t>Carbon</a:t>
            </a:r>
            <a:endParaRPr lang="en-GB" sz="1200" baseline="-2500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07F33D2-7902-2BFF-4B39-34E381AC6A7D}"/>
              </a:ext>
            </a:extLst>
          </p:cNvPr>
          <p:cNvSpPr txBox="1">
            <a:spLocks/>
          </p:cNvSpPr>
          <p:nvPr/>
        </p:nvSpPr>
        <p:spPr>
          <a:xfrm rot="16200000">
            <a:off x="-85138" y="2410872"/>
            <a:ext cx="1236977" cy="184666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GB" sz="1200"/>
              <a:t>Oxygen</a:t>
            </a:r>
            <a:endParaRPr lang="en-GB" sz="1200" baseline="-2500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53141F17-4C89-1051-7C10-B77978738577}"/>
              </a:ext>
            </a:extLst>
          </p:cNvPr>
          <p:cNvSpPr>
            <a:spLocks/>
          </p:cNvSpPr>
          <p:nvPr/>
        </p:nvSpPr>
        <p:spPr>
          <a:xfrm>
            <a:off x="991786" y="1824831"/>
            <a:ext cx="2338019" cy="477872"/>
          </a:xfrm>
          <a:prstGeom prst="rect">
            <a:avLst/>
          </a:prstGeom>
          <a:solidFill>
            <a:srgbClr val="68A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>
                <a:solidFill>
                  <a:schemeClr val="bg1"/>
                </a:solidFill>
              </a:rPr>
              <a:t>Gasification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10E712A-D392-4006-4EE3-C2A0D509D4DE}"/>
              </a:ext>
            </a:extLst>
          </p:cNvPr>
          <p:cNvGrpSpPr/>
          <p:nvPr/>
        </p:nvGrpSpPr>
        <p:grpSpPr>
          <a:xfrm>
            <a:off x="2963703" y="1914056"/>
            <a:ext cx="350248" cy="337578"/>
            <a:chOff x="5186571" y="3538799"/>
            <a:chExt cx="792000" cy="792000"/>
          </a:xfrm>
          <a:noFill/>
        </p:grpSpPr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6314E087-47CE-C089-9BBD-2A35DAFD0F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6571" y="3538799"/>
              <a:ext cx="792000" cy="792000"/>
            </a:xfrm>
            <a:custGeom>
              <a:avLst/>
              <a:gdLst/>
              <a:ahLst/>
              <a:cxnLst/>
              <a:rect l="0" t="0" r="0" b="0"/>
              <a:pathLst>
                <a:path w="457200" h="457199">
                  <a:moveTo>
                    <a:pt x="83744" y="31687"/>
                  </a:moveTo>
                  <a:lnTo>
                    <a:pt x="83744" y="58847"/>
                  </a:lnTo>
                  <a:lnTo>
                    <a:pt x="43003" y="58847"/>
                  </a:lnTo>
                  <a:lnTo>
                    <a:pt x="43003" y="106377"/>
                  </a:lnTo>
                  <a:lnTo>
                    <a:pt x="61110" y="106377"/>
                  </a:lnTo>
                  <a:lnTo>
                    <a:pt x="61110" y="147118"/>
                  </a:lnTo>
                  <a:lnTo>
                    <a:pt x="43003" y="147118"/>
                  </a:lnTo>
                  <a:lnTo>
                    <a:pt x="43003" y="194649"/>
                  </a:lnTo>
                  <a:lnTo>
                    <a:pt x="83744" y="194649"/>
                  </a:lnTo>
                  <a:lnTo>
                    <a:pt x="83744" y="425511"/>
                  </a:lnTo>
                  <a:lnTo>
                    <a:pt x="373455" y="425511"/>
                  </a:lnTo>
                  <a:lnTo>
                    <a:pt x="373455" y="194649"/>
                  </a:lnTo>
                  <a:lnTo>
                    <a:pt x="414196" y="194649"/>
                  </a:lnTo>
                  <a:lnTo>
                    <a:pt x="414196" y="147118"/>
                  </a:lnTo>
                  <a:lnTo>
                    <a:pt x="396089" y="147118"/>
                  </a:lnTo>
                  <a:lnTo>
                    <a:pt x="396089" y="106377"/>
                  </a:lnTo>
                  <a:lnTo>
                    <a:pt x="414196" y="106377"/>
                  </a:lnTo>
                  <a:lnTo>
                    <a:pt x="414196" y="58847"/>
                  </a:lnTo>
                  <a:lnTo>
                    <a:pt x="373455" y="58847"/>
                  </a:lnTo>
                  <a:lnTo>
                    <a:pt x="373455" y="31687"/>
                  </a:lnTo>
                  <a:lnTo>
                    <a:pt x="83744" y="31687"/>
                  </a:lnTo>
                  <a:close/>
                </a:path>
                <a:path w="457200" h="457199">
                  <a:moveTo>
                    <a:pt x="117695" y="106377"/>
                  </a:moveTo>
                  <a:lnTo>
                    <a:pt x="117695" y="147118"/>
                  </a:lnTo>
                  <a:lnTo>
                    <a:pt x="339504" y="147118"/>
                  </a:lnTo>
                  <a:lnTo>
                    <a:pt x="339504" y="106377"/>
                  </a:lnTo>
                  <a:lnTo>
                    <a:pt x="117695" y="106377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Freihandform: Form 16">
              <a:extLst>
                <a:ext uri="{FF2B5EF4-FFF2-40B4-BE49-F238E27FC236}">
                  <a16:creationId xmlns:a16="http://schemas.microsoft.com/office/drawing/2014/main" id="{39627F1F-95AA-62E8-C09B-9E6A813F13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02570" y="3868014"/>
              <a:ext cx="360001" cy="360000"/>
            </a:xfrm>
            <a:custGeom>
              <a:avLst/>
              <a:gdLst/>
              <a:ahLst/>
              <a:cxnLst/>
              <a:rect l="0" t="0" r="0" b="0"/>
              <a:pathLst>
                <a:path w="457200" h="457199">
                  <a:moveTo>
                    <a:pt x="228599" y="2263"/>
                  </a:moveTo>
                  <a:cubicBezTo>
                    <a:pt x="213294" y="24973"/>
                    <a:pt x="207238" y="48328"/>
                    <a:pt x="218334" y="74690"/>
                  </a:cubicBezTo>
                  <a:cubicBezTo>
                    <a:pt x="223906" y="87930"/>
                    <a:pt x="236376" y="100231"/>
                    <a:pt x="236170" y="115431"/>
                  </a:cubicBezTo>
                  <a:cubicBezTo>
                    <a:pt x="235641" y="154543"/>
                    <a:pt x="199699" y="129502"/>
                    <a:pt x="187859" y="115431"/>
                  </a:cubicBezTo>
                  <a:cubicBezTo>
                    <a:pt x="165147" y="168218"/>
                    <a:pt x="221002" y="209809"/>
                    <a:pt x="201541" y="260286"/>
                  </a:cubicBezTo>
                  <a:cubicBezTo>
                    <a:pt x="190892" y="287904"/>
                    <a:pt x="151945" y="302380"/>
                    <a:pt x="139998" y="267076"/>
                  </a:cubicBezTo>
                  <a:cubicBezTo>
                    <a:pt x="133395" y="247564"/>
                    <a:pt x="146054" y="229584"/>
                    <a:pt x="153908" y="212755"/>
                  </a:cubicBezTo>
                  <a:cubicBezTo>
                    <a:pt x="126951" y="223199"/>
                    <a:pt x="110127" y="256278"/>
                    <a:pt x="103276" y="282920"/>
                  </a:cubicBezTo>
                  <a:cubicBezTo>
                    <a:pt x="80490" y="371535"/>
                    <a:pt x="147255" y="458910"/>
                    <a:pt x="239916" y="454847"/>
                  </a:cubicBezTo>
                  <a:cubicBezTo>
                    <a:pt x="302851" y="452086"/>
                    <a:pt x="371782" y="401746"/>
                    <a:pt x="355348" y="332714"/>
                  </a:cubicBezTo>
                  <a:lnTo>
                    <a:pt x="353085" y="332714"/>
                  </a:lnTo>
                  <a:cubicBezTo>
                    <a:pt x="351450" y="344786"/>
                    <a:pt x="348239" y="357509"/>
                    <a:pt x="337144" y="364371"/>
                  </a:cubicBezTo>
                  <a:cubicBezTo>
                    <a:pt x="322464" y="373452"/>
                    <a:pt x="304499" y="360030"/>
                    <a:pt x="303635" y="344030"/>
                  </a:cubicBezTo>
                  <a:cubicBezTo>
                    <a:pt x="302702" y="326777"/>
                    <a:pt x="319754" y="312828"/>
                    <a:pt x="327479" y="298763"/>
                  </a:cubicBezTo>
                  <a:cubicBezTo>
                    <a:pt x="349020" y="259539"/>
                    <a:pt x="353431" y="194212"/>
                    <a:pt x="301027" y="176542"/>
                  </a:cubicBezTo>
                  <a:cubicBezTo>
                    <a:pt x="308037" y="191558"/>
                    <a:pt x="318772" y="206815"/>
                    <a:pt x="312009" y="224070"/>
                  </a:cubicBezTo>
                  <a:cubicBezTo>
                    <a:pt x="302808" y="247541"/>
                    <a:pt x="273163" y="250576"/>
                    <a:pt x="260490" y="228590"/>
                  </a:cubicBezTo>
                  <a:cubicBezTo>
                    <a:pt x="241958" y="196444"/>
                    <a:pt x="284213" y="158063"/>
                    <a:pt x="282685" y="124484"/>
                  </a:cubicBezTo>
                  <a:cubicBezTo>
                    <a:pt x="280915" y="85624"/>
                    <a:pt x="247152" y="74417"/>
                    <a:pt x="233058" y="43003"/>
                  </a:cubicBezTo>
                  <a:cubicBezTo>
                    <a:pt x="226728" y="28892"/>
                    <a:pt x="229865" y="16529"/>
                    <a:pt x="233126" y="2263"/>
                  </a:cubicBezTo>
                  <a:lnTo>
                    <a:pt x="228599" y="2263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7" name="Rechteck 26">
            <a:extLst>
              <a:ext uri="{FF2B5EF4-FFF2-40B4-BE49-F238E27FC236}">
                <a16:creationId xmlns:a16="http://schemas.microsoft.com/office/drawing/2014/main" id="{A47429B3-F5FE-0D27-17E5-7104AE4ABF8E}"/>
              </a:ext>
            </a:extLst>
          </p:cNvPr>
          <p:cNvSpPr>
            <a:spLocks/>
          </p:cNvSpPr>
          <p:nvPr/>
        </p:nvSpPr>
        <p:spPr>
          <a:xfrm>
            <a:off x="991786" y="2750022"/>
            <a:ext cx="2338019" cy="4778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GB" sz="1200">
                <a:solidFill>
                  <a:schemeClr val="bg1"/>
                </a:solidFill>
              </a:rPr>
              <a:t>Electrolysis</a:t>
            </a:r>
          </a:p>
        </p:txBody>
      </p:sp>
      <p:sp>
        <p:nvSpPr>
          <p:cNvPr id="28" name="Freihandform: Form 24">
            <a:extLst>
              <a:ext uri="{FF2B5EF4-FFF2-40B4-BE49-F238E27FC236}">
                <a16:creationId xmlns:a16="http://schemas.microsoft.com/office/drawing/2014/main" id="{FE779A2A-57E7-7D2F-4D1D-CA48B50D4285}"/>
              </a:ext>
            </a:extLst>
          </p:cNvPr>
          <p:cNvSpPr>
            <a:spLocks noChangeAspect="1"/>
          </p:cNvSpPr>
          <p:nvPr/>
        </p:nvSpPr>
        <p:spPr>
          <a:xfrm>
            <a:off x="1043925" y="2730602"/>
            <a:ext cx="527790" cy="471566"/>
          </a:xfrm>
          <a:custGeom>
            <a:avLst/>
            <a:gdLst/>
            <a:ahLst/>
            <a:cxnLst/>
            <a:rect l="0" t="0" r="0" b="0"/>
            <a:pathLst>
              <a:path w="457200" h="457199">
                <a:moveTo>
                  <a:pt x="342015" y="31758"/>
                </a:moveTo>
                <a:cubicBezTo>
                  <a:pt x="323808" y="41730"/>
                  <a:pt x="340014" y="66927"/>
                  <a:pt x="357095" y="56521"/>
                </a:cubicBezTo>
                <a:cubicBezTo>
                  <a:pt x="372719" y="47001"/>
                  <a:pt x="358048" y="22977"/>
                  <a:pt x="342015" y="31758"/>
                </a:cubicBezTo>
                <a:moveTo>
                  <a:pt x="50311" y="67963"/>
                </a:moveTo>
                <a:cubicBezTo>
                  <a:pt x="33514" y="78196"/>
                  <a:pt x="51073" y="102263"/>
                  <a:pt x="67384" y="92390"/>
                </a:cubicBezTo>
                <a:cubicBezTo>
                  <a:pt x="84140" y="82248"/>
                  <a:pt x="66559" y="58064"/>
                  <a:pt x="50311" y="67963"/>
                </a:cubicBezTo>
                <a:moveTo>
                  <a:pt x="396720" y="67963"/>
                </a:moveTo>
                <a:cubicBezTo>
                  <a:pt x="380714" y="78035"/>
                  <a:pt x="397558" y="102153"/>
                  <a:pt x="413679" y="92390"/>
                </a:cubicBezTo>
                <a:cubicBezTo>
                  <a:pt x="430356" y="82292"/>
                  <a:pt x="412817" y="57834"/>
                  <a:pt x="396720" y="67963"/>
                </a:cubicBezTo>
                <a:moveTo>
                  <a:pt x="99588" y="72427"/>
                </a:moveTo>
                <a:lnTo>
                  <a:pt x="99588" y="88271"/>
                </a:lnTo>
                <a:lnTo>
                  <a:pt x="115431" y="88271"/>
                </a:lnTo>
                <a:lnTo>
                  <a:pt x="115431" y="181068"/>
                </a:lnTo>
                <a:lnTo>
                  <a:pt x="131275" y="181068"/>
                </a:lnTo>
                <a:lnTo>
                  <a:pt x="131275" y="101851"/>
                </a:lnTo>
                <a:lnTo>
                  <a:pt x="127331" y="74753"/>
                </a:lnTo>
                <a:lnTo>
                  <a:pt x="99588" y="72427"/>
                </a:lnTo>
                <a:moveTo>
                  <a:pt x="285184" y="181068"/>
                </a:moveTo>
                <a:lnTo>
                  <a:pt x="301027" y="181068"/>
                </a:lnTo>
                <a:lnTo>
                  <a:pt x="301027" y="88271"/>
                </a:lnTo>
                <a:lnTo>
                  <a:pt x="314607" y="88271"/>
                </a:lnTo>
                <a:lnTo>
                  <a:pt x="314607" y="72427"/>
                </a:lnTo>
                <a:lnTo>
                  <a:pt x="287510" y="76056"/>
                </a:lnTo>
                <a:lnTo>
                  <a:pt x="285184" y="104114"/>
                </a:lnTo>
                <a:lnTo>
                  <a:pt x="285184" y="181068"/>
                </a:lnTo>
                <a:moveTo>
                  <a:pt x="344131" y="101367"/>
                </a:moveTo>
                <a:cubicBezTo>
                  <a:pt x="326008" y="107546"/>
                  <a:pt x="335141" y="135482"/>
                  <a:pt x="353042" y="129495"/>
                </a:cubicBezTo>
                <a:cubicBezTo>
                  <a:pt x="371662" y="123266"/>
                  <a:pt x="362163" y="95219"/>
                  <a:pt x="344131" y="101367"/>
                </a:cubicBezTo>
                <a:moveTo>
                  <a:pt x="156172" y="151645"/>
                </a:moveTo>
                <a:lnTo>
                  <a:pt x="172015" y="151645"/>
                </a:lnTo>
                <a:lnTo>
                  <a:pt x="172015" y="131274"/>
                </a:lnTo>
                <a:lnTo>
                  <a:pt x="181069" y="131274"/>
                </a:lnTo>
                <a:lnTo>
                  <a:pt x="181069" y="115431"/>
                </a:lnTo>
                <a:cubicBezTo>
                  <a:pt x="153444" y="115434"/>
                  <a:pt x="156172" y="127261"/>
                  <a:pt x="156172" y="151645"/>
                </a:cubicBezTo>
                <a:moveTo>
                  <a:pt x="192386" y="115431"/>
                </a:moveTo>
                <a:lnTo>
                  <a:pt x="192386" y="131274"/>
                </a:lnTo>
                <a:lnTo>
                  <a:pt x="221809" y="131274"/>
                </a:lnTo>
                <a:lnTo>
                  <a:pt x="221809" y="115431"/>
                </a:lnTo>
                <a:lnTo>
                  <a:pt x="192386" y="115431"/>
                </a:lnTo>
                <a:moveTo>
                  <a:pt x="235390" y="115431"/>
                </a:moveTo>
                <a:lnTo>
                  <a:pt x="235390" y="131274"/>
                </a:lnTo>
                <a:lnTo>
                  <a:pt x="242180" y="131274"/>
                </a:lnTo>
                <a:lnTo>
                  <a:pt x="242180" y="151645"/>
                </a:lnTo>
                <a:lnTo>
                  <a:pt x="258023" y="151645"/>
                </a:lnTo>
                <a:cubicBezTo>
                  <a:pt x="258023" y="129273"/>
                  <a:pt x="261604" y="115451"/>
                  <a:pt x="235390" y="115431"/>
                </a:cubicBezTo>
                <a:moveTo>
                  <a:pt x="156172" y="162962"/>
                </a:moveTo>
                <a:lnTo>
                  <a:pt x="156172" y="181068"/>
                </a:lnTo>
                <a:lnTo>
                  <a:pt x="172015" y="181068"/>
                </a:lnTo>
                <a:lnTo>
                  <a:pt x="172015" y="162962"/>
                </a:lnTo>
                <a:lnTo>
                  <a:pt x="156172" y="162962"/>
                </a:lnTo>
                <a:moveTo>
                  <a:pt x="242180" y="162962"/>
                </a:moveTo>
                <a:lnTo>
                  <a:pt x="242180" y="181068"/>
                </a:lnTo>
                <a:lnTo>
                  <a:pt x="258023" y="181068"/>
                </a:lnTo>
                <a:lnTo>
                  <a:pt x="258023" y="162962"/>
                </a:lnTo>
                <a:lnTo>
                  <a:pt x="242180" y="162962"/>
                </a:lnTo>
                <a:moveTo>
                  <a:pt x="79217" y="192385"/>
                </a:moveTo>
                <a:lnTo>
                  <a:pt x="91434" y="215019"/>
                </a:lnTo>
                <a:lnTo>
                  <a:pt x="92798" y="255759"/>
                </a:lnTo>
                <a:cubicBezTo>
                  <a:pt x="112088" y="243868"/>
                  <a:pt x="122762" y="238474"/>
                  <a:pt x="144855" y="246706"/>
                </a:cubicBezTo>
                <a:lnTo>
                  <a:pt x="144855" y="192385"/>
                </a:lnTo>
                <a:lnTo>
                  <a:pt x="79217" y="192385"/>
                </a:lnTo>
                <a:moveTo>
                  <a:pt x="156172" y="192385"/>
                </a:moveTo>
                <a:cubicBezTo>
                  <a:pt x="156172" y="211345"/>
                  <a:pt x="146541" y="254922"/>
                  <a:pt x="172015" y="255759"/>
                </a:cubicBezTo>
                <a:lnTo>
                  <a:pt x="172015" y="192385"/>
                </a:lnTo>
                <a:lnTo>
                  <a:pt x="156172" y="192385"/>
                </a:lnTo>
                <a:moveTo>
                  <a:pt x="185596" y="192385"/>
                </a:moveTo>
                <a:lnTo>
                  <a:pt x="185596" y="246706"/>
                </a:lnTo>
                <a:cubicBezTo>
                  <a:pt x="202310" y="240269"/>
                  <a:pt x="211885" y="240269"/>
                  <a:pt x="228599" y="246706"/>
                </a:cubicBezTo>
                <a:lnTo>
                  <a:pt x="228599" y="192385"/>
                </a:lnTo>
                <a:lnTo>
                  <a:pt x="185596" y="192385"/>
                </a:lnTo>
                <a:moveTo>
                  <a:pt x="242180" y="192385"/>
                </a:moveTo>
                <a:lnTo>
                  <a:pt x="242180" y="255759"/>
                </a:lnTo>
                <a:lnTo>
                  <a:pt x="258023" y="255759"/>
                </a:lnTo>
                <a:lnTo>
                  <a:pt x="258023" y="192385"/>
                </a:lnTo>
                <a:lnTo>
                  <a:pt x="242180" y="192385"/>
                </a:lnTo>
                <a:moveTo>
                  <a:pt x="269340" y="192385"/>
                </a:moveTo>
                <a:lnTo>
                  <a:pt x="269340" y="246706"/>
                </a:lnTo>
                <a:cubicBezTo>
                  <a:pt x="291557" y="239603"/>
                  <a:pt x="302209" y="243241"/>
                  <a:pt x="321398" y="255759"/>
                </a:cubicBezTo>
                <a:lnTo>
                  <a:pt x="322380" y="217282"/>
                </a:lnTo>
                <a:lnTo>
                  <a:pt x="334978" y="192385"/>
                </a:lnTo>
                <a:lnTo>
                  <a:pt x="269340" y="192385"/>
                </a:lnTo>
                <a:moveTo>
                  <a:pt x="203702" y="252382"/>
                </a:moveTo>
                <a:cubicBezTo>
                  <a:pt x="173547" y="256760"/>
                  <a:pt x="185596" y="321114"/>
                  <a:pt x="185596" y="344030"/>
                </a:cubicBezTo>
                <a:cubicBezTo>
                  <a:pt x="185596" y="353867"/>
                  <a:pt x="188689" y="371501"/>
                  <a:pt x="176296" y="374998"/>
                </a:cubicBezTo>
                <a:cubicBezTo>
                  <a:pt x="127870" y="388666"/>
                  <a:pt x="145385" y="302502"/>
                  <a:pt x="144845" y="273868"/>
                </a:cubicBezTo>
                <a:cubicBezTo>
                  <a:pt x="144446" y="252738"/>
                  <a:pt x="122162" y="247853"/>
                  <a:pt x="106388" y="259320"/>
                </a:cubicBezTo>
                <a:cubicBezTo>
                  <a:pt x="91293" y="270290"/>
                  <a:pt x="92798" y="284253"/>
                  <a:pt x="92798" y="301027"/>
                </a:cubicBezTo>
                <a:lnTo>
                  <a:pt x="92798" y="384771"/>
                </a:lnTo>
                <a:cubicBezTo>
                  <a:pt x="92798" y="395667"/>
                  <a:pt x="88968" y="415888"/>
                  <a:pt x="98306" y="423832"/>
                </a:cubicBezTo>
                <a:cubicBezTo>
                  <a:pt x="108960" y="432895"/>
                  <a:pt x="136184" y="427775"/>
                  <a:pt x="149382" y="427775"/>
                </a:cubicBezTo>
                <a:lnTo>
                  <a:pt x="262550" y="427775"/>
                </a:lnTo>
                <a:cubicBezTo>
                  <a:pt x="276907" y="427775"/>
                  <a:pt x="298743" y="431838"/>
                  <a:pt x="312097" y="426095"/>
                </a:cubicBezTo>
                <a:cubicBezTo>
                  <a:pt x="326311" y="419982"/>
                  <a:pt x="321398" y="394870"/>
                  <a:pt x="321398" y="382508"/>
                </a:cubicBezTo>
                <a:cubicBezTo>
                  <a:pt x="321398" y="349906"/>
                  <a:pt x="328600" y="307710"/>
                  <a:pt x="320678" y="276130"/>
                </a:cubicBezTo>
                <a:cubicBezTo>
                  <a:pt x="318396" y="267031"/>
                  <a:pt x="309685" y="258482"/>
                  <a:pt x="301027" y="255175"/>
                </a:cubicBezTo>
                <a:cubicBezTo>
                  <a:pt x="277647" y="246249"/>
                  <a:pt x="269342" y="263604"/>
                  <a:pt x="269340" y="282920"/>
                </a:cubicBezTo>
                <a:cubicBezTo>
                  <a:pt x="269338" y="310605"/>
                  <a:pt x="284459" y="382164"/>
                  <a:pt x="242214" y="375383"/>
                </a:cubicBezTo>
                <a:cubicBezTo>
                  <a:pt x="227432" y="373008"/>
                  <a:pt x="228604" y="357995"/>
                  <a:pt x="228599" y="346294"/>
                </a:cubicBezTo>
                <a:cubicBezTo>
                  <a:pt x="228590" y="322768"/>
                  <a:pt x="242177" y="246801"/>
                  <a:pt x="203702" y="252382"/>
                </a:cubicBezTo>
                <a:moveTo>
                  <a:pt x="156172" y="267076"/>
                </a:moveTo>
                <a:lnTo>
                  <a:pt x="156172" y="364401"/>
                </a:lnTo>
                <a:lnTo>
                  <a:pt x="172015" y="364401"/>
                </a:lnTo>
                <a:lnTo>
                  <a:pt x="172015" y="267076"/>
                </a:lnTo>
                <a:lnTo>
                  <a:pt x="156172" y="267076"/>
                </a:lnTo>
                <a:moveTo>
                  <a:pt x="242180" y="267076"/>
                </a:moveTo>
                <a:lnTo>
                  <a:pt x="242180" y="364401"/>
                </a:lnTo>
                <a:lnTo>
                  <a:pt x="258023" y="364401"/>
                </a:lnTo>
                <a:lnTo>
                  <a:pt x="258023" y="267076"/>
                </a:lnTo>
                <a:lnTo>
                  <a:pt x="242180" y="267076"/>
                </a:lnTo>
                <a:close/>
              </a:path>
              <a:path w="457200" h="457199">
                <a:moveTo>
                  <a:pt x="129362" y="338012"/>
                </a:moveTo>
                <a:cubicBezTo>
                  <a:pt x="124876" y="338076"/>
                  <a:pt x="124876" y="345459"/>
                  <a:pt x="129362" y="345522"/>
                </a:cubicBezTo>
                <a:cubicBezTo>
                  <a:pt x="134182" y="345590"/>
                  <a:pt x="134182" y="337944"/>
                  <a:pt x="129362" y="338012"/>
                </a:cubicBezTo>
                <a:moveTo>
                  <a:pt x="208229" y="346294"/>
                </a:moveTo>
                <a:lnTo>
                  <a:pt x="217283" y="355347"/>
                </a:lnTo>
                <a:lnTo>
                  <a:pt x="219546" y="344030"/>
                </a:lnTo>
                <a:lnTo>
                  <a:pt x="208229" y="346294"/>
                </a:lnTo>
                <a:moveTo>
                  <a:pt x="287447" y="350821"/>
                </a:moveTo>
                <a:lnTo>
                  <a:pt x="289710" y="362137"/>
                </a:lnTo>
                <a:lnTo>
                  <a:pt x="298764" y="353084"/>
                </a:lnTo>
                <a:lnTo>
                  <a:pt x="287447" y="350821"/>
                </a:lnTo>
                <a:moveTo>
                  <a:pt x="113966" y="374192"/>
                </a:moveTo>
                <a:cubicBezTo>
                  <a:pt x="109484" y="376023"/>
                  <a:pt x="112458" y="382489"/>
                  <a:pt x="116837" y="380817"/>
                </a:cubicBezTo>
                <a:cubicBezTo>
                  <a:pt x="121408" y="379070"/>
                  <a:pt x="118361" y="372395"/>
                  <a:pt x="113966" y="374192"/>
                </a:cubicBezTo>
                <a:moveTo>
                  <a:pt x="194649" y="387034"/>
                </a:moveTo>
                <a:cubicBezTo>
                  <a:pt x="197540" y="395735"/>
                  <a:pt x="203074" y="395735"/>
                  <a:pt x="205966" y="387034"/>
                </a:cubicBezTo>
                <a:lnTo>
                  <a:pt x="194649" y="387034"/>
                </a:lnTo>
                <a:moveTo>
                  <a:pt x="233126" y="384771"/>
                </a:moveTo>
                <a:lnTo>
                  <a:pt x="230863" y="396088"/>
                </a:lnTo>
                <a:lnTo>
                  <a:pt x="242180" y="393824"/>
                </a:lnTo>
                <a:lnTo>
                  <a:pt x="233126" y="384771"/>
                </a:lnTo>
                <a:moveTo>
                  <a:pt x="156687" y="394854"/>
                </a:moveTo>
                <a:cubicBezTo>
                  <a:pt x="152269" y="396690"/>
                  <a:pt x="155022" y="403783"/>
                  <a:pt x="159432" y="401789"/>
                </a:cubicBezTo>
                <a:cubicBezTo>
                  <a:pt x="163472" y="399960"/>
                  <a:pt x="160980" y="393073"/>
                  <a:pt x="156687" y="394854"/>
                </a:cubicBezTo>
                <a:moveTo>
                  <a:pt x="299115" y="394596"/>
                </a:moveTo>
                <a:cubicBezTo>
                  <a:pt x="294629" y="394660"/>
                  <a:pt x="294629" y="402043"/>
                  <a:pt x="299115" y="402106"/>
                </a:cubicBezTo>
                <a:cubicBezTo>
                  <a:pt x="303933" y="402174"/>
                  <a:pt x="303933" y="394528"/>
                  <a:pt x="299115" y="394596"/>
                </a:cubicBezTo>
                <a:moveTo>
                  <a:pt x="117695" y="407405"/>
                </a:moveTo>
                <a:lnTo>
                  <a:pt x="119958" y="418721"/>
                </a:lnTo>
                <a:lnTo>
                  <a:pt x="129011" y="409668"/>
                </a:lnTo>
                <a:lnTo>
                  <a:pt x="117695" y="407405"/>
                </a:lnTo>
                <a:moveTo>
                  <a:pt x="258023" y="416458"/>
                </a:moveTo>
                <a:lnTo>
                  <a:pt x="267077" y="418721"/>
                </a:lnTo>
                <a:cubicBezTo>
                  <a:pt x="268636" y="408609"/>
                  <a:pt x="261262" y="406714"/>
                  <a:pt x="258023" y="416458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04643DDE-A3F4-133A-8A43-5875CE866232}"/>
              </a:ext>
            </a:extLst>
          </p:cNvPr>
          <p:cNvSpPr txBox="1"/>
          <p:nvPr/>
        </p:nvSpPr>
        <p:spPr>
          <a:xfrm>
            <a:off x="2021345" y="4080965"/>
            <a:ext cx="28721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dk2"/>
                </a:solidFill>
              </a:rPr>
              <a:t>+125% higher SAF yield from biomass vs </a:t>
            </a:r>
            <a:r>
              <a:rPr lang="en-GB" sz="1800" b="1" dirty="0" err="1">
                <a:solidFill>
                  <a:schemeClr val="dk2"/>
                </a:solidFill>
              </a:rPr>
              <a:t>BtL</a:t>
            </a:r>
            <a:endParaRPr lang="en-DE" dirty="0">
              <a:solidFill>
                <a:schemeClr val="dk2"/>
              </a:solidFill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F3B492AB-DA84-EA0C-664C-7C417E258A94}"/>
              </a:ext>
            </a:extLst>
          </p:cNvPr>
          <p:cNvSpPr>
            <a:spLocks/>
          </p:cNvSpPr>
          <p:nvPr/>
        </p:nvSpPr>
        <p:spPr>
          <a:xfrm>
            <a:off x="7076065" y="2961535"/>
            <a:ext cx="1654608" cy="588545"/>
          </a:xfrm>
          <a:prstGeom prst="rect">
            <a:avLst/>
          </a:prstGeom>
          <a:solidFill>
            <a:srgbClr val="00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e-SAF (RFNBO)</a:t>
            </a:r>
          </a:p>
        </p:txBody>
      </p:sp>
      <p:sp>
        <p:nvSpPr>
          <p:cNvPr id="31" name="Rechteck 42">
            <a:extLst>
              <a:ext uri="{FF2B5EF4-FFF2-40B4-BE49-F238E27FC236}">
                <a16:creationId xmlns:a16="http://schemas.microsoft.com/office/drawing/2014/main" id="{12D84541-FFB5-946F-719E-73BBD28A10CC}"/>
              </a:ext>
            </a:extLst>
          </p:cNvPr>
          <p:cNvSpPr>
            <a:spLocks/>
          </p:cNvSpPr>
          <p:nvPr/>
        </p:nvSpPr>
        <p:spPr>
          <a:xfrm>
            <a:off x="7003946" y="1309226"/>
            <a:ext cx="1726727" cy="496879"/>
          </a:xfrm>
          <a:prstGeom prst="rect">
            <a:avLst/>
          </a:prstGeom>
          <a:solidFill>
            <a:srgbClr val="68A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Bio-SAF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95B832E9-8B1D-0BB8-037C-72519D4C0C3B}"/>
              </a:ext>
            </a:extLst>
          </p:cNvPr>
          <p:cNvSpPr>
            <a:spLocks/>
          </p:cNvSpPr>
          <p:nvPr/>
        </p:nvSpPr>
        <p:spPr>
          <a:xfrm>
            <a:off x="7076065" y="3572807"/>
            <a:ext cx="1654608" cy="252000"/>
          </a:xfrm>
          <a:prstGeom prst="rect">
            <a:avLst/>
          </a:prstGeom>
          <a:solidFill>
            <a:srgbClr val="007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e-Naphtha (RFNBO)</a:t>
            </a:r>
          </a:p>
        </p:txBody>
      </p:sp>
      <p:sp>
        <p:nvSpPr>
          <p:cNvPr id="33" name="Rechteck 42">
            <a:extLst>
              <a:ext uri="{FF2B5EF4-FFF2-40B4-BE49-F238E27FC236}">
                <a16:creationId xmlns:a16="http://schemas.microsoft.com/office/drawing/2014/main" id="{EEFA2D92-BC04-E1A8-8199-AA1AFD659FEB}"/>
              </a:ext>
            </a:extLst>
          </p:cNvPr>
          <p:cNvSpPr>
            <a:spLocks/>
          </p:cNvSpPr>
          <p:nvPr/>
        </p:nvSpPr>
        <p:spPr>
          <a:xfrm>
            <a:off x="7003945" y="1834759"/>
            <a:ext cx="1726727" cy="252000"/>
          </a:xfrm>
          <a:prstGeom prst="rect">
            <a:avLst/>
          </a:prstGeom>
          <a:solidFill>
            <a:srgbClr val="68A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bg1"/>
                </a:solidFill>
              </a:rPr>
              <a:t>Bio-Naphtha</a:t>
            </a:r>
          </a:p>
        </p:txBody>
      </p:sp>
      <p:sp>
        <p:nvSpPr>
          <p:cNvPr id="34" name="Rectangle 64">
            <a:extLst>
              <a:ext uri="{FF2B5EF4-FFF2-40B4-BE49-F238E27FC236}">
                <a16:creationId xmlns:a16="http://schemas.microsoft.com/office/drawing/2014/main" id="{47613FB5-908C-7056-8F74-2AB7269644EA}"/>
              </a:ext>
            </a:extLst>
          </p:cNvPr>
          <p:cNvSpPr/>
          <p:nvPr/>
        </p:nvSpPr>
        <p:spPr>
          <a:xfrm>
            <a:off x="3319172" y="2318803"/>
            <a:ext cx="3684774" cy="38769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 err="1"/>
          </a:p>
        </p:txBody>
      </p:sp>
      <p:cxnSp>
        <p:nvCxnSpPr>
          <p:cNvPr id="35" name="Connector: Elbow 33">
            <a:extLst>
              <a:ext uri="{FF2B5EF4-FFF2-40B4-BE49-F238E27FC236}">
                <a16:creationId xmlns:a16="http://schemas.microsoft.com/office/drawing/2014/main" id="{78BB873F-FC81-C682-8AB3-A94867578491}"/>
              </a:ext>
            </a:extLst>
          </p:cNvPr>
          <p:cNvCxnSpPr>
            <a:cxnSpLocks/>
            <a:stCxn id="23" idx="3"/>
            <a:endCxn id="41" idx="1"/>
          </p:cNvCxnSpPr>
          <p:nvPr/>
        </p:nvCxnSpPr>
        <p:spPr>
          <a:xfrm>
            <a:off x="3329805" y="2063767"/>
            <a:ext cx="806316" cy="459065"/>
          </a:xfrm>
          <a:prstGeom prst="bentConnector3">
            <a:avLst>
              <a:gd name="adj1" fmla="val 50000"/>
            </a:avLst>
          </a:prstGeom>
          <a:ln w="19050">
            <a:solidFill>
              <a:srgbClr val="68AC46"/>
            </a:solidFill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Connector: Elbow 34">
            <a:extLst>
              <a:ext uri="{FF2B5EF4-FFF2-40B4-BE49-F238E27FC236}">
                <a16:creationId xmlns:a16="http://schemas.microsoft.com/office/drawing/2014/main" id="{F6D847EA-B651-57BD-0447-95CD5E574321}"/>
              </a:ext>
            </a:extLst>
          </p:cNvPr>
          <p:cNvCxnSpPr>
            <a:cxnSpLocks/>
            <a:stCxn id="27" idx="3"/>
            <a:endCxn id="41" idx="1"/>
          </p:cNvCxnSpPr>
          <p:nvPr/>
        </p:nvCxnSpPr>
        <p:spPr>
          <a:xfrm flipV="1">
            <a:off x="3329805" y="2522832"/>
            <a:ext cx="806316" cy="466126"/>
          </a:xfrm>
          <a:prstGeom prst="bentConnector3">
            <a:avLst>
              <a:gd name="adj1" fmla="val 50000"/>
            </a:avLst>
          </a:prstGeom>
          <a:ln w="19050">
            <a:solidFill>
              <a:srgbClr val="0078DC"/>
            </a:solidFill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8" name="Textfeld 41">
            <a:extLst>
              <a:ext uri="{FF2B5EF4-FFF2-40B4-BE49-F238E27FC236}">
                <a16:creationId xmlns:a16="http://schemas.microsoft.com/office/drawing/2014/main" id="{76485E92-8B45-5385-EA95-BEE93DCC1D5F}"/>
              </a:ext>
            </a:extLst>
          </p:cNvPr>
          <p:cNvSpPr txBox="1">
            <a:spLocks/>
          </p:cNvSpPr>
          <p:nvPr/>
        </p:nvSpPr>
        <p:spPr>
          <a:xfrm>
            <a:off x="3202628" y="3009350"/>
            <a:ext cx="924413" cy="184666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GB" sz="1200"/>
              <a:t>Hydrogen</a:t>
            </a:r>
            <a:endParaRPr lang="en-GB" sz="1200" baseline="-25000"/>
          </a:p>
        </p:txBody>
      </p:sp>
      <p:cxnSp>
        <p:nvCxnSpPr>
          <p:cNvPr id="39" name="Connector: Elbow 56">
            <a:extLst>
              <a:ext uri="{FF2B5EF4-FFF2-40B4-BE49-F238E27FC236}">
                <a16:creationId xmlns:a16="http://schemas.microsoft.com/office/drawing/2014/main" id="{1BE34BC8-FC3B-59D1-856E-7744217CC1C9}"/>
              </a:ext>
            </a:extLst>
          </p:cNvPr>
          <p:cNvCxnSpPr>
            <a:cxnSpLocks/>
            <a:endCxn id="23" idx="1"/>
          </p:cNvCxnSpPr>
          <p:nvPr/>
        </p:nvCxnSpPr>
        <p:spPr>
          <a:xfrm rot="5400000" flipH="1" flipV="1">
            <a:off x="359525" y="2356698"/>
            <a:ext cx="925192" cy="339330"/>
          </a:xfrm>
          <a:prstGeom prst="bentConnector2">
            <a:avLst/>
          </a:prstGeom>
          <a:ln w="19050">
            <a:solidFill>
              <a:srgbClr val="0078DC"/>
            </a:solidFill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0" name="Straight Connector 58">
            <a:extLst>
              <a:ext uri="{FF2B5EF4-FFF2-40B4-BE49-F238E27FC236}">
                <a16:creationId xmlns:a16="http://schemas.microsoft.com/office/drawing/2014/main" id="{FD3A40DD-F0B8-B506-5D00-F024FF79F07B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652456" y="2988958"/>
            <a:ext cx="339330" cy="0"/>
          </a:xfrm>
          <a:prstGeom prst="line">
            <a:avLst/>
          </a:prstGeom>
          <a:ln w="19050">
            <a:solidFill>
              <a:srgbClr val="0078DC"/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1" name="Rechteck 40">
            <a:extLst>
              <a:ext uri="{FF2B5EF4-FFF2-40B4-BE49-F238E27FC236}">
                <a16:creationId xmlns:a16="http://schemas.microsoft.com/office/drawing/2014/main" id="{A2E0A2D6-B5DA-A49A-F0AA-005F90A145E1}"/>
              </a:ext>
            </a:extLst>
          </p:cNvPr>
          <p:cNvSpPr>
            <a:spLocks/>
          </p:cNvSpPr>
          <p:nvPr/>
        </p:nvSpPr>
        <p:spPr>
          <a:xfrm>
            <a:off x="4136121" y="2167302"/>
            <a:ext cx="2295781" cy="711060"/>
          </a:xfrm>
          <a:prstGeom prst="rect">
            <a:avLst/>
          </a:prstGeom>
          <a:gradFill>
            <a:gsLst>
              <a:gs pos="100000">
                <a:schemeClr val="tx2"/>
              </a:gs>
              <a:gs pos="25000">
                <a:srgbClr val="68AC46"/>
              </a:gs>
            </a:gsLst>
            <a:lin ang="10800000" scaled="1"/>
          </a:gradFill>
          <a:ln w="9525"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>
                <a:solidFill>
                  <a:schemeClr val="bg1"/>
                </a:solidFill>
              </a:rPr>
              <a:t>Fischer-</a:t>
            </a:r>
            <a:r>
              <a:rPr lang="en-GB" sz="1200" err="1">
                <a:solidFill>
                  <a:schemeClr val="bg1"/>
                </a:solidFill>
              </a:rPr>
              <a:t>Tropsch</a:t>
            </a:r>
            <a:r>
              <a:rPr lang="en-GB" sz="1200">
                <a:solidFill>
                  <a:schemeClr val="bg1"/>
                </a:solidFill>
              </a:rPr>
              <a:t> </a:t>
            </a:r>
          </a:p>
          <a:p>
            <a:r>
              <a:rPr lang="en-GB" sz="1200">
                <a:solidFill>
                  <a:schemeClr val="bg1"/>
                </a:solidFill>
              </a:rPr>
              <a:t>Synthesis + Refining</a:t>
            </a:r>
            <a:endParaRPr lang="en-GB" sz="1200" baseline="-25000">
              <a:solidFill>
                <a:schemeClr val="bg1"/>
              </a:solidFill>
            </a:endParaRPr>
          </a:p>
        </p:txBody>
      </p:sp>
      <p:sp>
        <p:nvSpPr>
          <p:cNvPr id="42" name="Freihandform: Form 27">
            <a:extLst>
              <a:ext uri="{FF2B5EF4-FFF2-40B4-BE49-F238E27FC236}">
                <a16:creationId xmlns:a16="http://schemas.microsoft.com/office/drawing/2014/main" id="{8A3F057D-ECEA-E4F3-C7A6-D1D67B143510}"/>
              </a:ext>
            </a:extLst>
          </p:cNvPr>
          <p:cNvSpPr>
            <a:spLocks noChangeAspect="1"/>
          </p:cNvSpPr>
          <p:nvPr/>
        </p:nvSpPr>
        <p:spPr>
          <a:xfrm>
            <a:off x="5695642" y="2155529"/>
            <a:ext cx="705561" cy="711060"/>
          </a:xfrm>
          <a:custGeom>
            <a:avLst/>
            <a:gdLst/>
            <a:ahLst/>
            <a:cxnLst/>
            <a:rect l="0" t="0" r="0" b="0"/>
            <a:pathLst>
              <a:path w="457200" h="457199">
                <a:moveTo>
                  <a:pt x="258023" y="278393"/>
                </a:moveTo>
                <a:lnTo>
                  <a:pt x="235390" y="278393"/>
                </a:lnTo>
                <a:lnTo>
                  <a:pt x="235390" y="99587"/>
                </a:lnTo>
                <a:lnTo>
                  <a:pt x="135801" y="99587"/>
                </a:lnTo>
                <a:cubicBezTo>
                  <a:pt x="135801" y="119270"/>
                  <a:pt x="142493" y="153516"/>
                  <a:pt x="134436" y="171500"/>
                </a:cubicBezTo>
                <a:cubicBezTo>
                  <a:pt x="129577" y="182346"/>
                  <a:pt x="106514" y="187232"/>
                  <a:pt x="97806" y="197003"/>
                </a:cubicBezTo>
                <a:cubicBezTo>
                  <a:pt x="77557" y="219725"/>
                  <a:pt x="81481" y="250305"/>
                  <a:pt x="81481" y="278393"/>
                </a:cubicBezTo>
                <a:lnTo>
                  <a:pt x="2263" y="278393"/>
                </a:lnTo>
                <a:lnTo>
                  <a:pt x="2263" y="362137"/>
                </a:lnTo>
                <a:lnTo>
                  <a:pt x="22633" y="362137"/>
                </a:lnTo>
                <a:lnTo>
                  <a:pt x="22633" y="301027"/>
                </a:lnTo>
                <a:lnTo>
                  <a:pt x="40740" y="301027"/>
                </a:lnTo>
                <a:lnTo>
                  <a:pt x="40740" y="362137"/>
                </a:lnTo>
                <a:lnTo>
                  <a:pt x="63374" y="362137"/>
                </a:lnTo>
                <a:lnTo>
                  <a:pt x="63374" y="301027"/>
                </a:lnTo>
                <a:lnTo>
                  <a:pt x="81481" y="301027"/>
                </a:lnTo>
                <a:lnTo>
                  <a:pt x="81481" y="371191"/>
                </a:lnTo>
                <a:lnTo>
                  <a:pt x="210493" y="371191"/>
                </a:lnTo>
                <a:lnTo>
                  <a:pt x="210493" y="334977"/>
                </a:lnTo>
                <a:lnTo>
                  <a:pt x="258023" y="334977"/>
                </a:lnTo>
                <a:lnTo>
                  <a:pt x="258023" y="371191"/>
                </a:lnTo>
                <a:lnTo>
                  <a:pt x="384772" y="371191"/>
                </a:lnTo>
                <a:lnTo>
                  <a:pt x="384772" y="316870"/>
                </a:lnTo>
                <a:lnTo>
                  <a:pt x="434566" y="316870"/>
                </a:lnTo>
                <a:lnTo>
                  <a:pt x="434566" y="371191"/>
                </a:lnTo>
                <a:lnTo>
                  <a:pt x="454936" y="371191"/>
                </a:lnTo>
                <a:lnTo>
                  <a:pt x="454936" y="296500"/>
                </a:lnTo>
                <a:lnTo>
                  <a:pt x="384772" y="296500"/>
                </a:lnTo>
                <a:lnTo>
                  <a:pt x="384772" y="181068"/>
                </a:lnTo>
                <a:cubicBezTo>
                  <a:pt x="384772" y="162040"/>
                  <a:pt x="388153" y="139749"/>
                  <a:pt x="379389" y="122221"/>
                </a:cubicBezTo>
                <a:cubicBezTo>
                  <a:pt x="357657" y="78756"/>
                  <a:pt x="289760" y="75977"/>
                  <a:pt x="266681" y="119958"/>
                </a:cubicBezTo>
                <a:cubicBezTo>
                  <a:pt x="244805" y="161642"/>
                  <a:pt x="258023" y="232383"/>
                  <a:pt x="258023" y="278393"/>
                </a:cubicBezTo>
                <a:close/>
              </a:path>
              <a:path w="457200" h="457199">
                <a:moveTo>
                  <a:pt x="156172" y="119958"/>
                </a:moveTo>
                <a:cubicBezTo>
                  <a:pt x="156172" y="132991"/>
                  <a:pt x="150370" y="164368"/>
                  <a:pt x="158498" y="174896"/>
                </a:cubicBezTo>
                <a:cubicBezTo>
                  <a:pt x="171160" y="191298"/>
                  <a:pt x="194308" y="192122"/>
                  <a:pt x="204792" y="215019"/>
                </a:cubicBezTo>
                <a:cubicBezTo>
                  <a:pt x="217690" y="243186"/>
                  <a:pt x="210493" y="284205"/>
                  <a:pt x="210493" y="314607"/>
                </a:cubicBezTo>
                <a:lnTo>
                  <a:pt x="258023" y="314607"/>
                </a:lnTo>
                <a:lnTo>
                  <a:pt x="258023" y="301027"/>
                </a:lnTo>
                <a:lnTo>
                  <a:pt x="215019" y="301027"/>
                </a:lnTo>
                <a:lnTo>
                  <a:pt x="215019" y="119958"/>
                </a:lnTo>
                <a:lnTo>
                  <a:pt x="156172" y="119958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F00DA22-0260-9BE7-C8C1-6B86C92D7F00}"/>
              </a:ext>
            </a:extLst>
          </p:cNvPr>
          <p:cNvSpPr txBox="1">
            <a:spLocks/>
          </p:cNvSpPr>
          <p:nvPr/>
        </p:nvSpPr>
        <p:spPr>
          <a:xfrm>
            <a:off x="3406962" y="2392863"/>
            <a:ext cx="584062" cy="257369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spAutoFit/>
          </a:bodyPr>
          <a:lstStyle/>
          <a:p>
            <a:pPr algn="ctr"/>
            <a:r>
              <a:rPr lang="en-GB" sz="1200"/>
              <a:t>Syngas</a:t>
            </a:r>
            <a:endParaRPr lang="en-GB" sz="1200" baseline="-25000"/>
          </a:p>
        </p:txBody>
      </p:sp>
      <p:sp>
        <p:nvSpPr>
          <p:cNvPr id="44" name="Textfeld 26">
            <a:extLst>
              <a:ext uri="{FF2B5EF4-FFF2-40B4-BE49-F238E27FC236}">
                <a16:creationId xmlns:a16="http://schemas.microsoft.com/office/drawing/2014/main" id="{3F5D06CD-6AED-841A-7355-91733FEB7240}"/>
              </a:ext>
            </a:extLst>
          </p:cNvPr>
          <p:cNvSpPr txBox="1"/>
          <p:nvPr/>
        </p:nvSpPr>
        <p:spPr>
          <a:xfrm>
            <a:off x="5865969" y="4079509"/>
            <a:ext cx="3278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dk2"/>
                </a:solidFill>
              </a:rPr>
              <a:t>+10% higher energy efficiency from integration</a:t>
            </a:r>
            <a:endParaRPr lang="en-DE" dirty="0">
              <a:solidFill>
                <a:schemeClr val="dk2"/>
              </a:solidFill>
            </a:endParaRPr>
          </a:p>
        </p:txBody>
      </p:sp>
      <p:sp>
        <p:nvSpPr>
          <p:cNvPr id="45" name="Textfeld 51">
            <a:extLst>
              <a:ext uri="{FF2B5EF4-FFF2-40B4-BE49-F238E27FC236}">
                <a16:creationId xmlns:a16="http://schemas.microsoft.com/office/drawing/2014/main" id="{C21B59C0-4503-55A1-EA2A-AFB0DFE6D5C3}"/>
              </a:ext>
            </a:extLst>
          </p:cNvPr>
          <p:cNvSpPr txBox="1"/>
          <p:nvPr/>
        </p:nvSpPr>
        <p:spPr>
          <a:xfrm>
            <a:off x="234960" y="1006366"/>
            <a:ext cx="677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68AC46"/>
                </a:solidFill>
              </a:rPr>
              <a:t>BtL</a:t>
            </a:r>
            <a:r>
              <a:rPr lang="en-GB" sz="1800" b="1" baseline="30000" dirty="0">
                <a:solidFill>
                  <a:srgbClr val="68AC46"/>
                </a:solidFill>
              </a:rPr>
              <a:t>1</a:t>
            </a:r>
            <a:endParaRPr lang="en-DE" baseline="30000" dirty="0">
              <a:solidFill>
                <a:srgbClr val="68AC46"/>
              </a:solidFill>
            </a:endParaRPr>
          </a:p>
        </p:txBody>
      </p:sp>
      <p:sp>
        <p:nvSpPr>
          <p:cNvPr id="46" name="Textfeld 51">
            <a:extLst>
              <a:ext uri="{FF2B5EF4-FFF2-40B4-BE49-F238E27FC236}">
                <a16:creationId xmlns:a16="http://schemas.microsoft.com/office/drawing/2014/main" id="{5A765BA3-D6B1-FF3B-9F9A-E0562FC65D95}"/>
              </a:ext>
            </a:extLst>
          </p:cNvPr>
          <p:cNvSpPr txBox="1"/>
          <p:nvPr/>
        </p:nvSpPr>
        <p:spPr>
          <a:xfrm>
            <a:off x="221574" y="3636852"/>
            <a:ext cx="677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078DC"/>
                </a:solidFill>
              </a:rPr>
              <a:t>P</a:t>
            </a:r>
            <a:r>
              <a:rPr lang="en-GB" sz="1800" b="1" dirty="0">
                <a:solidFill>
                  <a:srgbClr val="0078DC"/>
                </a:solidFill>
              </a:rPr>
              <a:t>tL</a:t>
            </a:r>
            <a:r>
              <a:rPr lang="en-GB" sz="1800" b="1" baseline="30000" dirty="0">
                <a:solidFill>
                  <a:srgbClr val="0078DC"/>
                </a:solidFill>
              </a:rPr>
              <a:t>2</a:t>
            </a:r>
            <a:endParaRPr lang="en-DE" baseline="30000" dirty="0">
              <a:solidFill>
                <a:srgbClr val="0078DC"/>
              </a:solidFill>
            </a:endParaRPr>
          </a:p>
        </p:txBody>
      </p:sp>
      <p:grpSp>
        <p:nvGrpSpPr>
          <p:cNvPr id="47" name="Gruppieren 16">
            <a:extLst>
              <a:ext uri="{FF2B5EF4-FFF2-40B4-BE49-F238E27FC236}">
                <a16:creationId xmlns:a16="http://schemas.microsoft.com/office/drawing/2014/main" id="{78942D0C-370F-4AF6-E814-AEB7D000B812}"/>
              </a:ext>
            </a:extLst>
          </p:cNvPr>
          <p:cNvGrpSpPr/>
          <p:nvPr/>
        </p:nvGrpSpPr>
        <p:grpSpPr>
          <a:xfrm>
            <a:off x="1486173" y="4094955"/>
            <a:ext cx="360000" cy="360000"/>
            <a:chOff x="1619941" y="667485"/>
            <a:chExt cx="612000" cy="612000"/>
          </a:xfrm>
        </p:grpSpPr>
        <p:sp>
          <p:nvSpPr>
            <p:cNvPr id="48" name="Oval 8">
              <a:extLst>
                <a:ext uri="{FF2B5EF4-FFF2-40B4-BE49-F238E27FC236}">
                  <a16:creationId xmlns:a16="http://schemas.microsoft.com/office/drawing/2014/main" id="{1833F7D0-B958-5518-C4CB-2BE4E11F67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9" name="Grafik 30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756706DC-D25F-EBFA-2466-F3C0B80E2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50" name="Gruppieren 16">
            <a:extLst>
              <a:ext uri="{FF2B5EF4-FFF2-40B4-BE49-F238E27FC236}">
                <a16:creationId xmlns:a16="http://schemas.microsoft.com/office/drawing/2014/main" id="{E1498C79-4571-19FA-2766-0EE3853CB214}"/>
              </a:ext>
            </a:extLst>
          </p:cNvPr>
          <p:cNvGrpSpPr/>
          <p:nvPr/>
        </p:nvGrpSpPr>
        <p:grpSpPr>
          <a:xfrm>
            <a:off x="5432068" y="4094955"/>
            <a:ext cx="360000" cy="360000"/>
            <a:chOff x="1619941" y="667485"/>
            <a:chExt cx="612000" cy="612000"/>
          </a:xfrm>
        </p:grpSpPr>
        <p:sp>
          <p:nvSpPr>
            <p:cNvPr id="51" name="Oval 8">
              <a:extLst>
                <a:ext uri="{FF2B5EF4-FFF2-40B4-BE49-F238E27FC236}">
                  <a16:creationId xmlns:a16="http://schemas.microsoft.com/office/drawing/2014/main" id="{D4E32B55-675E-CC52-AD44-98161CAAFA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2" name="Grafik 30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A4E481D4-6828-2214-D505-A8CE41D80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cxnSp>
        <p:nvCxnSpPr>
          <p:cNvPr id="53" name="Connector: Elbow 102">
            <a:extLst>
              <a:ext uri="{FF2B5EF4-FFF2-40B4-BE49-F238E27FC236}">
                <a16:creationId xmlns:a16="http://schemas.microsoft.com/office/drawing/2014/main" id="{0580717B-C390-15D7-3DC6-0DD83B05CA01}"/>
              </a:ext>
            </a:extLst>
          </p:cNvPr>
          <p:cNvCxnSpPr>
            <a:cxnSpLocks/>
            <a:stCxn id="41" idx="3"/>
            <a:endCxn id="30" idx="1"/>
          </p:cNvCxnSpPr>
          <p:nvPr/>
        </p:nvCxnSpPr>
        <p:spPr>
          <a:xfrm>
            <a:off x="6431902" y="2522832"/>
            <a:ext cx="644163" cy="732976"/>
          </a:xfrm>
          <a:prstGeom prst="bentConnector3">
            <a:avLst>
              <a:gd name="adj1" fmla="val 50000"/>
            </a:avLst>
          </a:prstGeom>
          <a:ln w="19050">
            <a:solidFill>
              <a:srgbClr val="0078DC"/>
            </a:solidFill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5" name="Connector: Elbow 102">
            <a:extLst>
              <a:ext uri="{FF2B5EF4-FFF2-40B4-BE49-F238E27FC236}">
                <a16:creationId xmlns:a16="http://schemas.microsoft.com/office/drawing/2014/main" id="{F78C57B0-23D6-D7F8-43F0-0394495A7E57}"/>
              </a:ext>
            </a:extLst>
          </p:cNvPr>
          <p:cNvCxnSpPr>
            <a:cxnSpLocks/>
            <a:stCxn id="41" idx="3"/>
            <a:endCxn id="31" idx="1"/>
          </p:cNvCxnSpPr>
          <p:nvPr/>
        </p:nvCxnSpPr>
        <p:spPr>
          <a:xfrm flipV="1">
            <a:off x="6431902" y="1557666"/>
            <a:ext cx="572044" cy="965166"/>
          </a:xfrm>
          <a:prstGeom prst="bentConnector3">
            <a:avLst>
              <a:gd name="adj1" fmla="val 56055"/>
            </a:avLst>
          </a:prstGeom>
          <a:ln w="19050">
            <a:solidFill>
              <a:srgbClr val="0078DC"/>
            </a:solidFill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54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AD4AF845-2C06-CC1D-2C3B-1FD3022AF3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81" y="128852"/>
            <a:ext cx="1234253" cy="255150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B5FA1A92-FD5E-4858-3284-11658E9CFC8A}"/>
              </a:ext>
            </a:extLst>
          </p:cNvPr>
          <p:cNvSpPr txBox="1">
            <a:spLocks/>
          </p:cNvSpPr>
          <p:nvPr/>
        </p:nvSpPr>
        <p:spPr>
          <a:xfrm>
            <a:off x="1106488" y="4844843"/>
            <a:ext cx="6798830" cy="2382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Biomass-to-Liquid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3000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Power-to-Liquid</a:t>
            </a:r>
          </a:p>
        </p:txBody>
      </p:sp>
    </p:spTree>
    <p:extLst>
      <p:ext uri="{BB962C8B-B14F-4D97-AF65-F5344CB8AC3E}">
        <p14:creationId xmlns:p14="http://schemas.microsoft.com/office/powerpoint/2010/main" val="61456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BDACC-9415-FED6-4FCC-C782BBD4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F9407289-7274-7167-5C90-454BD51D3E9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9407289-7274-7167-5C90-454BD51D3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Content Placeholder 5" descr="A picture containing grass, sky, outdoor, nature&#10;&#10;Description automatically generated">
            <a:extLst>
              <a:ext uri="{FF2B5EF4-FFF2-40B4-BE49-F238E27FC236}">
                <a16:creationId xmlns:a16="http://schemas.microsoft.com/office/drawing/2014/main" id="{317080ED-C42B-E509-48C6-C2404A51C35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6" t="19795" r="38776"/>
          <a:stretch/>
        </p:blipFill>
        <p:spPr>
          <a:xfrm>
            <a:off x="6770607" y="-11587"/>
            <a:ext cx="2373393" cy="5143500"/>
          </a:xfrm>
          <a:prstGeom prst="rect">
            <a:avLst/>
          </a:prstGeom>
        </p:spPr>
      </p:pic>
      <p:sp>
        <p:nvSpPr>
          <p:cNvPr id="37" name="Foliennummernplatzhalter 36">
            <a:extLst>
              <a:ext uri="{FF2B5EF4-FFF2-40B4-BE49-F238E27FC236}">
                <a16:creationId xmlns:a16="http://schemas.microsoft.com/office/drawing/2014/main" id="{D4ED7E55-A58C-3D05-9219-24BDC9CF0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EA90B3-C6C9-4E0A-8399-42DC26DE60CF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8375324-F02D-2CC6-8B7A-CE0E7EBEE284}"/>
              </a:ext>
            </a:extLst>
          </p:cNvPr>
          <p:cNvSpPr txBox="1">
            <a:spLocks/>
          </p:cNvSpPr>
          <p:nvPr/>
        </p:nvSpPr>
        <p:spPr>
          <a:xfrm>
            <a:off x="504000" y="168117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8D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Creating a bankable commercial structure blueprint </a:t>
            </a:r>
            <a:br>
              <a:rPr lang="en-US" sz="2000" dirty="0"/>
            </a:br>
            <a:r>
              <a:rPr lang="sv-SE" sz="2000" dirty="0"/>
              <a:t>across the value chain</a:t>
            </a:r>
            <a:endParaRPr lang="en-US" sz="2000" dirty="0">
              <a:latin typeface="Arial"/>
            </a:endParaRPr>
          </a:p>
        </p:txBody>
      </p:sp>
      <p:sp>
        <p:nvSpPr>
          <p:cNvPr id="21" name="Freeform: Shape 37">
            <a:extLst>
              <a:ext uri="{FF2B5EF4-FFF2-40B4-BE49-F238E27FC236}">
                <a16:creationId xmlns:a16="http://schemas.microsoft.com/office/drawing/2014/main" id="{9C8E9D0D-D1FE-02B9-A66F-E0364B7D6FD4}"/>
              </a:ext>
            </a:extLst>
          </p:cNvPr>
          <p:cNvSpPr/>
          <p:nvPr/>
        </p:nvSpPr>
        <p:spPr>
          <a:xfrm>
            <a:off x="4745392" y="2484415"/>
            <a:ext cx="695136" cy="806245"/>
          </a:xfrm>
          <a:custGeom>
            <a:avLst/>
            <a:gdLst>
              <a:gd name="connsiteX0" fmla="*/ 822901 w 1348259"/>
              <a:gd name="connsiteY0" fmla="*/ 0 h 1436915"/>
              <a:gd name="connsiteX1" fmla="*/ 1280672 w 1348259"/>
              <a:gd name="connsiteY1" fmla="*/ 561666 h 1436915"/>
              <a:gd name="connsiteX2" fmla="*/ 1348259 w 1348259"/>
              <a:gd name="connsiteY2" fmla="*/ 568480 h 1436915"/>
              <a:gd name="connsiteX3" fmla="*/ 1307175 w 1348259"/>
              <a:gd name="connsiteY3" fmla="*/ 570554 h 1436915"/>
              <a:gd name="connsiteX4" fmla="*/ 525358 w 1348259"/>
              <a:gd name="connsiteY4" fmla="*/ 1436915 h 1436915"/>
              <a:gd name="connsiteX5" fmla="*/ 67587 w 1348259"/>
              <a:gd name="connsiteY5" fmla="*/ 875249 h 1436915"/>
              <a:gd name="connsiteX6" fmla="*/ 0 w 1348259"/>
              <a:gd name="connsiteY6" fmla="*/ 868436 h 1436915"/>
              <a:gd name="connsiteX7" fmla="*/ 41084 w 1348259"/>
              <a:gd name="connsiteY7" fmla="*/ 866361 h 1436915"/>
              <a:gd name="connsiteX8" fmla="*/ 822901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822901" y="0"/>
                </a:moveTo>
                <a:cubicBezTo>
                  <a:pt x="822901" y="277054"/>
                  <a:pt x="1019423" y="508207"/>
                  <a:pt x="1280672" y="561666"/>
                </a:cubicBezTo>
                <a:lnTo>
                  <a:pt x="1348259" y="568480"/>
                </a:lnTo>
                <a:lnTo>
                  <a:pt x="1307175" y="570554"/>
                </a:lnTo>
                <a:cubicBezTo>
                  <a:pt x="868040" y="615151"/>
                  <a:pt x="525358" y="986014"/>
                  <a:pt x="525358" y="1436915"/>
                </a:cubicBezTo>
                <a:cubicBezTo>
                  <a:pt x="525358" y="1159861"/>
                  <a:pt x="328837" y="928708"/>
                  <a:pt x="67587" y="875249"/>
                </a:cubicBezTo>
                <a:lnTo>
                  <a:pt x="0" y="868436"/>
                </a:lnTo>
                <a:lnTo>
                  <a:pt x="41084" y="866361"/>
                </a:lnTo>
                <a:cubicBezTo>
                  <a:pt x="480219" y="821764"/>
                  <a:pt x="822901" y="450901"/>
                  <a:pt x="822901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2" name="Freeform: Shape 34">
            <a:extLst>
              <a:ext uri="{FF2B5EF4-FFF2-40B4-BE49-F238E27FC236}">
                <a16:creationId xmlns:a16="http://schemas.microsoft.com/office/drawing/2014/main" id="{2EE2968D-6CD2-DD5A-827B-2CA9C884B640}"/>
              </a:ext>
            </a:extLst>
          </p:cNvPr>
          <p:cNvSpPr/>
          <p:nvPr/>
        </p:nvSpPr>
        <p:spPr>
          <a:xfrm>
            <a:off x="4261926" y="2488506"/>
            <a:ext cx="695136" cy="806245"/>
          </a:xfrm>
          <a:custGeom>
            <a:avLst/>
            <a:gdLst>
              <a:gd name="connsiteX0" fmla="*/ 525358 w 1348259"/>
              <a:gd name="connsiteY0" fmla="*/ 0 h 1436915"/>
              <a:gd name="connsiteX1" fmla="*/ 1307175 w 1348259"/>
              <a:gd name="connsiteY1" fmla="*/ 866361 h 1436915"/>
              <a:gd name="connsiteX2" fmla="*/ 1348259 w 1348259"/>
              <a:gd name="connsiteY2" fmla="*/ 868436 h 1436915"/>
              <a:gd name="connsiteX3" fmla="*/ 1280672 w 1348259"/>
              <a:gd name="connsiteY3" fmla="*/ 875249 h 1436915"/>
              <a:gd name="connsiteX4" fmla="*/ 822901 w 1348259"/>
              <a:gd name="connsiteY4" fmla="*/ 1436915 h 1436915"/>
              <a:gd name="connsiteX5" fmla="*/ 41084 w 1348259"/>
              <a:gd name="connsiteY5" fmla="*/ 570554 h 1436915"/>
              <a:gd name="connsiteX6" fmla="*/ 0 w 1348259"/>
              <a:gd name="connsiteY6" fmla="*/ 568480 h 1436915"/>
              <a:gd name="connsiteX7" fmla="*/ 67587 w 1348259"/>
              <a:gd name="connsiteY7" fmla="*/ 561666 h 1436915"/>
              <a:gd name="connsiteX8" fmla="*/ 525358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525358" y="0"/>
                </a:moveTo>
                <a:cubicBezTo>
                  <a:pt x="525358" y="450901"/>
                  <a:pt x="868040" y="821764"/>
                  <a:pt x="1307175" y="866361"/>
                </a:cubicBezTo>
                <a:lnTo>
                  <a:pt x="1348259" y="868436"/>
                </a:lnTo>
                <a:lnTo>
                  <a:pt x="1280672" y="875249"/>
                </a:lnTo>
                <a:cubicBezTo>
                  <a:pt x="1019423" y="928708"/>
                  <a:pt x="822901" y="1159861"/>
                  <a:pt x="822901" y="1436915"/>
                </a:cubicBezTo>
                <a:cubicBezTo>
                  <a:pt x="822901" y="986014"/>
                  <a:pt x="480219" y="615151"/>
                  <a:pt x="41084" y="570554"/>
                </a:cubicBezTo>
                <a:lnTo>
                  <a:pt x="0" y="568480"/>
                </a:lnTo>
                <a:lnTo>
                  <a:pt x="67587" y="561666"/>
                </a:lnTo>
                <a:cubicBezTo>
                  <a:pt x="328837" y="508207"/>
                  <a:pt x="525358" y="277054"/>
                  <a:pt x="525358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1" name="Freeform: Shape 33">
            <a:extLst>
              <a:ext uri="{FF2B5EF4-FFF2-40B4-BE49-F238E27FC236}">
                <a16:creationId xmlns:a16="http://schemas.microsoft.com/office/drawing/2014/main" id="{92220AA2-2B41-4C61-2ABE-ACF859645142}"/>
              </a:ext>
            </a:extLst>
          </p:cNvPr>
          <p:cNvSpPr/>
          <p:nvPr/>
        </p:nvSpPr>
        <p:spPr>
          <a:xfrm>
            <a:off x="1684230" y="2468125"/>
            <a:ext cx="695136" cy="806245"/>
          </a:xfrm>
          <a:custGeom>
            <a:avLst/>
            <a:gdLst>
              <a:gd name="connsiteX0" fmla="*/ 822901 w 1348259"/>
              <a:gd name="connsiteY0" fmla="*/ 0 h 1436915"/>
              <a:gd name="connsiteX1" fmla="*/ 1280672 w 1348259"/>
              <a:gd name="connsiteY1" fmla="*/ 561666 h 1436915"/>
              <a:gd name="connsiteX2" fmla="*/ 1348259 w 1348259"/>
              <a:gd name="connsiteY2" fmla="*/ 568480 h 1436915"/>
              <a:gd name="connsiteX3" fmla="*/ 1307175 w 1348259"/>
              <a:gd name="connsiteY3" fmla="*/ 570554 h 1436915"/>
              <a:gd name="connsiteX4" fmla="*/ 525358 w 1348259"/>
              <a:gd name="connsiteY4" fmla="*/ 1436915 h 1436915"/>
              <a:gd name="connsiteX5" fmla="*/ 67587 w 1348259"/>
              <a:gd name="connsiteY5" fmla="*/ 875249 h 1436915"/>
              <a:gd name="connsiteX6" fmla="*/ 0 w 1348259"/>
              <a:gd name="connsiteY6" fmla="*/ 868436 h 1436915"/>
              <a:gd name="connsiteX7" fmla="*/ 41084 w 1348259"/>
              <a:gd name="connsiteY7" fmla="*/ 866361 h 1436915"/>
              <a:gd name="connsiteX8" fmla="*/ 822901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822901" y="0"/>
                </a:moveTo>
                <a:cubicBezTo>
                  <a:pt x="822901" y="277054"/>
                  <a:pt x="1019423" y="508207"/>
                  <a:pt x="1280672" y="561666"/>
                </a:cubicBezTo>
                <a:lnTo>
                  <a:pt x="1348259" y="568480"/>
                </a:lnTo>
                <a:lnTo>
                  <a:pt x="1307175" y="570554"/>
                </a:lnTo>
                <a:cubicBezTo>
                  <a:pt x="868040" y="615151"/>
                  <a:pt x="525358" y="986014"/>
                  <a:pt x="525358" y="1436915"/>
                </a:cubicBezTo>
                <a:cubicBezTo>
                  <a:pt x="525358" y="1159861"/>
                  <a:pt x="328837" y="928708"/>
                  <a:pt x="67587" y="875249"/>
                </a:cubicBezTo>
                <a:lnTo>
                  <a:pt x="0" y="868436"/>
                </a:lnTo>
                <a:lnTo>
                  <a:pt x="41084" y="866361"/>
                </a:lnTo>
                <a:cubicBezTo>
                  <a:pt x="480219" y="821764"/>
                  <a:pt x="822901" y="450901"/>
                  <a:pt x="822901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2" name="Freeform: Shape 34">
            <a:extLst>
              <a:ext uri="{FF2B5EF4-FFF2-40B4-BE49-F238E27FC236}">
                <a16:creationId xmlns:a16="http://schemas.microsoft.com/office/drawing/2014/main" id="{A5D06BA8-0207-2313-610A-B0C822133C90}"/>
              </a:ext>
            </a:extLst>
          </p:cNvPr>
          <p:cNvSpPr/>
          <p:nvPr/>
        </p:nvSpPr>
        <p:spPr>
          <a:xfrm>
            <a:off x="2238634" y="2468125"/>
            <a:ext cx="695135" cy="806245"/>
          </a:xfrm>
          <a:custGeom>
            <a:avLst/>
            <a:gdLst>
              <a:gd name="connsiteX0" fmla="*/ 525358 w 1348259"/>
              <a:gd name="connsiteY0" fmla="*/ 0 h 1436915"/>
              <a:gd name="connsiteX1" fmla="*/ 1307175 w 1348259"/>
              <a:gd name="connsiteY1" fmla="*/ 866361 h 1436915"/>
              <a:gd name="connsiteX2" fmla="*/ 1348259 w 1348259"/>
              <a:gd name="connsiteY2" fmla="*/ 868436 h 1436915"/>
              <a:gd name="connsiteX3" fmla="*/ 1280672 w 1348259"/>
              <a:gd name="connsiteY3" fmla="*/ 875249 h 1436915"/>
              <a:gd name="connsiteX4" fmla="*/ 822901 w 1348259"/>
              <a:gd name="connsiteY4" fmla="*/ 1436915 h 1436915"/>
              <a:gd name="connsiteX5" fmla="*/ 41084 w 1348259"/>
              <a:gd name="connsiteY5" fmla="*/ 570554 h 1436915"/>
              <a:gd name="connsiteX6" fmla="*/ 0 w 1348259"/>
              <a:gd name="connsiteY6" fmla="*/ 568480 h 1436915"/>
              <a:gd name="connsiteX7" fmla="*/ 67587 w 1348259"/>
              <a:gd name="connsiteY7" fmla="*/ 561666 h 1436915"/>
              <a:gd name="connsiteX8" fmla="*/ 525358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525358" y="0"/>
                </a:moveTo>
                <a:cubicBezTo>
                  <a:pt x="525358" y="450901"/>
                  <a:pt x="868040" y="821764"/>
                  <a:pt x="1307175" y="866361"/>
                </a:cubicBezTo>
                <a:lnTo>
                  <a:pt x="1348259" y="868436"/>
                </a:lnTo>
                <a:lnTo>
                  <a:pt x="1280672" y="875249"/>
                </a:lnTo>
                <a:cubicBezTo>
                  <a:pt x="1019423" y="928708"/>
                  <a:pt x="822901" y="1159861"/>
                  <a:pt x="822901" y="1436915"/>
                </a:cubicBezTo>
                <a:cubicBezTo>
                  <a:pt x="822901" y="986014"/>
                  <a:pt x="480219" y="615151"/>
                  <a:pt x="41084" y="570554"/>
                </a:cubicBezTo>
                <a:lnTo>
                  <a:pt x="0" y="568480"/>
                </a:lnTo>
                <a:lnTo>
                  <a:pt x="67587" y="561666"/>
                </a:lnTo>
                <a:cubicBezTo>
                  <a:pt x="328837" y="508207"/>
                  <a:pt x="525358" y="277054"/>
                  <a:pt x="525358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3" name="Freeform: Shape 35">
            <a:extLst>
              <a:ext uri="{FF2B5EF4-FFF2-40B4-BE49-F238E27FC236}">
                <a16:creationId xmlns:a16="http://schemas.microsoft.com/office/drawing/2014/main" id="{84F83674-BD50-CF5D-2AD1-4D1F94B02CEB}"/>
              </a:ext>
            </a:extLst>
          </p:cNvPr>
          <p:cNvSpPr/>
          <p:nvPr/>
        </p:nvSpPr>
        <p:spPr>
          <a:xfrm>
            <a:off x="2745055" y="2468125"/>
            <a:ext cx="695135" cy="806245"/>
          </a:xfrm>
          <a:custGeom>
            <a:avLst/>
            <a:gdLst>
              <a:gd name="connsiteX0" fmla="*/ 822901 w 1348259"/>
              <a:gd name="connsiteY0" fmla="*/ 0 h 1436915"/>
              <a:gd name="connsiteX1" fmla="*/ 1280672 w 1348259"/>
              <a:gd name="connsiteY1" fmla="*/ 561666 h 1436915"/>
              <a:gd name="connsiteX2" fmla="*/ 1348259 w 1348259"/>
              <a:gd name="connsiteY2" fmla="*/ 568480 h 1436915"/>
              <a:gd name="connsiteX3" fmla="*/ 1307175 w 1348259"/>
              <a:gd name="connsiteY3" fmla="*/ 570554 h 1436915"/>
              <a:gd name="connsiteX4" fmla="*/ 525358 w 1348259"/>
              <a:gd name="connsiteY4" fmla="*/ 1436915 h 1436915"/>
              <a:gd name="connsiteX5" fmla="*/ 67587 w 1348259"/>
              <a:gd name="connsiteY5" fmla="*/ 875249 h 1436915"/>
              <a:gd name="connsiteX6" fmla="*/ 0 w 1348259"/>
              <a:gd name="connsiteY6" fmla="*/ 868436 h 1436915"/>
              <a:gd name="connsiteX7" fmla="*/ 41084 w 1348259"/>
              <a:gd name="connsiteY7" fmla="*/ 866361 h 1436915"/>
              <a:gd name="connsiteX8" fmla="*/ 822901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822901" y="0"/>
                </a:moveTo>
                <a:cubicBezTo>
                  <a:pt x="822901" y="277054"/>
                  <a:pt x="1019423" y="508207"/>
                  <a:pt x="1280672" y="561666"/>
                </a:cubicBezTo>
                <a:lnTo>
                  <a:pt x="1348259" y="568480"/>
                </a:lnTo>
                <a:lnTo>
                  <a:pt x="1307175" y="570554"/>
                </a:lnTo>
                <a:cubicBezTo>
                  <a:pt x="868040" y="615151"/>
                  <a:pt x="525358" y="986014"/>
                  <a:pt x="525358" y="1436915"/>
                </a:cubicBezTo>
                <a:cubicBezTo>
                  <a:pt x="525358" y="1159861"/>
                  <a:pt x="328837" y="928708"/>
                  <a:pt x="67587" y="875249"/>
                </a:cubicBezTo>
                <a:lnTo>
                  <a:pt x="0" y="868436"/>
                </a:lnTo>
                <a:lnTo>
                  <a:pt x="41084" y="866361"/>
                </a:lnTo>
                <a:cubicBezTo>
                  <a:pt x="480219" y="821764"/>
                  <a:pt x="822901" y="450901"/>
                  <a:pt x="822901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4" name="Freeform: Shape 36">
            <a:extLst>
              <a:ext uri="{FF2B5EF4-FFF2-40B4-BE49-F238E27FC236}">
                <a16:creationId xmlns:a16="http://schemas.microsoft.com/office/drawing/2014/main" id="{C8995EB0-2E48-42C7-9C5B-A4DF9CBAE03B}"/>
              </a:ext>
            </a:extLst>
          </p:cNvPr>
          <p:cNvSpPr/>
          <p:nvPr/>
        </p:nvSpPr>
        <p:spPr>
          <a:xfrm>
            <a:off x="3234146" y="2468125"/>
            <a:ext cx="695135" cy="806245"/>
          </a:xfrm>
          <a:custGeom>
            <a:avLst/>
            <a:gdLst>
              <a:gd name="connsiteX0" fmla="*/ 525358 w 1348259"/>
              <a:gd name="connsiteY0" fmla="*/ 0 h 1436915"/>
              <a:gd name="connsiteX1" fmla="*/ 1307175 w 1348259"/>
              <a:gd name="connsiteY1" fmla="*/ 866361 h 1436915"/>
              <a:gd name="connsiteX2" fmla="*/ 1348259 w 1348259"/>
              <a:gd name="connsiteY2" fmla="*/ 868436 h 1436915"/>
              <a:gd name="connsiteX3" fmla="*/ 1280672 w 1348259"/>
              <a:gd name="connsiteY3" fmla="*/ 875249 h 1436915"/>
              <a:gd name="connsiteX4" fmla="*/ 822901 w 1348259"/>
              <a:gd name="connsiteY4" fmla="*/ 1436915 h 1436915"/>
              <a:gd name="connsiteX5" fmla="*/ 41084 w 1348259"/>
              <a:gd name="connsiteY5" fmla="*/ 570554 h 1436915"/>
              <a:gd name="connsiteX6" fmla="*/ 0 w 1348259"/>
              <a:gd name="connsiteY6" fmla="*/ 568480 h 1436915"/>
              <a:gd name="connsiteX7" fmla="*/ 67587 w 1348259"/>
              <a:gd name="connsiteY7" fmla="*/ 561666 h 1436915"/>
              <a:gd name="connsiteX8" fmla="*/ 525358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525358" y="0"/>
                </a:moveTo>
                <a:cubicBezTo>
                  <a:pt x="525358" y="450901"/>
                  <a:pt x="868040" y="821764"/>
                  <a:pt x="1307175" y="866361"/>
                </a:cubicBezTo>
                <a:lnTo>
                  <a:pt x="1348259" y="868436"/>
                </a:lnTo>
                <a:lnTo>
                  <a:pt x="1280672" y="875249"/>
                </a:lnTo>
                <a:cubicBezTo>
                  <a:pt x="1019423" y="928708"/>
                  <a:pt x="822901" y="1159861"/>
                  <a:pt x="822901" y="1436915"/>
                </a:cubicBezTo>
                <a:cubicBezTo>
                  <a:pt x="822901" y="986014"/>
                  <a:pt x="480219" y="615151"/>
                  <a:pt x="41084" y="570554"/>
                </a:cubicBezTo>
                <a:lnTo>
                  <a:pt x="0" y="568480"/>
                </a:lnTo>
                <a:lnTo>
                  <a:pt x="67587" y="561666"/>
                </a:lnTo>
                <a:cubicBezTo>
                  <a:pt x="328837" y="508207"/>
                  <a:pt x="525358" y="277054"/>
                  <a:pt x="525358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5" name="Freeform: Shape 37">
            <a:extLst>
              <a:ext uri="{FF2B5EF4-FFF2-40B4-BE49-F238E27FC236}">
                <a16:creationId xmlns:a16="http://schemas.microsoft.com/office/drawing/2014/main" id="{AEECC1FA-3385-77A4-1B50-3C6878BB50E8}"/>
              </a:ext>
            </a:extLst>
          </p:cNvPr>
          <p:cNvSpPr/>
          <p:nvPr/>
        </p:nvSpPr>
        <p:spPr>
          <a:xfrm>
            <a:off x="3731268" y="2468125"/>
            <a:ext cx="695135" cy="806245"/>
          </a:xfrm>
          <a:custGeom>
            <a:avLst/>
            <a:gdLst>
              <a:gd name="connsiteX0" fmla="*/ 822901 w 1348259"/>
              <a:gd name="connsiteY0" fmla="*/ 0 h 1436915"/>
              <a:gd name="connsiteX1" fmla="*/ 1280672 w 1348259"/>
              <a:gd name="connsiteY1" fmla="*/ 561666 h 1436915"/>
              <a:gd name="connsiteX2" fmla="*/ 1348259 w 1348259"/>
              <a:gd name="connsiteY2" fmla="*/ 568480 h 1436915"/>
              <a:gd name="connsiteX3" fmla="*/ 1307175 w 1348259"/>
              <a:gd name="connsiteY3" fmla="*/ 570554 h 1436915"/>
              <a:gd name="connsiteX4" fmla="*/ 525358 w 1348259"/>
              <a:gd name="connsiteY4" fmla="*/ 1436915 h 1436915"/>
              <a:gd name="connsiteX5" fmla="*/ 67587 w 1348259"/>
              <a:gd name="connsiteY5" fmla="*/ 875249 h 1436915"/>
              <a:gd name="connsiteX6" fmla="*/ 0 w 1348259"/>
              <a:gd name="connsiteY6" fmla="*/ 868436 h 1436915"/>
              <a:gd name="connsiteX7" fmla="*/ 41084 w 1348259"/>
              <a:gd name="connsiteY7" fmla="*/ 866361 h 1436915"/>
              <a:gd name="connsiteX8" fmla="*/ 822901 w 1348259"/>
              <a:gd name="connsiteY8" fmla="*/ 0 h 143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48259" h="1436915">
                <a:moveTo>
                  <a:pt x="822901" y="0"/>
                </a:moveTo>
                <a:cubicBezTo>
                  <a:pt x="822901" y="277054"/>
                  <a:pt x="1019423" y="508207"/>
                  <a:pt x="1280672" y="561666"/>
                </a:cubicBezTo>
                <a:lnTo>
                  <a:pt x="1348259" y="568480"/>
                </a:lnTo>
                <a:lnTo>
                  <a:pt x="1307175" y="570554"/>
                </a:lnTo>
                <a:cubicBezTo>
                  <a:pt x="868040" y="615151"/>
                  <a:pt x="525358" y="986014"/>
                  <a:pt x="525358" y="1436915"/>
                </a:cubicBezTo>
                <a:cubicBezTo>
                  <a:pt x="525358" y="1159861"/>
                  <a:pt x="328837" y="928708"/>
                  <a:pt x="67587" y="875249"/>
                </a:cubicBezTo>
                <a:lnTo>
                  <a:pt x="0" y="868436"/>
                </a:lnTo>
                <a:lnTo>
                  <a:pt x="41084" y="866361"/>
                </a:lnTo>
                <a:cubicBezTo>
                  <a:pt x="480219" y="821764"/>
                  <a:pt x="822901" y="450901"/>
                  <a:pt x="822901" y="0"/>
                </a:cubicBezTo>
                <a:close/>
              </a:path>
            </a:pathLst>
          </a:custGeom>
          <a:gradFill flip="none" rotWithShape="1">
            <a:gsLst>
              <a:gs pos="0">
                <a:srgbClr val="9FC1F9"/>
              </a:gs>
              <a:gs pos="0">
                <a:schemeClr val="tx2">
                  <a:tint val="66000"/>
                  <a:satMod val="160000"/>
                </a:schemeClr>
              </a:gs>
              <a:gs pos="0">
                <a:srgbClr val="00B050"/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>
              <a:solidFill>
                <a:srgbClr val="FFFFF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4" name="Oval 329">
            <a:extLst>
              <a:ext uri="{FF2B5EF4-FFF2-40B4-BE49-F238E27FC236}">
                <a16:creationId xmlns:a16="http://schemas.microsoft.com/office/drawing/2014/main" id="{69D74965-DA53-0677-01BD-D6A4E90E271E}"/>
              </a:ext>
            </a:extLst>
          </p:cNvPr>
          <p:cNvSpPr>
            <a:spLocks noChangeAspect="1"/>
          </p:cNvSpPr>
          <p:nvPr/>
        </p:nvSpPr>
        <p:spPr>
          <a:xfrm>
            <a:off x="2634132" y="2942660"/>
            <a:ext cx="398205" cy="40739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Oval 330">
            <a:extLst>
              <a:ext uri="{FF2B5EF4-FFF2-40B4-BE49-F238E27FC236}">
                <a16:creationId xmlns:a16="http://schemas.microsoft.com/office/drawing/2014/main" id="{484F03A8-0137-9565-E4FA-28473EEACA5B}"/>
              </a:ext>
            </a:extLst>
          </p:cNvPr>
          <p:cNvSpPr/>
          <p:nvPr/>
        </p:nvSpPr>
        <p:spPr>
          <a:xfrm>
            <a:off x="4151410" y="2382987"/>
            <a:ext cx="403894" cy="4132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Graphic 333">
            <a:extLst>
              <a:ext uri="{FF2B5EF4-FFF2-40B4-BE49-F238E27FC236}">
                <a16:creationId xmlns:a16="http://schemas.microsoft.com/office/drawing/2014/main" id="{2FC4D3B1-1D51-ECB6-A321-65F537F031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21770"/>
          <a:stretch/>
        </p:blipFill>
        <p:spPr>
          <a:xfrm>
            <a:off x="2679695" y="2951697"/>
            <a:ext cx="321165" cy="321307"/>
          </a:xfrm>
          <a:prstGeom prst="rect">
            <a:avLst/>
          </a:prstGeom>
        </p:spPr>
      </p:pic>
      <p:sp>
        <p:nvSpPr>
          <p:cNvPr id="27" name="Oval 334">
            <a:extLst>
              <a:ext uri="{FF2B5EF4-FFF2-40B4-BE49-F238E27FC236}">
                <a16:creationId xmlns:a16="http://schemas.microsoft.com/office/drawing/2014/main" id="{3B088F33-514E-B0F3-13C4-3E28264FE106}"/>
              </a:ext>
            </a:extLst>
          </p:cNvPr>
          <p:cNvSpPr/>
          <p:nvPr/>
        </p:nvSpPr>
        <p:spPr>
          <a:xfrm>
            <a:off x="4656755" y="2940843"/>
            <a:ext cx="403894" cy="4132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Oval 335">
            <a:extLst>
              <a:ext uri="{FF2B5EF4-FFF2-40B4-BE49-F238E27FC236}">
                <a16:creationId xmlns:a16="http://schemas.microsoft.com/office/drawing/2014/main" id="{4CE35100-B3E4-A2D6-AE23-BC4157FEF153}"/>
              </a:ext>
            </a:extLst>
          </p:cNvPr>
          <p:cNvSpPr/>
          <p:nvPr/>
        </p:nvSpPr>
        <p:spPr>
          <a:xfrm>
            <a:off x="3111778" y="2382715"/>
            <a:ext cx="403894" cy="4132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Oval 336">
            <a:extLst>
              <a:ext uri="{FF2B5EF4-FFF2-40B4-BE49-F238E27FC236}">
                <a16:creationId xmlns:a16="http://schemas.microsoft.com/office/drawing/2014/main" id="{ABBBA7DE-EA64-03D1-1A66-AF5F4C6FCAC9}"/>
              </a:ext>
            </a:extLst>
          </p:cNvPr>
          <p:cNvSpPr/>
          <p:nvPr/>
        </p:nvSpPr>
        <p:spPr>
          <a:xfrm>
            <a:off x="3620924" y="2938206"/>
            <a:ext cx="403894" cy="4132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Oval 337">
            <a:extLst>
              <a:ext uri="{FF2B5EF4-FFF2-40B4-BE49-F238E27FC236}">
                <a16:creationId xmlns:a16="http://schemas.microsoft.com/office/drawing/2014/main" id="{2D888633-CDB8-793F-D7E1-7219D063378A}"/>
              </a:ext>
            </a:extLst>
          </p:cNvPr>
          <p:cNvSpPr/>
          <p:nvPr/>
        </p:nvSpPr>
        <p:spPr>
          <a:xfrm>
            <a:off x="2121368" y="2368386"/>
            <a:ext cx="403894" cy="413211"/>
          </a:xfrm>
          <a:prstGeom prst="ellipse">
            <a:avLst/>
          </a:prstGeom>
          <a:solidFill>
            <a:schemeClr val="bg2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Graphic 338">
            <a:extLst>
              <a:ext uri="{FF2B5EF4-FFF2-40B4-BE49-F238E27FC236}">
                <a16:creationId xmlns:a16="http://schemas.microsoft.com/office/drawing/2014/main" id="{26006FAB-5267-C875-3880-3401650E7F0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16096"/>
          <a:stretch/>
        </p:blipFill>
        <p:spPr>
          <a:xfrm>
            <a:off x="4218590" y="2437650"/>
            <a:ext cx="268264" cy="291369"/>
          </a:xfrm>
          <a:prstGeom prst="rect">
            <a:avLst/>
          </a:prstGeom>
        </p:spPr>
      </p:pic>
      <p:pic>
        <p:nvPicPr>
          <p:cNvPr id="32" name="Graphic 342">
            <a:extLst>
              <a:ext uri="{FF2B5EF4-FFF2-40B4-BE49-F238E27FC236}">
                <a16:creationId xmlns:a16="http://schemas.microsoft.com/office/drawing/2014/main" id="{D105FC0F-9D8F-CE6D-760F-792E06DB87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18248" y="3011239"/>
            <a:ext cx="280909" cy="359236"/>
          </a:xfrm>
          <a:prstGeom prst="rect">
            <a:avLst/>
          </a:prstGeom>
        </p:spPr>
      </p:pic>
      <p:pic>
        <p:nvPicPr>
          <p:cNvPr id="33" name="Graphic 343">
            <a:extLst>
              <a:ext uri="{FF2B5EF4-FFF2-40B4-BE49-F238E27FC236}">
                <a16:creationId xmlns:a16="http://schemas.microsoft.com/office/drawing/2014/main" id="{FFC37174-CD53-9FD8-5458-CA5C92FB7FC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 b="20836"/>
          <a:stretch/>
        </p:blipFill>
        <p:spPr>
          <a:xfrm>
            <a:off x="3190038" y="2442218"/>
            <a:ext cx="276590" cy="280014"/>
          </a:xfrm>
          <a:prstGeom prst="rect">
            <a:avLst/>
          </a:prstGeom>
        </p:spPr>
      </p:pic>
      <p:pic>
        <p:nvPicPr>
          <p:cNvPr id="34" name="Graphic 344">
            <a:extLst>
              <a:ext uri="{FF2B5EF4-FFF2-40B4-BE49-F238E27FC236}">
                <a16:creationId xmlns:a16="http://schemas.microsoft.com/office/drawing/2014/main" id="{AA34DB5E-5847-BF70-5B86-8BF463BD286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b="22842"/>
          <a:stretch/>
        </p:blipFill>
        <p:spPr>
          <a:xfrm>
            <a:off x="3651792" y="2975952"/>
            <a:ext cx="341058" cy="333839"/>
          </a:xfrm>
          <a:prstGeom prst="rect">
            <a:avLst/>
          </a:prstGeom>
        </p:spPr>
      </p:pic>
      <p:pic>
        <p:nvPicPr>
          <p:cNvPr id="35" name="Graphic 345">
            <a:extLst>
              <a:ext uri="{FF2B5EF4-FFF2-40B4-BE49-F238E27FC236}">
                <a16:creationId xmlns:a16="http://schemas.microsoft.com/office/drawing/2014/main" id="{6CB57DB5-9230-F6CD-0104-066E85D9641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b="25812"/>
          <a:stretch/>
        </p:blipFill>
        <p:spPr>
          <a:xfrm>
            <a:off x="2178322" y="2431846"/>
            <a:ext cx="284276" cy="269706"/>
          </a:xfrm>
          <a:prstGeom prst="rect">
            <a:avLst/>
          </a:prstGeom>
        </p:spPr>
      </p:pic>
      <p:sp>
        <p:nvSpPr>
          <p:cNvPr id="36" name="Oval 352">
            <a:extLst>
              <a:ext uri="{FF2B5EF4-FFF2-40B4-BE49-F238E27FC236}">
                <a16:creationId xmlns:a16="http://schemas.microsoft.com/office/drawing/2014/main" id="{B8A6E429-D6AB-FB31-6E4D-3C4BC66EF7AF}"/>
              </a:ext>
            </a:extLst>
          </p:cNvPr>
          <p:cNvSpPr/>
          <p:nvPr/>
        </p:nvSpPr>
        <p:spPr>
          <a:xfrm>
            <a:off x="5134533" y="2390953"/>
            <a:ext cx="403894" cy="413211"/>
          </a:xfrm>
          <a:prstGeom prst="ellipse">
            <a:avLst/>
          </a:prstGeom>
          <a:solidFill>
            <a:schemeClr val="bg2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Grafik 46" descr="Münzen Silhouette">
            <a:extLst>
              <a:ext uri="{FF2B5EF4-FFF2-40B4-BE49-F238E27FC236}">
                <a16:creationId xmlns:a16="http://schemas.microsoft.com/office/drawing/2014/main" id="{5299224A-5A50-1FB0-762F-52F23859BB1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212756" y="2459256"/>
            <a:ext cx="260333" cy="266339"/>
          </a:xfrm>
          <a:prstGeom prst="rect">
            <a:avLst/>
          </a:prstGeom>
        </p:spPr>
      </p:pic>
      <p:sp>
        <p:nvSpPr>
          <p:cNvPr id="39" name="TextBox 361">
            <a:extLst>
              <a:ext uri="{FF2B5EF4-FFF2-40B4-BE49-F238E27FC236}">
                <a16:creationId xmlns:a16="http://schemas.microsoft.com/office/drawing/2014/main" id="{099F1CEC-C7C3-E75C-1D84-B510AB4BDA7A}"/>
              </a:ext>
            </a:extLst>
          </p:cNvPr>
          <p:cNvSpPr txBox="1"/>
          <p:nvPr/>
        </p:nvSpPr>
        <p:spPr>
          <a:xfrm>
            <a:off x="3827983" y="2105576"/>
            <a:ext cx="1097906" cy="54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Public funding, Project finance with lenders.</a:t>
            </a:r>
            <a:endParaRPr lang="de-DE" sz="600"/>
          </a:p>
        </p:txBody>
      </p:sp>
      <p:sp>
        <p:nvSpPr>
          <p:cNvPr id="40" name="TextBox 363">
            <a:extLst>
              <a:ext uri="{FF2B5EF4-FFF2-40B4-BE49-F238E27FC236}">
                <a16:creationId xmlns:a16="http://schemas.microsoft.com/office/drawing/2014/main" id="{801A22CF-BFDE-213E-0B87-09A706A2316E}"/>
              </a:ext>
            </a:extLst>
          </p:cNvPr>
          <p:cNvSpPr txBox="1"/>
          <p:nvPr/>
        </p:nvSpPr>
        <p:spPr>
          <a:xfrm>
            <a:off x="2716344" y="2104707"/>
            <a:ext cx="1179711" cy="54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Environmental, construction, operation permit.</a:t>
            </a:r>
            <a:endParaRPr lang="de-DE" sz="600"/>
          </a:p>
        </p:txBody>
      </p:sp>
      <p:sp>
        <p:nvSpPr>
          <p:cNvPr id="41" name="TextBox 365">
            <a:extLst>
              <a:ext uri="{FF2B5EF4-FFF2-40B4-BE49-F238E27FC236}">
                <a16:creationId xmlns:a16="http://schemas.microsoft.com/office/drawing/2014/main" id="{0A7866A5-7D32-896C-3C8E-9EFFEDA7A272}"/>
              </a:ext>
            </a:extLst>
          </p:cNvPr>
          <p:cNvSpPr txBox="1"/>
          <p:nvPr/>
        </p:nvSpPr>
        <p:spPr>
          <a:xfrm>
            <a:off x="1747415" y="2108143"/>
            <a:ext cx="1179711" cy="54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O&amp;M agreement and operational staffing.</a:t>
            </a:r>
            <a:endParaRPr lang="de-DE" sz="600"/>
          </a:p>
        </p:txBody>
      </p:sp>
      <p:sp>
        <p:nvSpPr>
          <p:cNvPr id="42" name="TextBox 366">
            <a:extLst>
              <a:ext uri="{FF2B5EF4-FFF2-40B4-BE49-F238E27FC236}">
                <a16:creationId xmlns:a16="http://schemas.microsoft.com/office/drawing/2014/main" id="{474B4BCC-7F3D-BFC4-1210-4A2270B9FFCC}"/>
              </a:ext>
            </a:extLst>
          </p:cNvPr>
          <p:cNvSpPr txBox="1"/>
          <p:nvPr/>
        </p:nvSpPr>
        <p:spPr>
          <a:xfrm>
            <a:off x="4765030" y="2103380"/>
            <a:ext cx="1179711" cy="542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Sales contracts &amp; negotiations with offtakers.</a:t>
            </a:r>
            <a:endParaRPr lang="de-DE" sz="600"/>
          </a:p>
        </p:txBody>
      </p:sp>
      <p:sp>
        <p:nvSpPr>
          <p:cNvPr id="43" name="TextBox 360">
            <a:extLst>
              <a:ext uri="{FF2B5EF4-FFF2-40B4-BE49-F238E27FC236}">
                <a16:creationId xmlns:a16="http://schemas.microsoft.com/office/drawing/2014/main" id="{9451DE0D-0680-3DC6-9C66-6D6ECFACD44E}"/>
              </a:ext>
            </a:extLst>
          </p:cNvPr>
          <p:cNvSpPr txBox="1"/>
          <p:nvPr/>
        </p:nvSpPr>
        <p:spPr>
          <a:xfrm>
            <a:off x="2344860" y="3330318"/>
            <a:ext cx="980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Land acquisition, lease, infrastructure concepts, power grid connection. </a:t>
            </a:r>
            <a:endParaRPr lang="de-DE" sz="600"/>
          </a:p>
        </p:txBody>
      </p:sp>
      <p:sp>
        <p:nvSpPr>
          <p:cNvPr id="44" name="TextBox 362">
            <a:extLst>
              <a:ext uri="{FF2B5EF4-FFF2-40B4-BE49-F238E27FC236}">
                <a16:creationId xmlns:a16="http://schemas.microsoft.com/office/drawing/2014/main" id="{2625EA47-22E9-03F5-07EF-C505BCB50012}"/>
              </a:ext>
            </a:extLst>
          </p:cNvPr>
          <p:cNvSpPr txBox="1"/>
          <p:nvPr/>
        </p:nvSpPr>
        <p:spPr>
          <a:xfrm>
            <a:off x="4422761" y="3337385"/>
            <a:ext cx="8703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Intellectual Property Licensing.</a:t>
            </a:r>
            <a:endParaRPr lang="de-DE" sz="600"/>
          </a:p>
        </p:txBody>
      </p:sp>
      <p:sp>
        <p:nvSpPr>
          <p:cNvPr id="45" name="TextBox 364">
            <a:extLst>
              <a:ext uri="{FF2B5EF4-FFF2-40B4-BE49-F238E27FC236}">
                <a16:creationId xmlns:a16="http://schemas.microsoft.com/office/drawing/2014/main" id="{91BA585E-0E36-0FF1-0381-5D08A0C3D9A4}"/>
              </a:ext>
            </a:extLst>
          </p:cNvPr>
          <p:cNvSpPr txBox="1"/>
          <p:nvPr/>
        </p:nvSpPr>
        <p:spPr>
          <a:xfrm>
            <a:off x="3356946" y="3340873"/>
            <a:ext cx="9075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Foundation of JV, Administration agreement.</a:t>
            </a:r>
            <a:endParaRPr lang="de-DE" sz="600"/>
          </a:p>
        </p:txBody>
      </p:sp>
      <p:sp>
        <p:nvSpPr>
          <p:cNvPr id="47" name="Oval 350">
            <a:extLst>
              <a:ext uri="{FF2B5EF4-FFF2-40B4-BE49-F238E27FC236}">
                <a16:creationId xmlns:a16="http://schemas.microsoft.com/office/drawing/2014/main" id="{A86DDBA0-1007-D8EB-05FD-16DAC374509B}"/>
              </a:ext>
            </a:extLst>
          </p:cNvPr>
          <p:cNvSpPr/>
          <p:nvPr/>
        </p:nvSpPr>
        <p:spPr>
          <a:xfrm>
            <a:off x="1569757" y="2936375"/>
            <a:ext cx="403894" cy="413211"/>
          </a:xfrm>
          <a:prstGeom prst="ellipse">
            <a:avLst/>
          </a:prstGeom>
          <a:solidFill>
            <a:schemeClr val="bg1"/>
          </a:solidFill>
          <a:ln w="38100">
            <a:solidFill>
              <a:srgbClr val="68AC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Grafik 47" descr="Laubbaum Silhouette">
            <a:extLst>
              <a:ext uri="{FF2B5EF4-FFF2-40B4-BE49-F238E27FC236}">
                <a16:creationId xmlns:a16="http://schemas.microsoft.com/office/drawing/2014/main" id="{D7CCF3B4-CCBE-2ADF-504B-CB839A934A1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19483" y="3002012"/>
            <a:ext cx="203475" cy="205872"/>
          </a:xfrm>
          <a:prstGeom prst="rect">
            <a:avLst/>
          </a:prstGeom>
        </p:spPr>
      </p:pic>
      <p:pic>
        <p:nvPicPr>
          <p:cNvPr id="49" name="Graphic 348">
            <a:extLst>
              <a:ext uri="{FF2B5EF4-FFF2-40B4-BE49-F238E27FC236}">
                <a16:creationId xmlns:a16="http://schemas.microsoft.com/office/drawing/2014/main" id="{D911F0C4-2612-6CB8-7319-DF6354CE51FC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 b="21271"/>
          <a:stretch/>
        </p:blipFill>
        <p:spPr>
          <a:xfrm>
            <a:off x="1605383" y="3113533"/>
            <a:ext cx="167641" cy="168782"/>
          </a:xfrm>
          <a:prstGeom prst="rect">
            <a:avLst/>
          </a:prstGeom>
        </p:spPr>
      </p:pic>
      <p:sp>
        <p:nvSpPr>
          <p:cNvPr id="50" name="TextBox 367">
            <a:extLst>
              <a:ext uri="{FF2B5EF4-FFF2-40B4-BE49-F238E27FC236}">
                <a16:creationId xmlns:a16="http://schemas.microsoft.com/office/drawing/2014/main" id="{24F8D98E-1449-8443-9C91-9E40EEC0C65B}"/>
              </a:ext>
            </a:extLst>
          </p:cNvPr>
          <p:cNvSpPr txBox="1"/>
          <p:nvPr/>
        </p:nvSpPr>
        <p:spPr>
          <a:xfrm>
            <a:off x="1220342" y="3328132"/>
            <a:ext cx="10059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>
                <a:latin typeface="Calibri" panose="020F0502020204030204" pitchFamily="34" charset="0"/>
                <a:cs typeface="Calibri" panose="020F0502020204030204" pitchFamily="34" charset="0"/>
              </a:rPr>
              <a:t>Power, Biomass and water supply. Logistics concepts.</a:t>
            </a:r>
            <a:endParaRPr lang="de-DE" sz="600"/>
          </a:p>
        </p:txBody>
      </p: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D0D80A7B-38DA-C022-CB0D-088ACBBD4663}"/>
              </a:ext>
            </a:extLst>
          </p:cNvPr>
          <p:cNvGrpSpPr/>
          <p:nvPr/>
        </p:nvGrpSpPr>
        <p:grpSpPr>
          <a:xfrm>
            <a:off x="377843" y="1365245"/>
            <a:ext cx="360000" cy="360000"/>
            <a:chOff x="1619941" y="667485"/>
            <a:chExt cx="612000" cy="612000"/>
          </a:xfrm>
        </p:grpSpPr>
        <p:sp>
          <p:nvSpPr>
            <p:cNvPr id="63" name="Oval 8">
              <a:extLst>
                <a:ext uri="{FF2B5EF4-FFF2-40B4-BE49-F238E27FC236}">
                  <a16:creationId xmlns:a16="http://schemas.microsoft.com/office/drawing/2014/main" id="{A040C52B-C82D-A1CD-16BA-24ED05D3F4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64" name="Grafik 63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1E9A9E92-036C-969E-7025-B79C1675D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77C04064-881A-C087-7B24-A51E9D8E3825}"/>
              </a:ext>
            </a:extLst>
          </p:cNvPr>
          <p:cNvGrpSpPr/>
          <p:nvPr/>
        </p:nvGrpSpPr>
        <p:grpSpPr>
          <a:xfrm>
            <a:off x="377843" y="4077115"/>
            <a:ext cx="360000" cy="360000"/>
            <a:chOff x="1619941" y="667485"/>
            <a:chExt cx="612000" cy="612000"/>
          </a:xfrm>
        </p:grpSpPr>
        <p:sp>
          <p:nvSpPr>
            <p:cNvPr id="66" name="Oval 8">
              <a:extLst>
                <a:ext uri="{FF2B5EF4-FFF2-40B4-BE49-F238E27FC236}">
                  <a16:creationId xmlns:a16="http://schemas.microsoft.com/office/drawing/2014/main" id="{EE89E6DE-5BFC-118E-C479-4DB85B322D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67" name="Grafik 66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E437DC91-D891-AA34-034A-6C32C7FB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71" name="Textfeld 70">
            <a:extLst>
              <a:ext uri="{FF2B5EF4-FFF2-40B4-BE49-F238E27FC236}">
                <a16:creationId xmlns:a16="http://schemas.microsoft.com/office/drawing/2014/main" id="{E472DF7B-700B-BA32-847F-68B5C191A372}"/>
              </a:ext>
            </a:extLst>
          </p:cNvPr>
          <p:cNvSpPr txBox="1"/>
          <p:nvPr/>
        </p:nvSpPr>
        <p:spPr>
          <a:xfrm>
            <a:off x="555533" y="1158327"/>
            <a:ext cx="2239859" cy="791026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 dirty="0">
                <a:solidFill>
                  <a:srgbClr val="0078DC"/>
                </a:solidFill>
                <a:latin typeface="Arial"/>
              </a:rPr>
              <a:t>Contractually securing </a:t>
            </a:r>
            <a:r>
              <a:rPr lang="en-US" sz="1200" b="1" dirty="0">
                <a:solidFill>
                  <a:srgbClr val="0078DC"/>
                </a:solidFill>
                <a:latin typeface="Arial"/>
              </a:rPr>
              <a:t>competitive feedstock provision </a:t>
            </a:r>
            <a:r>
              <a:rPr lang="en-US" sz="1200" dirty="0">
                <a:solidFill>
                  <a:srgbClr val="0078DC"/>
                </a:solidFill>
                <a:latin typeface="Arial"/>
              </a:rPr>
              <a:t>long-term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9CC565BE-A244-BFCB-8E45-1C16259E4758}"/>
              </a:ext>
            </a:extLst>
          </p:cNvPr>
          <p:cNvSpPr txBox="1"/>
          <p:nvPr/>
        </p:nvSpPr>
        <p:spPr>
          <a:xfrm>
            <a:off x="792478" y="4022446"/>
            <a:ext cx="1623600" cy="791026"/>
          </a:xfrm>
          <a:prstGeom prst="rect">
            <a:avLst/>
          </a:prstGeom>
          <a:noFill/>
        </p:spPr>
        <p:txBody>
          <a:bodyPr wrap="square" lIns="0" rIns="0" anchor="t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 b="1" dirty="0">
                <a:solidFill>
                  <a:srgbClr val="0078DC"/>
                </a:solidFill>
                <a:latin typeface="Arial"/>
              </a:rPr>
              <a:t>Ideal site </a:t>
            </a:r>
            <a:r>
              <a:rPr lang="en-US" sz="1200" dirty="0">
                <a:solidFill>
                  <a:srgbClr val="0078DC"/>
                </a:solidFill>
                <a:latin typeface="Arial"/>
              </a:rPr>
              <a:t>successfully acquired</a:t>
            </a:r>
          </a:p>
        </p:txBody>
      </p: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8703CCD8-440C-4F76-0E1B-EBDBE5CBDBEC}"/>
              </a:ext>
            </a:extLst>
          </p:cNvPr>
          <p:cNvGrpSpPr/>
          <p:nvPr/>
        </p:nvGrpSpPr>
        <p:grpSpPr>
          <a:xfrm>
            <a:off x="4306833" y="1313027"/>
            <a:ext cx="360000" cy="360000"/>
            <a:chOff x="1619941" y="667485"/>
            <a:chExt cx="612000" cy="612000"/>
          </a:xfrm>
        </p:grpSpPr>
        <p:sp>
          <p:nvSpPr>
            <p:cNvPr id="76" name="Oval 8">
              <a:extLst>
                <a:ext uri="{FF2B5EF4-FFF2-40B4-BE49-F238E27FC236}">
                  <a16:creationId xmlns:a16="http://schemas.microsoft.com/office/drawing/2014/main" id="{1E203E5A-01B0-EE2B-F9E7-1E95DC7AD0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7" name="Grafik 76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192EC6D1-C1D4-B1F1-BCA2-E0035BE86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78" name="Textfeld 77">
            <a:extLst>
              <a:ext uri="{FF2B5EF4-FFF2-40B4-BE49-F238E27FC236}">
                <a16:creationId xmlns:a16="http://schemas.microsoft.com/office/drawing/2014/main" id="{566F590F-C04A-60A5-02C4-2EDFECD43501}"/>
              </a:ext>
            </a:extLst>
          </p:cNvPr>
          <p:cNvSpPr txBox="1"/>
          <p:nvPr/>
        </p:nvSpPr>
        <p:spPr>
          <a:xfrm>
            <a:off x="4762854" y="1171270"/>
            <a:ext cx="1728000" cy="791026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 b="1" dirty="0">
                <a:solidFill>
                  <a:srgbClr val="0078DC"/>
                </a:solidFill>
                <a:latin typeface="Arial"/>
              </a:rPr>
              <a:t>SAF-offtake contracts’ </a:t>
            </a:r>
            <a:r>
              <a:rPr lang="en-US" sz="1200" dirty="0">
                <a:solidFill>
                  <a:srgbClr val="0078DC"/>
                </a:solidFill>
                <a:latin typeface="Arial"/>
              </a:rPr>
              <a:t>duration currently </a:t>
            </a:r>
            <a:br>
              <a:rPr lang="en-US" sz="1200" dirty="0">
                <a:solidFill>
                  <a:srgbClr val="0078DC"/>
                </a:solidFill>
                <a:latin typeface="Arial"/>
              </a:rPr>
            </a:br>
            <a:r>
              <a:rPr lang="en-US" sz="1200" dirty="0">
                <a:solidFill>
                  <a:srgbClr val="0078DC"/>
                </a:solidFill>
                <a:latin typeface="Arial"/>
              </a:rPr>
              <a:t>indicated for 10 years. </a:t>
            </a:r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F6C044D3-3E69-669D-5A96-1623CF9ADF23}"/>
              </a:ext>
            </a:extLst>
          </p:cNvPr>
          <p:cNvGrpSpPr/>
          <p:nvPr/>
        </p:nvGrpSpPr>
        <p:grpSpPr>
          <a:xfrm>
            <a:off x="4306833" y="4077115"/>
            <a:ext cx="360000" cy="360000"/>
            <a:chOff x="1619941" y="667485"/>
            <a:chExt cx="612000" cy="612000"/>
          </a:xfrm>
        </p:grpSpPr>
        <p:sp>
          <p:nvSpPr>
            <p:cNvPr id="80" name="Oval 8">
              <a:extLst>
                <a:ext uri="{FF2B5EF4-FFF2-40B4-BE49-F238E27FC236}">
                  <a16:creationId xmlns:a16="http://schemas.microsoft.com/office/drawing/2014/main" id="{F66AF1C9-4DA6-60DE-5B93-320F8FF772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81" name="Grafik 80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F5EA2378-1715-E157-E4B0-6E5C5EC8A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82" name="Textfeld 81">
            <a:extLst>
              <a:ext uri="{FF2B5EF4-FFF2-40B4-BE49-F238E27FC236}">
                <a16:creationId xmlns:a16="http://schemas.microsoft.com/office/drawing/2014/main" id="{09A0D2E3-FBDA-0E96-AB3B-C417820FD28B}"/>
              </a:ext>
            </a:extLst>
          </p:cNvPr>
          <p:cNvSpPr txBox="1"/>
          <p:nvPr/>
        </p:nvSpPr>
        <p:spPr>
          <a:xfrm>
            <a:off x="4762854" y="4022446"/>
            <a:ext cx="1794732" cy="791026"/>
          </a:xfrm>
          <a:prstGeom prst="rect">
            <a:avLst/>
          </a:prstGeom>
          <a:noFill/>
        </p:spPr>
        <p:txBody>
          <a:bodyPr wrap="square" lIns="0" rIns="0" anchor="t">
            <a:noAutofit/>
          </a:bodyPr>
          <a:lstStyle/>
          <a:p>
            <a:pPr marR="0" lvl="0" algn="ctr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 dirty="0">
                <a:solidFill>
                  <a:srgbClr val="0078DC"/>
                </a:solidFill>
                <a:latin typeface="Arial"/>
              </a:rPr>
              <a:t>Envisaged </a:t>
            </a:r>
            <a:r>
              <a:rPr lang="en-US" sz="1200" b="1" dirty="0">
                <a:solidFill>
                  <a:srgbClr val="0078DC"/>
                </a:solidFill>
                <a:latin typeface="Arial"/>
              </a:rPr>
              <a:t>performance guarantees </a:t>
            </a:r>
            <a:r>
              <a:rPr lang="en-US" sz="1200" dirty="0">
                <a:solidFill>
                  <a:srgbClr val="0078DC"/>
                </a:solidFill>
                <a:latin typeface="Arial"/>
              </a:rPr>
              <a:t>and</a:t>
            </a:r>
            <a:r>
              <a:rPr lang="en-US" sz="1200" b="1" dirty="0">
                <a:solidFill>
                  <a:srgbClr val="0078DC"/>
                </a:solidFill>
                <a:latin typeface="Arial"/>
              </a:rPr>
              <a:t> high TRLs </a:t>
            </a:r>
            <a:r>
              <a:rPr lang="en-US" sz="1200" dirty="0">
                <a:solidFill>
                  <a:srgbClr val="0078DC"/>
                </a:solidFill>
                <a:latin typeface="Arial"/>
              </a:rPr>
              <a:t>of technology components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E23346DF-B622-4D98-41C7-61531D44A4CE}"/>
              </a:ext>
            </a:extLst>
          </p:cNvPr>
          <p:cNvSpPr txBox="1"/>
          <p:nvPr/>
        </p:nvSpPr>
        <p:spPr>
          <a:xfrm>
            <a:off x="4431778" y="3729092"/>
            <a:ext cx="1944000" cy="36000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>
                <a:solidFill>
                  <a:srgbClr val="68AC46"/>
                </a:solidFill>
                <a:latin typeface="Arial"/>
              </a:rPr>
              <a:t>Technology providers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600A29A8-C475-C1CA-8549-0A6E1921C095}"/>
              </a:ext>
            </a:extLst>
          </p:cNvPr>
          <p:cNvSpPr txBox="1"/>
          <p:nvPr/>
        </p:nvSpPr>
        <p:spPr>
          <a:xfrm>
            <a:off x="4431778" y="951098"/>
            <a:ext cx="1944000" cy="36000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>
                <a:solidFill>
                  <a:srgbClr val="68AC46"/>
                </a:solidFill>
                <a:latin typeface="Arial"/>
              </a:rPr>
              <a:t>Product offtakers</a:t>
            </a: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D4C4488A-03C2-0BBB-1F11-A4164799F590}"/>
              </a:ext>
            </a:extLst>
          </p:cNvPr>
          <p:cNvSpPr txBox="1"/>
          <p:nvPr/>
        </p:nvSpPr>
        <p:spPr>
          <a:xfrm>
            <a:off x="522603" y="3729092"/>
            <a:ext cx="2305720" cy="36000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>
                <a:solidFill>
                  <a:srgbClr val="68AC46"/>
                </a:solidFill>
                <a:latin typeface="Arial"/>
              </a:rPr>
              <a:t>Local authorities &amp; site owner</a:t>
            </a:r>
          </a:p>
        </p:txBody>
      </p:sp>
      <p:sp>
        <p:nvSpPr>
          <p:cNvPr id="86" name="Textfeld 85">
            <a:extLst>
              <a:ext uri="{FF2B5EF4-FFF2-40B4-BE49-F238E27FC236}">
                <a16:creationId xmlns:a16="http://schemas.microsoft.com/office/drawing/2014/main" id="{7F0130D3-8546-9A45-BF1B-134F66A28790}"/>
              </a:ext>
            </a:extLst>
          </p:cNvPr>
          <p:cNvSpPr txBox="1"/>
          <p:nvPr/>
        </p:nvSpPr>
        <p:spPr>
          <a:xfrm>
            <a:off x="535303" y="951098"/>
            <a:ext cx="1944000" cy="360000"/>
          </a:xfrm>
          <a:prstGeom prst="rect">
            <a:avLst/>
          </a:prstGeom>
          <a:noFill/>
        </p:spPr>
        <p:txBody>
          <a:bodyPr wrap="square" lIns="0" rIns="0" anchor="ctr">
            <a:noAutofit/>
          </a:bodyPr>
          <a:lstStyle/>
          <a:p>
            <a:pPr marR="0" lvl="0" defTabSz="11557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lang="en-US" sz="1200">
                <a:solidFill>
                  <a:srgbClr val="68AC46"/>
                </a:solidFill>
                <a:latin typeface="Arial"/>
              </a:rPr>
              <a:t>Feedstock suppliers</a:t>
            </a:r>
          </a:p>
        </p:txBody>
      </p:sp>
      <p:pic>
        <p:nvPicPr>
          <p:cNvPr id="8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C40C072D-A46E-A9EB-D97E-DFA78467EF81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67" y="128852"/>
            <a:ext cx="1234253" cy="25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6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F74D-4FBD-E06A-2FFA-DEADDF5BD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A54D1309-0E5B-BD5D-FD8D-3ED3A6920F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73" imgH="476" progId="TCLayout.ActiveDocument.1">
                  <p:embed/>
                </p:oleObj>
              </mc:Choice>
              <mc:Fallback>
                <p:oleObj name="think-cell Folie" r:id="rId4" imgW="473" imgH="47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4D1309-0E5B-BD5D-FD8D-3ED3A6920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>
            <a:extLst>
              <a:ext uri="{FF2B5EF4-FFF2-40B4-BE49-F238E27FC236}">
                <a16:creationId xmlns:a16="http://schemas.microsoft.com/office/drawing/2014/main" id="{B6862517-09B8-C4FE-03ED-67FE3A149A6A}"/>
              </a:ext>
            </a:extLst>
          </p:cNvPr>
          <p:cNvSpPr/>
          <p:nvPr/>
        </p:nvSpPr>
        <p:spPr>
          <a:xfrm>
            <a:off x="6436041" y="3348171"/>
            <a:ext cx="387888" cy="385096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1050" b="1" i="1">
              <a:solidFill>
                <a:schemeClr val="bg1"/>
              </a:solidFill>
            </a:endParaRPr>
          </a:p>
        </p:txBody>
      </p:sp>
      <p:pic>
        <p:nvPicPr>
          <p:cNvPr id="67" name="Bildobjekt 1">
            <a:extLst>
              <a:ext uri="{FF2B5EF4-FFF2-40B4-BE49-F238E27FC236}">
                <a16:creationId xmlns:a16="http://schemas.microsoft.com/office/drawing/2014/main" id="{81D3C972-2004-E991-6C37-CD1F49CF10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67" t="11942" r="948" b="5872"/>
          <a:stretch/>
        </p:blipFill>
        <p:spPr bwMode="auto">
          <a:xfrm>
            <a:off x="0" y="606253"/>
            <a:ext cx="5799768" cy="453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AB5C6D1-5102-8336-BD47-6543AF204A27}"/>
              </a:ext>
            </a:extLst>
          </p:cNvPr>
          <p:cNvCxnSpPr>
            <a:cxnSpLocks/>
          </p:cNvCxnSpPr>
          <p:nvPr/>
        </p:nvCxnSpPr>
        <p:spPr>
          <a:xfrm>
            <a:off x="6230586" y="4037388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A978C2E-AC2F-72A4-81AA-D77131C19711}"/>
              </a:ext>
            </a:extLst>
          </p:cNvPr>
          <p:cNvGrpSpPr/>
          <p:nvPr/>
        </p:nvGrpSpPr>
        <p:grpSpPr>
          <a:xfrm>
            <a:off x="6432753" y="2361475"/>
            <a:ext cx="391176" cy="385096"/>
            <a:chOff x="6631803" y="2344213"/>
            <a:chExt cx="391176" cy="38509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BD865AC-A710-92C9-2228-E47BFE53D817}"/>
                </a:ext>
              </a:extLst>
            </p:cNvPr>
            <p:cNvSpPr/>
            <p:nvPr/>
          </p:nvSpPr>
          <p:spPr>
            <a:xfrm>
              <a:off x="6631803" y="2344213"/>
              <a:ext cx="367035" cy="3850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  <p:pic>
          <p:nvPicPr>
            <p:cNvPr id="23" name="Graphic 22" descr="Ribbon with solid fill">
              <a:extLst>
                <a:ext uri="{FF2B5EF4-FFF2-40B4-BE49-F238E27FC236}">
                  <a16:creationId xmlns:a16="http://schemas.microsoft.com/office/drawing/2014/main" id="{7B32C5E4-5829-6060-3E27-C343F5EC0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828836" y="2388298"/>
              <a:ext cx="194143" cy="205173"/>
            </a:xfrm>
            <a:prstGeom prst="rect">
              <a:avLst/>
            </a:prstGeom>
          </p:spPr>
        </p:pic>
        <p:pic>
          <p:nvPicPr>
            <p:cNvPr id="24" name="Graphic 23" descr="Scroll with solid fill">
              <a:extLst>
                <a:ext uri="{FF2B5EF4-FFF2-40B4-BE49-F238E27FC236}">
                  <a16:creationId xmlns:a16="http://schemas.microsoft.com/office/drawing/2014/main" id="{54B6C404-4976-D80E-76F8-881C07843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1291" y="2370692"/>
              <a:ext cx="309268" cy="326839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D7649E3-406D-BA6C-542D-7BCB47A93ADA}"/>
              </a:ext>
            </a:extLst>
          </p:cNvPr>
          <p:cNvSpPr txBox="1"/>
          <p:nvPr/>
        </p:nvSpPr>
        <p:spPr>
          <a:xfrm>
            <a:off x="6870604" y="1448085"/>
            <a:ext cx="2232000" cy="252000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>
                <a:solidFill>
                  <a:srgbClr val="0078DC"/>
                </a:solidFill>
              </a:rPr>
              <a:t>2023: </a:t>
            </a:r>
            <a:r>
              <a:rPr lang="en-US" sz="1000" dirty="0"/>
              <a:t>Pre-FEED phase completed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4F5EE9-60E8-45AA-5B56-65DF2A77E916}"/>
              </a:ext>
            </a:extLst>
          </p:cNvPr>
          <p:cNvSpPr txBox="1"/>
          <p:nvPr/>
        </p:nvSpPr>
        <p:spPr>
          <a:xfrm>
            <a:off x="6870604" y="2432858"/>
            <a:ext cx="2232000" cy="252000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endParaRPr lang="en-US" sz="1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395F4B-85D6-7C23-AC49-C76F9BF56D18}"/>
              </a:ext>
            </a:extLst>
          </p:cNvPr>
          <p:cNvSpPr txBox="1"/>
          <p:nvPr/>
        </p:nvSpPr>
        <p:spPr>
          <a:xfrm>
            <a:off x="6870603" y="4402403"/>
            <a:ext cx="2232000" cy="252000"/>
          </a:xfrm>
          <a:prstGeom prst="rect">
            <a:avLst/>
          </a:prstGeom>
          <a:noFill/>
        </p:spPr>
        <p:txBody>
          <a:bodyPr wrap="none" rIns="0" rtlCol="0">
            <a:noAutofit/>
          </a:bodyPr>
          <a:lstStyle/>
          <a:p>
            <a:r>
              <a:rPr lang="en-US" sz="1000" dirty="0">
                <a:solidFill>
                  <a:srgbClr val="0078DC"/>
                </a:solidFill>
              </a:rPr>
              <a:t>2029: </a:t>
            </a:r>
            <a:r>
              <a:rPr lang="en-US" sz="1000" dirty="0"/>
              <a:t>Commercial operation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DEBB164-8740-BFF3-F250-221B4AE4986B}"/>
              </a:ext>
            </a:extLst>
          </p:cNvPr>
          <p:cNvGrpSpPr/>
          <p:nvPr/>
        </p:nvGrpSpPr>
        <p:grpSpPr>
          <a:xfrm>
            <a:off x="6436041" y="1868127"/>
            <a:ext cx="387888" cy="385096"/>
            <a:chOff x="3370310" y="2398686"/>
            <a:chExt cx="517184" cy="513461"/>
          </a:xfrm>
        </p:grpSpPr>
        <p:pic>
          <p:nvPicPr>
            <p:cNvPr id="32" name="Picture 31" descr="A black and white icon of a person and a pencil&#10;&#10;Description automatically generated">
              <a:extLst>
                <a:ext uri="{FF2B5EF4-FFF2-40B4-BE49-F238E27FC236}">
                  <a16:creationId xmlns:a16="http://schemas.microsoft.com/office/drawing/2014/main" id="{90809F95-E31D-2EFC-FE6F-9235170A8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8721" y="2465238"/>
              <a:ext cx="403122" cy="403122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C77F8A1-A168-ADF8-4A7D-4535D480CD4F}"/>
                </a:ext>
              </a:extLst>
            </p:cNvPr>
            <p:cNvSpPr/>
            <p:nvPr/>
          </p:nvSpPr>
          <p:spPr>
            <a:xfrm>
              <a:off x="3370310" y="2398686"/>
              <a:ext cx="517184" cy="513461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CE21BBF-7B97-3269-A6EA-57F6CAADD1EB}"/>
              </a:ext>
            </a:extLst>
          </p:cNvPr>
          <p:cNvGrpSpPr/>
          <p:nvPr/>
        </p:nvGrpSpPr>
        <p:grpSpPr>
          <a:xfrm>
            <a:off x="6436041" y="2854823"/>
            <a:ext cx="387888" cy="385096"/>
            <a:chOff x="6770209" y="2346710"/>
            <a:chExt cx="517184" cy="513461"/>
          </a:xfrm>
        </p:grpSpPr>
        <p:pic>
          <p:nvPicPr>
            <p:cNvPr id="38" name="Picture 37" descr="A black and white icon of a book with gears and a wrench&#10;&#10;Description automatically generated">
              <a:extLst>
                <a:ext uri="{FF2B5EF4-FFF2-40B4-BE49-F238E27FC236}">
                  <a16:creationId xmlns:a16="http://schemas.microsoft.com/office/drawing/2014/main" id="{681FB4DD-2434-ADE7-63B2-7DD0323F2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7735" y="2375681"/>
              <a:ext cx="401658" cy="40165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7FAB224-493E-8682-F2BB-E9173D56C519}"/>
                </a:ext>
              </a:extLst>
            </p:cNvPr>
            <p:cNvSpPr/>
            <p:nvPr/>
          </p:nvSpPr>
          <p:spPr>
            <a:xfrm>
              <a:off x="6770209" y="2346710"/>
              <a:ext cx="517184" cy="513461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149A9572-C029-5452-19F6-4122CBF3C4F5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3660" y="3371910"/>
            <a:ext cx="298187" cy="337617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76EB37E9-ED19-3838-EF40-66320BEF5DBC}"/>
              </a:ext>
            </a:extLst>
          </p:cNvPr>
          <p:cNvGrpSpPr/>
          <p:nvPr/>
        </p:nvGrpSpPr>
        <p:grpSpPr>
          <a:xfrm>
            <a:off x="6436041" y="3841519"/>
            <a:ext cx="387888" cy="385096"/>
            <a:chOff x="9656655" y="2316715"/>
            <a:chExt cx="517184" cy="513461"/>
          </a:xfrm>
        </p:grpSpPr>
        <p:pic>
          <p:nvPicPr>
            <p:cNvPr id="44" name="Picture 2" descr="Licensing &amp; Permitting | Environmental Protection Agency">
              <a:extLst>
                <a:ext uri="{FF2B5EF4-FFF2-40B4-BE49-F238E27FC236}">
                  <a16:creationId xmlns:a16="http://schemas.microsoft.com/office/drawing/2014/main" id="{00C1B5AA-85EC-E25B-F5C0-F02C4DEC2F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00275" y="2376843"/>
              <a:ext cx="397584" cy="397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FB2D5FC-2CCE-9CE0-48C4-D0F20387DDE6}"/>
                </a:ext>
              </a:extLst>
            </p:cNvPr>
            <p:cNvSpPr/>
            <p:nvPr/>
          </p:nvSpPr>
          <p:spPr>
            <a:xfrm>
              <a:off x="9656655" y="2316715"/>
              <a:ext cx="517184" cy="513461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3292DA4-7ADC-32B3-8DE2-618B3514C83B}"/>
              </a:ext>
            </a:extLst>
          </p:cNvPr>
          <p:cNvGrpSpPr/>
          <p:nvPr/>
        </p:nvGrpSpPr>
        <p:grpSpPr>
          <a:xfrm>
            <a:off x="6436041" y="4334865"/>
            <a:ext cx="387888" cy="391187"/>
            <a:chOff x="6579378" y="4266466"/>
            <a:chExt cx="387888" cy="39118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30D6A59-2C2C-AAFB-2762-9184CCBC04AE}"/>
                </a:ext>
              </a:extLst>
            </p:cNvPr>
            <p:cNvSpPr/>
            <p:nvPr/>
          </p:nvSpPr>
          <p:spPr>
            <a:xfrm>
              <a:off x="6579378" y="4266466"/>
              <a:ext cx="387888" cy="3850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  <p:pic>
          <p:nvPicPr>
            <p:cNvPr id="49" name="Graphic 48" descr="Construction worker male with solid fill">
              <a:extLst>
                <a:ext uri="{FF2B5EF4-FFF2-40B4-BE49-F238E27FC236}">
                  <a16:creationId xmlns:a16="http://schemas.microsoft.com/office/drawing/2014/main" id="{85339F14-E071-AC63-45EF-9CBB217F5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96602" y="4286989"/>
              <a:ext cx="370664" cy="370664"/>
            </a:xfrm>
            <a:prstGeom prst="rect">
              <a:avLst/>
            </a:prstGeom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3531E68D-D10C-37ED-0D2B-0B7812FCC8E5}"/>
              </a:ext>
            </a:extLst>
          </p:cNvPr>
          <p:cNvSpPr txBox="1"/>
          <p:nvPr/>
        </p:nvSpPr>
        <p:spPr>
          <a:xfrm>
            <a:off x="6870604" y="2925244"/>
            <a:ext cx="2232000" cy="252000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>
                <a:solidFill>
                  <a:srgbClr val="0078DC"/>
                </a:solidFill>
              </a:rPr>
              <a:t>2026</a:t>
            </a:r>
            <a:endParaRPr lang="en-US" sz="1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CC89911-0BB9-60AD-CDBE-7060CE7F11C3}"/>
              </a:ext>
            </a:extLst>
          </p:cNvPr>
          <p:cNvSpPr txBox="1"/>
          <p:nvPr/>
        </p:nvSpPr>
        <p:spPr>
          <a:xfrm>
            <a:off x="6870604" y="955700"/>
            <a:ext cx="2232000" cy="252000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>
                <a:solidFill>
                  <a:srgbClr val="0078DC"/>
                </a:solidFill>
              </a:rPr>
              <a:t>2020: </a:t>
            </a:r>
            <a:r>
              <a:rPr lang="en-US" sz="1000" dirty="0"/>
              <a:t>Project initialization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CCA5A13-8AD3-0F34-2C0B-FBFB229B71A9}"/>
              </a:ext>
            </a:extLst>
          </p:cNvPr>
          <p:cNvGrpSpPr/>
          <p:nvPr/>
        </p:nvGrpSpPr>
        <p:grpSpPr>
          <a:xfrm>
            <a:off x="6436041" y="881431"/>
            <a:ext cx="387888" cy="385096"/>
            <a:chOff x="6527636" y="876580"/>
            <a:chExt cx="387888" cy="38509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E9EB71C3-9EEE-AF9A-B9F5-DEEF38BBA8A7}"/>
                </a:ext>
              </a:extLst>
            </p:cNvPr>
            <p:cNvSpPr/>
            <p:nvPr/>
          </p:nvSpPr>
          <p:spPr>
            <a:xfrm>
              <a:off x="6527636" y="876580"/>
              <a:ext cx="387888" cy="385096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  <p:pic>
          <p:nvPicPr>
            <p:cNvPr id="85" name="Graphic 84" descr="Good Idea outline">
              <a:extLst>
                <a:ext uri="{FF2B5EF4-FFF2-40B4-BE49-F238E27FC236}">
                  <a16:creationId xmlns:a16="http://schemas.microsoft.com/office/drawing/2014/main" id="{19FFC28D-CA58-A53B-71E4-76EB04A2D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567871" y="909327"/>
              <a:ext cx="328270" cy="328270"/>
            </a:xfrm>
            <a:prstGeom prst="rect">
              <a:avLst/>
            </a:prstGeom>
          </p:spPr>
        </p:pic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D6AFB21-8FA8-33C1-1DD0-75E0604E9D67}"/>
              </a:ext>
            </a:extLst>
          </p:cNvPr>
          <p:cNvCxnSpPr>
            <a:cxnSpLocks/>
          </p:cNvCxnSpPr>
          <p:nvPr/>
        </p:nvCxnSpPr>
        <p:spPr>
          <a:xfrm>
            <a:off x="6213305" y="3555134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C9E22DEC-67C6-C810-9A53-00A84AF652FB}"/>
              </a:ext>
            </a:extLst>
          </p:cNvPr>
          <p:cNvCxnSpPr>
            <a:cxnSpLocks/>
          </p:cNvCxnSpPr>
          <p:nvPr/>
        </p:nvCxnSpPr>
        <p:spPr>
          <a:xfrm>
            <a:off x="6213305" y="3056124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851E174-FA7B-B3BC-DCA9-875B2C5DFD88}"/>
              </a:ext>
            </a:extLst>
          </p:cNvPr>
          <p:cNvCxnSpPr>
            <a:cxnSpLocks/>
          </p:cNvCxnSpPr>
          <p:nvPr/>
        </p:nvCxnSpPr>
        <p:spPr>
          <a:xfrm>
            <a:off x="6205277" y="2561922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4FFD27F-F737-AE37-5FCA-C3AB83056682}"/>
              </a:ext>
            </a:extLst>
          </p:cNvPr>
          <p:cNvCxnSpPr>
            <a:cxnSpLocks/>
          </p:cNvCxnSpPr>
          <p:nvPr/>
        </p:nvCxnSpPr>
        <p:spPr>
          <a:xfrm>
            <a:off x="6222119" y="2076626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12153EC-1EB5-A326-7BFC-04E8B13435F9}"/>
              </a:ext>
            </a:extLst>
          </p:cNvPr>
          <p:cNvCxnSpPr>
            <a:cxnSpLocks/>
          </p:cNvCxnSpPr>
          <p:nvPr/>
        </p:nvCxnSpPr>
        <p:spPr>
          <a:xfrm>
            <a:off x="6203908" y="1568261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1D6966B-2739-A201-CD63-BB5A47C21161}"/>
              </a:ext>
            </a:extLst>
          </p:cNvPr>
          <p:cNvCxnSpPr>
            <a:cxnSpLocks/>
          </p:cNvCxnSpPr>
          <p:nvPr/>
        </p:nvCxnSpPr>
        <p:spPr>
          <a:xfrm>
            <a:off x="6213305" y="1078812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537B8D-7059-25C7-6E6C-D92EF370B29E}"/>
              </a:ext>
            </a:extLst>
          </p:cNvPr>
          <p:cNvCxnSpPr>
            <a:cxnSpLocks/>
          </p:cNvCxnSpPr>
          <p:nvPr/>
        </p:nvCxnSpPr>
        <p:spPr>
          <a:xfrm flipV="1">
            <a:off x="6197463" y="1058190"/>
            <a:ext cx="1907" cy="3529473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25763E8-7B32-C3CC-E0CD-020410D7FFFC}"/>
              </a:ext>
            </a:extLst>
          </p:cNvPr>
          <p:cNvSpPr/>
          <p:nvPr/>
        </p:nvSpPr>
        <p:spPr>
          <a:xfrm>
            <a:off x="6149804" y="3996877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57C8B1B-2179-2145-857E-8F50AD9C5CDA}"/>
              </a:ext>
            </a:extLst>
          </p:cNvPr>
          <p:cNvSpPr/>
          <p:nvPr/>
        </p:nvSpPr>
        <p:spPr>
          <a:xfrm>
            <a:off x="6149804" y="3502205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3352B96-94F3-9A0A-594A-E94CFC57F73A}"/>
              </a:ext>
            </a:extLst>
          </p:cNvPr>
          <p:cNvSpPr/>
          <p:nvPr/>
        </p:nvSpPr>
        <p:spPr>
          <a:xfrm>
            <a:off x="6149804" y="3007533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82EE24E0-34DA-2901-5CED-6CF2CB4F1E3E}"/>
              </a:ext>
            </a:extLst>
          </p:cNvPr>
          <p:cNvSpPr/>
          <p:nvPr/>
        </p:nvSpPr>
        <p:spPr>
          <a:xfrm>
            <a:off x="6149804" y="2512861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325BA3E7-D6A1-4702-74F5-0C7E8CD7B5DF}"/>
              </a:ext>
            </a:extLst>
          </p:cNvPr>
          <p:cNvSpPr/>
          <p:nvPr/>
        </p:nvSpPr>
        <p:spPr>
          <a:xfrm>
            <a:off x="6149804" y="2018189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8FF88A2-7294-717B-F965-CEAA890491BF}"/>
              </a:ext>
            </a:extLst>
          </p:cNvPr>
          <p:cNvGrpSpPr/>
          <p:nvPr/>
        </p:nvGrpSpPr>
        <p:grpSpPr>
          <a:xfrm>
            <a:off x="6436041" y="1374779"/>
            <a:ext cx="387888" cy="385096"/>
            <a:chOff x="6526227" y="1400874"/>
            <a:chExt cx="387888" cy="385096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7487BAF9-119A-A62A-32C8-94DC2A819C3C}"/>
                </a:ext>
              </a:extLst>
            </p:cNvPr>
            <p:cNvSpPr/>
            <p:nvPr/>
          </p:nvSpPr>
          <p:spPr>
            <a:xfrm>
              <a:off x="6526227" y="1400874"/>
              <a:ext cx="387888" cy="385096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2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1050" b="1" i="1">
                <a:solidFill>
                  <a:schemeClr val="bg1"/>
                </a:solidFill>
              </a:endParaRPr>
            </a:p>
          </p:txBody>
        </p:sp>
        <p:pic>
          <p:nvPicPr>
            <p:cNvPr id="113" name="Graphic 112" descr="Scroll with solid fill">
              <a:extLst>
                <a:ext uri="{FF2B5EF4-FFF2-40B4-BE49-F238E27FC236}">
                  <a16:creationId xmlns:a16="http://schemas.microsoft.com/office/drawing/2014/main" id="{FD548758-201C-4E9D-F0FB-0B0AD8220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40639" y="1423923"/>
              <a:ext cx="326839" cy="326839"/>
            </a:xfrm>
            <a:prstGeom prst="rect">
              <a:avLst/>
            </a:prstGeom>
          </p:spPr>
        </p:pic>
      </p:grp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BCCBC976-2573-FA64-A41A-5DC587FD8C0F}"/>
              </a:ext>
            </a:extLst>
          </p:cNvPr>
          <p:cNvCxnSpPr>
            <a:cxnSpLocks/>
          </p:cNvCxnSpPr>
          <p:nvPr/>
        </p:nvCxnSpPr>
        <p:spPr>
          <a:xfrm>
            <a:off x="6213305" y="4540063"/>
            <a:ext cx="208871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val 109">
            <a:extLst>
              <a:ext uri="{FF2B5EF4-FFF2-40B4-BE49-F238E27FC236}">
                <a16:creationId xmlns:a16="http://schemas.microsoft.com/office/drawing/2014/main" id="{B9FF4FF9-CA83-4001-B60D-53FB85BCFCEA}"/>
              </a:ext>
            </a:extLst>
          </p:cNvPr>
          <p:cNvSpPr/>
          <p:nvPr/>
        </p:nvSpPr>
        <p:spPr>
          <a:xfrm>
            <a:off x="6142090" y="4491550"/>
            <a:ext cx="96116" cy="9611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txBody>
          <a:bodyPr vert="horz" lIns="0" tIns="0" rIns="0" bIns="0" rtlCol="0" anchor="ctr">
            <a:noAutofit/>
          </a:bodyPr>
          <a:lstStyle/>
          <a:p>
            <a:pPr algn="ctr">
              <a:spcAft>
                <a:spcPts val="450"/>
              </a:spcAft>
            </a:pPr>
            <a:endParaRPr lang="en-US" sz="2100" b="1" i="1">
              <a:solidFill>
                <a:schemeClr val="tx2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EAEB680-1BCA-5FB2-F59D-86854177AE29}"/>
              </a:ext>
            </a:extLst>
          </p:cNvPr>
          <p:cNvGrpSpPr/>
          <p:nvPr/>
        </p:nvGrpSpPr>
        <p:grpSpPr>
          <a:xfrm>
            <a:off x="6149804" y="988885"/>
            <a:ext cx="144370" cy="144109"/>
            <a:chOff x="6255264" y="935545"/>
            <a:chExt cx="144370" cy="144109"/>
          </a:xfrm>
        </p:grpSpPr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BE82728-BD90-CC9E-E8DF-B527F41B0B4D}"/>
                </a:ext>
              </a:extLst>
            </p:cNvPr>
            <p:cNvSpPr/>
            <p:nvPr/>
          </p:nvSpPr>
          <p:spPr>
            <a:xfrm>
              <a:off x="6255264" y="975174"/>
              <a:ext cx="96116" cy="96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78DC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2100" b="1" i="1">
                <a:solidFill>
                  <a:schemeClr val="tx2"/>
                </a:solidFill>
              </a:endParaRPr>
            </a:p>
          </p:txBody>
        </p:sp>
        <p:pic>
          <p:nvPicPr>
            <p:cNvPr id="117" name="Graphic 116" descr="Checkmark with solid fill">
              <a:extLst>
                <a:ext uri="{FF2B5EF4-FFF2-40B4-BE49-F238E27FC236}">
                  <a16:creationId xmlns:a16="http://schemas.microsoft.com/office/drawing/2014/main" id="{C38632B4-1875-0903-46BF-3236C95194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255525" y="935545"/>
              <a:ext cx="144109" cy="144109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0A62167-D9A1-B497-B92B-263B084648AC}"/>
              </a:ext>
            </a:extLst>
          </p:cNvPr>
          <p:cNvGrpSpPr/>
          <p:nvPr/>
        </p:nvGrpSpPr>
        <p:grpSpPr>
          <a:xfrm>
            <a:off x="6141165" y="1481743"/>
            <a:ext cx="144109" cy="144109"/>
            <a:chOff x="6246625" y="1475299"/>
            <a:chExt cx="144109" cy="144109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9CA2BB8-3DAC-6EE6-9527-26BC38B5DFCC}"/>
                </a:ext>
              </a:extLst>
            </p:cNvPr>
            <p:cNvSpPr/>
            <p:nvPr/>
          </p:nvSpPr>
          <p:spPr>
            <a:xfrm>
              <a:off x="6255264" y="1511041"/>
              <a:ext cx="96116" cy="9611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78DC"/>
              </a:solidFill>
            </a:ln>
            <a:effectLst/>
          </p:spPr>
          <p:txBody>
            <a:bodyPr vert="horz" lIns="0" tIns="0" rIns="0" bIns="0" rtlCol="0" anchor="ctr">
              <a:noAutofit/>
            </a:bodyPr>
            <a:lstStyle/>
            <a:p>
              <a:pPr algn="ctr">
                <a:spcAft>
                  <a:spcPts val="450"/>
                </a:spcAft>
              </a:pPr>
              <a:endParaRPr lang="en-US" sz="2100" b="1" i="1">
                <a:solidFill>
                  <a:schemeClr val="tx2"/>
                </a:solidFill>
              </a:endParaRPr>
            </a:p>
          </p:txBody>
        </p:sp>
        <p:pic>
          <p:nvPicPr>
            <p:cNvPr id="118" name="Graphic 117" descr="Checkmark with solid fill">
              <a:extLst>
                <a:ext uri="{FF2B5EF4-FFF2-40B4-BE49-F238E27FC236}">
                  <a16:creationId xmlns:a16="http://schemas.microsoft.com/office/drawing/2014/main" id="{8B60A59E-125D-F69D-BD1F-CEF8B74A9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246625" y="1475299"/>
              <a:ext cx="144109" cy="144109"/>
            </a:xfrm>
            <a:prstGeom prst="rect">
              <a:avLst/>
            </a:prstGeom>
          </p:spPr>
        </p:pic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1BCF8532-9275-FB62-4552-0CD4FD36852E}"/>
              </a:ext>
            </a:extLst>
          </p:cNvPr>
          <p:cNvSpPr txBox="1"/>
          <p:nvPr/>
        </p:nvSpPr>
        <p:spPr>
          <a:xfrm>
            <a:off x="6870604" y="1940472"/>
            <a:ext cx="2232000" cy="252000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>
                <a:solidFill>
                  <a:srgbClr val="0078DC"/>
                </a:solidFill>
              </a:rPr>
              <a:t>2024</a:t>
            </a:r>
            <a:endParaRPr lang="en-US" sz="1000" dirty="0"/>
          </a:p>
        </p:txBody>
      </p:sp>
      <p:sp>
        <p:nvSpPr>
          <p:cNvPr id="121" name="Arrow: Pentagon 120">
            <a:extLst>
              <a:ext uri="{FF2B5EF4-FFF2-40B4-BE49-F238E27FC236}">
                <a16:creationId xmlns:a16="http://schemas.microsoft.com/office/drawing/2014/main" id="{031CFBEF-365A-4DAD-BDF4-E18005921B10}"/>
              </a:ext>
            </a:extLst>
          </p:cNvPr>
          <p:cNvSpPr/>
          <p:nvPr/>
        </p:nvSpPr>
        <p:spPr>
          <a:xfrm>
            <a:off x="4057170" y="664918"/>
            <a:ext cx="1971263" cy="393272"/>
          </a:xfrm>
          <a:prstGeom prst="homePlate">
            <a:avLst/>
          </a:prstGeom>
          <a:solidFill>
            <a:schemeClr val="tx2"/>
          </a:solidFill>
          <a:ln w="38100">
            <a:solidFill>
              <a:srgbClr val="68AC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Key milestones</a:t>
            </a:r>
          </a:p>
        </p:txBody>
      </p:sp>
      <p:pic>
        <p:nvPicPr>
          <p:cNvPr id="6" name="Picture 2" descr="A blue and black logo&#10;&#10;Description automatically generated">
            <a:extLst>
              <a:ext uri="{FF2B5EF4-FFF2-40B4-BE49-F238E27FC236}">
                <a16:creationId xmlns:a16="http://schemas.microsoft.com/office/drawing/2014/main" id="{D554DE26-550A-F1CD-97ED-1DF29962CA3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067" y="128852"/>
            <a:ext cx="1234253" cy="25515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89A467D3-C7D5-3E45-F1E6-ACC589E9C1D7}"/>
              </a:ext>
            </a:extLst>
          </p:cNvPr>
          <p:cNvSpPr txBox="1">
            <a:spLocks/>
          </p:cNvSpPr>
          <p:nvPr/>
        </p:nvSpPr>
        <p:spPr>
          <a:xfrm>
            <a:off x="504000" y="168117"/>
            <a:ext cx="8136000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0078DC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dirty="0">
                <a:latin typeface="Arial"/>
              </a:rPr>
              <a:t>Project Timeline</a:t>
            </a:r>
            <a:endParaRPr lang="en-US" sz="2000" dirty="0">
              <a:latin typeface="Arial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4EA0074-2111-1329-1C4D-1361A79CB73F}"/>
              </a:ext>
            </a:extLst>
          </p:cNvPr>
          <p:cNvSpPr/>
          <p:nvPr/>
        </p:nvSpPr>
        <p:spPr>
          <a:xfrm rot="5400000">
            <a:off x="6821507" y="2490813"/>
            <a:ext cx="567294" cy="11473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C1601-B4CE-0B08-7296-98D180D693E3}"/>
              </a:ext>
            </a:extLst>
          </p:cNvPr>
          <p:cNvSpPr txBox="1"/>
          <p:nvPr/>
        </p:nvSpPr>
        <p:spPr>
          <a:xfrm>
            <a:off x="7124824" y="2321773"/>
            <a:ext cx="2048596" cy="236959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/>
              <a:t>FEED phase </a:t>
            </a:r>
            <a:br>
              <a:rPr lang="en-US" sz="1000" dirty="0"/>
            </a:br>
            <a:r>
              <a:rPr lang="en-US" sz="1000" dirty="0"/>
              <a:t>(Front End Engineering Design)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5364FC8E-563B-F76E-E5C7-E683EE5EA838}"/>
              </a:ext>
            </a:extLst>
          </p:cNvPr>
          <p:cNvSpPr/>
          <p:nvPr/>
        </p:nvSpPr>
        <p:spPr>
          <a:xfrm rot="5400000">
            <a:off x="6533808" y="3766761"/>
            <a:ext cx="1147697" cy="12358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D6E511-7928-DE53-2691-0A688F593833}"/>
              </a:ext>
            </a:extLst>
          </p:cNvPr>
          <p:cNvSpPr txBox="1"/>
          <p:nvPr/>
        </p:nvSpPr>
        <p:spPr>
          <a:xfrm>
            <a:off x="7122900" y="3311948"/>
            <a:ext cx="2048596" cy="236959"/>
          </a:xfrm>
          <a:prstGeom prst="rect">
            <a:avLst/>
          </a:prstGeom>
          <a:noFill/>
        </p:spPr>
        <p:txBody>
          <a:bodyPr wrap="square" rIns="0" rtlCol="0">
            <a:noAutofit/>
          </a:bodyPr>
          <a:lstStyle/>
          <a:p>
            <a:r>
              <a:rPr lang="en-US" sz="1000" dirty="0"/>
              <a:t>EPC phase </a:t>
            </a:r>
            <a:br>
              <a:rPr lang="en-US" sz="1000" dirty="0"/>
            </a:br>
            <a:r>
              <a:rPr lang="en-US" sz="1000" dirty="0"/>
              <a:t>(Engineering, Procurement and Construction)</a:t>
            </a:r>
          </a:p>
          <a:p>
            <a:endParaRPr lang="en-US" sz="1000" dirty="0"/>
          </a:p>
          <a:p>
            <a:r>
              <a:rPr lang="en-US" sz="1000" dirty="0"/>
              <a:t>Cold and hot commissioning </a:t>
            </a:r>
          </a:p>
        </p:txBody>
      </p:sp>
      <p:pic>
        <p:nvPicPr>
          <p:cNvPr id="36" name="Picture 73">
            <a:extLst>
              <a:ext uri="{FF2B5EF4-FFF2-40B4-BE49-F238E27FC236}">
                <a16:creationId xmlns:a16="http://schemas.microsoft.com/office/drawing/2014/main" id="{61A1B190-D912-E4BC-2A21-5665D62EED2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2" y="4428877"/>
            <a:ext cx="754744" cy="630907"/>
          </a:xfrm>
          <a:prstGeom prst="rect">
            <a:avLst/>
          </a:prstGeom>
        </p:spPr>
      </p:pic>
      <p:sp>
        <p:nvSpPr>
          <p:cNvPr id="40" name="Rectangle 1">
            <a:extLst>
              <a:ext uri="{FF2B5EF4-FFF2-40B4-BE49-F238E27FC236}">
                <a16:creationId xmlns:a16="http://schemas.microsoft.com/office/drawing/2014/main" id="{A9AA3EEB-DAF8-76BC-2376-1A9FC4C85A47}"/>
              </a:ext>
            </a:extLst>
          </p:cNvPr>
          <p:cNvSpPr/>
          <p:nvPr/>
        </p:nvSpPr>
        <p:spPr>
          <a:xfrm>
            <a:off x="1453480" y="3021082"/>
            <a:ext cx="4500000" cy="576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algn="l" defTabSz="11557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buSzTx/>
              <a:tabLst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SkyfuelH2 has been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significantly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de-risked </a:t>
            </a:r>
            <a:r>
              <a:rPr lang="en-US" sz="1200" dirty="0">
                <a:solidFill>
                  <a:srgbClr val="5E5E5E"/>
                </a:solidFill>
                <a:latin typeface="Arial"/>
              </a:rPr>
              <a:t>by successfully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completing pre-FEED phase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76F33831-8AD6-8F0D-D78D-141CE4B7E655}"/>
              </a:ext>
            </a:extLst>
          </p:cNvPr>
          <p:cNvGrpSpPr/>
          <p:nvPr/>
        </p:nvGrpSpPr>
        <p:grpSpPr>
          <a:xfrm>
            <a:off x="988399" y="3003082"/>
            <a:ext cx="612000" cy="612000"/>
            <a:chOff x="1619941" y="667485"/>
            <a:chExt cx="612000" cy="612000"/>
          </a:xfrm>
        </p:grpSpPr>
        <p:sp>
          <p:nvSpPr>
            <p:cNvPr id="47" name="Oval 8">
              <a:extLst>
                <a:ext uri="{FF2B5EF4-FFF2-40B4-BE49-F238E27FC236}">
                  <a16:creationId xmlns:a16="http://schemas.microsoft.com/office/drawing/2014/main" id="{A1145FD8-7298-1399-B958-1C178E4701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48" name="Grafik 47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227A9CBC-6948-0B27-2658-5F962F40B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50" name="Rectangle 1">
            <a:extLst>
              <a:ext uri="{FF2B5EF4-FFF2-40B4-BE49-F238E27FC236}">
                <a16:creationId xmlns:a16="http://schemas.microsoft.com/office/drawing/2014/main" id="{8C847FC3-9875-15C2-4884-E20014842458}"/>
              </a:ext>
            </a:extLst>
          </p:cNvPr>
          <p:cNvSpPr/>
          <p:nvPr/>
        </p:nvSpPr>
        <p:spPr>
          <a:xfrm>
            <a:off x="1453480" y="3724431"/>
            <a:ext cx="4500000" cy="576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155700"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Start of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FEED </a:t>
            </a:r>
            <a:r>
              <a:rPr lang="en-US" sz="1200" dirty="0">
                <a:solidFill>
                  <a:srgbClr val="5E5E5E"/>
                </a:solidFill>
                <a:latin typeface="Arial"/>
              </a:rPr>
              <a:t>planned for 2024 with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Commercial Operation Date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expected</a:t>
            </a:r>
            <a:r>
              <a:rPr lang="en-US" sz="1200" dirty="0">
                <a:solidFill>
                  <a:srgbClr val="5E5E5E"/>
                </a:solidFill>
                <a:latin typeface="Arial"/>
              </a:rPr>
              <a:t> in </a:t>
            </a:r>
            <a:r>
              <a:rPr lang="en-US" sz="1200" b="1" dirty="0">
                <a:solidFill>
                  <a:srgbClr val="0078DC"/>
                </a:solidFill>
                <a:latin typeface="Arial"/>
              </a:rPr>
              <a:t>2029</a:t>
            </a:r>
            <a:r>
              <a:rPr lang="en-US" sz="1200" dirty="0">
                <a:solidFill>
                  <a:srgbClr val="5E5E5E"/>
                </a:solidFill>
                <a:latin typeface="Arial"/>
              </a:rPr>
              <a:t>.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5483B21E-556E-435C-8900-EC4D1E8DAFB6}"/>
              </a:ext>
            </a:extLst>
          </p:cNvPr>
          <p:cNvGrpSpPr/>
          <p:nvPr/>
        </p:nvGrpSpPr>
        <p:grpSpPr>
          <a:xfrm>
            <a:off x="988399" y="3706431"/>
            <a:ext cx="612000" cy="612000"/>
            <a:chOff x="1619941" y="667485"/>
            <a:chExt cx="612000" cy="612000"/>
          </a:xfrm>
        </p:grpSpPr>
        <p:sp>
          <p:nvSpPr>
            <p:cNvPr id="52" name="Oval 8">
              <a:extLst>
                <a:ext uri="{FF2B5EF4-FFF2-40B4-BE49-F238E27FC236}">
                  <a16:creationId xmlns:a16="http://schemas.microsoft.com/office/drawing/2014/main" id="{F1A2577C-1778-D2FB-635C-FA27E2202C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3" name="Grafik 52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DD57C7D5-DFDB-FD99-2084-DFAA38314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  <p:sp>
        <p:nvSpPr>
          <p:cNvPr id="54" name="Rectangle 1">
            <a:extLst>
              <a:ext uri="{FF2B5EF4-FFF2-40B4-BE49-F238E27FC236}">
                <a16:creationId xmlns:a16="http://schemas.microsoft.com/office/drawing/2014/main" id="{6CC732DF-AD8F-9C9F-8DCA-AA92FE174079}"/>
              </a:ext>
            </a:extLst>
          </p:cNvPr>
          <p:cNvSpPr/>
          <p:nvPr/>
        </p:nvSpPr>
        <p:spPr>
          <a:xfrm>
            <a:off x="1453480" y="4454232"/>
            <a:ext cx="4500000" cy="576000"/>
          </a:xfrm>
          <a:prstGeom prst="rect">
            <a:avLst/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155700">
              <a:spcBef>
                <a:spcPts val="600"/>
              </a:spcBef>
              <a:spcAft>
                <a:spcPts val="600"/>
              </a:spcAft>
              <a:buClr>
                <a:srgbClr val="0078DC"/>
              </a:buClr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SkyfuelH2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will be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commercially structured and de-risked to enable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78D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project financing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5E5E5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E6C9184E-3B06-445A-DC53-4BCB6BA9B6BD}"/>
              </a:ext>
            </a:extLst>
          </p:cNvPr>
          <p:cNvGrpSpPr/>
          <p:nvPr/>
        </p:nvGrpSpPr>
        <p:grpSpPr>
          <a:xfrm>
            <a:off x="988399" y="4436232"/>
            <a:ext cx="612000" cy="612000"/>
            <a:chOff x="1619941" y="667485"/>
            <a:chExt cx="612000" cy="612000"/>
          </a:xfrm>
        </p:grpSpPr>
        <p:sp>
          <p:nvSpPr>
            <p:cNvPr id="56" name="Oval 8">
              <a:extLst>
                <a:ext uri="{FF2B5EF4-FFF2-40B4-BE49-F238E27FC236}">
                  <a16:creationId xmlns:a16="http://schemas.microsoft.com/office/drawing/2014/main" id="{FF43AC91-8DE9-1BFA-6C7F-F14666584C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19941" y="667485"/>
              <a:ext cx="612000" cy="612000"/>
            </a:xfrm>
            <a:prstGeom prst="ellipse">
              <a:avLst/>
            </a:prstGeom>
            <a:ln>
              <a:solidFill>
                <a:srgbClr val="68AC46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5E5E5E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7" name="Grafik 56" descr="Ein Bild, das Grafiken, Symbol, Kreis, Logo enthält.&#10;&#10;Automatisch generierte Beschreibung">
              <a:extLst>
                <a:ext uri="{FF2B5EF4-FFF2-40B4-BE49-F238E27FC236}">
                  <a16:creationId xmlns:a16="http://schemas.microsoft.com/office/drawing/2014/main" id="{3C746B4A-16C0-3F51-1832-781AC1CEE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573" y="794033"/>
              <a:ext cx="360735" cy="3589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360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ERSION" val="1.02"/>
  <p:tag name="BASIS" val="UniperVorlage"/>
  <p:tag name="EE4P_STYLE_ID" val="6cd991bf-f022-4378-96e7-2c338aeb3f5a"/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UBAQEBAQEBAQEBAQEBAQIAAAAAAAAAAwAAAAMAAAAA/////wQASwwAAAAAAAAAAAAAIAD///////////////8AAAD////////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0iEFfExJ8pIipgjraUP5gYFAAAAAAADAAAAAwADAAAAAQADAAEA////////BAAAAAMAEAAL0ZmTvzJ6HEO04zwnFzthNQUAAAABAAMAAAAAAAMAAAAC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wLAAAAAAAAAAAAACAB////////////////AAAA////////////////BAAAAAMA////////BAAAAAIA////////BAAAAAIA////////BAAAAAIA////////BAAAAAI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BQEDAAAAAgD///////8aAAZMaW5rZWRTaGFwZXNEYXRhUHJvcGVydHlfMAUAAAAAAAQAAAADAAQAAAABAAQAAAAAAP///////wQAAAAAAP///////wQAAAAAAP///////wQAAAAAAP///////wMAAQEDAAAAAwD///////8lAAZMaW5rZWRTaGFwZVByZXNlbnRhdGlvblNldHRpbmdzRGF0YV8wBQAAAAEABAAAAAAABA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EiEFfExJ8pIipgjraUP5gYDRGF0YQAbAAAABExpbmtlZFNoYXBlRGF0YQAFAAAAAAACTmFtZQAZAAAATGlua2VkU2hhcGVzRGF0YVByb3BlcnR5ABBWZXJzaW9uAAAAAAAJTGFzdFdyaXRlAM/ChPaAAQAAAAEA/////8YAxgAAAAVfaWQAEAAAAATRmZO/MnocQ7TjPCcXO2E1A0RhdGEAUwAAAAhQcmVzZW50YXRpb25TY2FubmVkRm9yTGlua2VkU2hhcGVzAAECTnVtYmVyRm9ybWF0U2VwYXJhdG9yTW9kZQAKAAAAQXV0b21hdGljAAACTmFtZQAkAAAATGlua2VkU2hhcGVQcmVzZW50YXRpb25TZXR0aW5nc0RhdGEAEFZlcnNpb24AAAAAAAlMYXN0V3JpdGUAIMOE9o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  <p:tag name="MIO_EKGUID" val="30184ca9-ccb4-404d-9a5a-372f6d225af3"/>
  <p:tag name="MIO_UPDATE" val="True"/>
  <p:tag name="MIO_VERSION" val="02.12.2022 15:02:20"/>
  <p:tag name="MIO_DBID" val="0F45B44C-9BC7-4D85-81C4-7155EE70A7B9"/>
  <p:tag name="MIO_LASTDOWNLOADED" val="15.08.2023 16:06:16.873"/>
  <p:tag name="MIO_OBJECTNAME" val="202212_CompanyPresentation"/>
  <p:tag name="MIO_LASTEDITORNAME" val="Sharon Sassen"/>
  <p:tag name="COAUTHORING_SESSION_ID" val="cb61c91a-1358-4f5f-b073-2af58157fb9c"/>
  <p:tag name="UNDO_REDO_REVISION" val="1"/>
  <p:tag name="THINKCELLPRESENTATIONDONOTDELETE" val="&lt;?xml version=&quot;1.0&quot; encoding=&quot;UTF-16&quot; standalone=&quot;yes&quot;?&gt;&lt;root reqver=&quot;28224&quot;&gt;&lt;version val=&quot;35278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HDS" val="True"/>
  <p:tag name="MIO_SKIPVERSION" val="01.01.0001 00:00:00"/>
  <p:tag name="MIO_EKGUID" val="c4aefce7-0a6f-4866-97ad-a0713e8ff83a"/>
  <p:tag name="MIO_UPDATE" val="True"/>
  <p:tag name="MIO_DBID" val="0F45B44C-9BC7-4D85-81C4-7155EE70A7B9"/>
  <p:tag name="MIO_OBJECTNAME" val="Uniper_16x9"/>
  <p:tag name="MIO_FALLBACK_LAYOUT" val="8"/>
  <p:tag name="MIO_SHOW_DATE" val="True"/>
  <p:tag name="MIO_SHOW_FOOTER" val="True"/>
  <p:tag name="MIO_SHOW_PAGENUMBER" val="True"/>
  <p:tag name="MIO_AVOID_BLANK_LAYOUT" val="True"/>
  <p:tag name="MIO_CD_LAYOUT_VALID_AREA" val="False"/>
  <p:tag name="MIO_NUMBER_OF_VALID_LAYOUTS" val="9"/>
  <p:tag name="MIO_VERSION" val="06.07.2021 20:46:23"/>
  <p:tag name="MIO_LASTDOWNLOADED" val="23.10.2023 18:27:03.961"/>
  <p:tag name="MIO_CDID" val="c084d511-6975-4464-8695-1ac36507320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6ee8GBFF1BtW3CVeTWR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RhpaNLVFwSRXJlKegv9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6ee8GBFF1BtW3CVeTWRc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5mP57a265GePuyZGokX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HOW_DATE" val="True"/>
  <p:tag name="MIO_SHOW_FOOTER" val="True"/>
  <p:tag name="MIO_SHOW_PAGENUMBER" val="True"/>
  <p:tag name="MIO_AVOID_BLANK_LAYOUT" val="True"/>
  <p:tag name="MIO_CD_LAYOUT_VALID_AREA" val="False"/>
  <p:tag name="MIO_HDS" val="True"/>
  <p:tag name="MIO_SKIPVERSION" val="01.01.0001 00:00:00"/>
  <p:tag name="MIO_EKGUID" val="c4aefce7-0a6f-4866-97ad-a0713e8ff83a"/>
  <p:tag name="MIO_UPDATE" val="True"/>
  <p:tag name="MIO_DBID" val="0F45B44C-9BC7-4D85-81C4-7155EE70A7B9"/>
  <p:tag name="MIO_OBJECTNAME" val="Uniper_16x9"/>
  <p:tag name="MIO_FALLBACK_LAYOUT" val="3"/>
  <p:tag name="MIO_EMBED_FONT" val="False"/>
  <p:tag name="MIO_MATCH_COLOR_SCHEME" val="False"/>
  <p:tag name="MIO_NUMBER_OF_VALID_LAYOUTS" val="10"/>
  <p:tag name="MIO_VERSION" val="15.03.2024 12:42:57"/>
  <p:tag name="MIO_LASTDOWNLOADED" val="15.03.2024 17:16:16.742"/>
  <p:tag name="MIO_CDID" val="c084d511-6975-4464-8695-1ac36507320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ELECTION_PROXY" val="7ffff64f-0010-0000-9337-e57900000000"/>
  <p:tag name="MIO_SKIP_CDCHECK" val="true"/>
  <p:tag name="EMPOWER_OVERLAY_IGNORE" val="Yes please.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EMPOWER_OVERLAY_IGNORE" val="Yes please."/>
  <p:tag name="MIO_SELECTION_PROXY" val="7ffff64f-000a-0000-a72a-62410000000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SKIP_CDCHECK" val="true"/>
  <p:tag name="EMPOWER_OVERLAY_IGNORE" val="Yes please."/>
  <p:tag name="MIO_SELECTION_PROXY" val="7ffff64f-0008-0000-a72a-62410000000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niper_16x9">
  <a:themeElements>
    <a:clrScheme name="Uniper_1">
      <a:dk1>
        <a:srgbClr val="5E5E5E"/>
      </a:dk1>
      <a:lt1>
        <a:srgbClr val="FFFFFF"/>
      </a:lt1>
      <a:dk2>
        <a:srgbClr val="0078DC"/>
      </a:dk2>
      <a:lt2>
        <a:srgbClr val="FFFFFF"/>
      </a:lt2>
      <a:accent1>
        <a:srgbClr val="C1E3FC"/>
      </a:accent1>
      <a:accent2>
        <a:srgbClr val="00A7F0"/>
      </a:accent2>
      <a:accent3>
        <a:srgbClr val="0875BB"/>
      </a:accent3>
      <a:accent4>
        <a:srgbClr val="29527A"/>
      </a:accent4>
      <a:accent5>
        <a:srgbClr val="0097EE"/>
      </a:accent5>
      <a:accent6>
        <a:srgbClr val="8CCCF7"/>
      </a:accent6>
      <a:hlink>
        <a:srgbClr val="B3B3B3"/>
      </a:hlink>
      <a:folHlink>
        <a:srgbClr val="5E5E5E"/>
      </a:folHlink>
    </a:clrScheme>
    <a:fontScheme name="Uni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600" dirty="0" err="1"/>
        </a:defPPr>
      </a:lstStyle>
    </a:txDef>
  </a:objectDefaults>
  <a:extraClrSchemeLst>
    <a:extraClrScheme>
      <a:clrScheme name="Uniper_1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0875B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a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ED8C1C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b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FFEA00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c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B5D45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3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ED8C1C"/>
        </a:accent2>
        <a:accent3>
          <a:srgbClr val="5CBCF5"/>
        </a:accent3>
        <a:accent4>
          <a:srgbClr val="B5D45B"/>
        </a:accent4>
        <a:accent5>
          <a:srgbClr val="29527A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4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29527A"/>
        </a:accent1>
        <a:accent2>
          <a:srgbClr val="FFEA00"/>
        </a:accent2>
        <a:accent3>
          <a:srgbClr val="C1E3FC"/>
        </a:accent3>
        <a:accent4>
          <a:srgbClr val="B5D45B"/>
        </a:accent4>
        <a:accent5>
          <a:srgbClr val="ED8C1C"/>
        </a:accent5>
        <a:accent6>
          <a:srgbClr val="5CBCF5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5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E3D4BC"/>
        </a:accent1>
        <a:accent2>
          <a:srgbClr val="5CBCF5"/>
        </a:accent2>
        <a:accent3>
          <a:srgbClr val="5E5E5E"/>
        </a:accent3>
        <a:accent4>
          <a:srgbClr val="135B8B"/>
        </a:accent4>
        <a:accent5>
          <a:srgbClr val="B3B3B3"/>
        </a:accent5>
        <a:accent6>
          <a:srgbClr val="876C59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6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78DC"/>
        </a:accent2>
        <a:accent3>
          <a:srgbClr val="E3D4BC"/>
        </a:accent3>
        <a:accent4>
          <a:srgbClr val="876C59"/>
        </a:accent4>
        <a:accent5>
          <a:srgbClr val="5CBCF5"/>
        </a:accent5>
        <a:accent6>
          <a:srgbClr val="135B8B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Uniper_16x9">
  <a:themeElements>
    <a:clrScheme name="Uniper_1">
      <a:dk1>
        <a:srgbClr val="5E5E5E"/>
      </a:dk1>
      <a:lt1>
        <a:srgbClr val="FFFFFF"/>
      </a:lt1>
      <a:dk2>
        <a:srgbClr val="0078DC"/>
      </a:dk2>
      <a:lt2>
        <a:srgbClr val="FFFFFF"/>
      </a:lt2>
      <a:accent1>
        <a:srgbClr val="C1E3FC"/>
      </a:accent1>
      <a:accent2>
        <a:srgbClr val="00A7F0"/>
      </a:accent2>
      <a:accent3>
        <a:srgbClr val="0875BB"/>
      </a:accent3>
      <a:accent4>
        <a:srgbClr val="29527A"/>
      </a:accent4>
      <a:accent5>
        <a:srgbClr val="0097EE"/>
      </a:accent5>
      <a:accent6>
        <a:srgbClr val="8CCCF7"/>
      </a:accent6>
      <a:hlink>
        <a:srgbClr val="B3B3B3"/>
      </a:hlink>
      <a:folHlink>
        <a:srgbClr val="5E5E5E"/>
      </a:folHlink>
    </a:clrScheme>
    <a:fontScheme name="Uni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 w="9525">
          <a:solidFill>
            <a:schemeClr val="tx2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flat" cmpd="sng" algn="ctr">
          <a:solidFill>
            <a:srgbClr val="808080"/>
          </a:solidFill>
          <a:prstDash val="solid"/>
          <a:round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 dirty="0" err="1"/>
        </a:defPPr>
      </a:lstStyle>
    </a:txDef>
  </a:objectDefaults>
  <a:extraClrSchemeLst>
    <a:extraClrScheme>
      <a:clrScheme name="Uniper_1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0875B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a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ED8C1C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b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FFEA00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c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B5D45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3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ED8C1C"/>
        </a:accent2>
        <a:accent3>
          <a:srgbClr val="5CBCF5"/>
        </a:accent3>
        <a:accent4>
          <a:srgbClr val="B5D45B"/>
        </a:accent4>
        <a:accent5>
          <a:srgbClr val="29527A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4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29527A"/>
        </a:accent1>
        <a:accent2>
          <a:srgbClr val="FFEA00"/>
        </a:accent2>
        <a:accent3>
          <a:srgbClr val="C1E3FC"/>
        </a:accent3>
        <a:accent4>
          <a:srgbClr val="B5D45B"/>
        </a:accent4>
        <a:accent5>
          <a:srgbClr val="ED8C1C"/>
        </a:accent5>
        <a:accent6>
          <a:srgbClr val="5CBCF5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5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E3D4BC"/>
        </a:accent1>
        <a:accent2>
          <a:srgbClr val="5CBCF5"/>
        </a:accent2>
        <a:accent3>
          <a:srgbClr val="5E5E5E"/>
        </a:accent3>
        <a:accent4>
          <a:srgbClr val="135B8B"/>
        </a:accent4>
        <a:accent5>
          <a:srgbClr val="B3B3B3"/>
        </a:accent5>
        <a:accent6>
          <a:srgbClr val="876C59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6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78DC"/>
        </a:accent2>
        <a:accent3>
          <a:srgbClr val="E3D4BC"/>
        </a:accent3>
        <a:accent4>
          <a:srgbClr val="876C59"/>
        </a:accent4>
        <a:accent5>
          <a:srgbClr val="5CBCF5"/>
        </a:accent5>
        <a:accent6>
          <a:srgbClr val="135B8B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Uniper_16x9">
  <a:themeElements>
    <a:clrScheme name="Uniper_1">
      <a:dk1>
        <a:srgbClr val="5E5E5E"/>
      </a:dk1>
      <a:lt1>
        <a:srgbClr val="FFFFFF"/>
      </a:lt1>
      <a:dk2>
        <a:srgbClr val="0078DC"/>
      </a:dk2>
      <a:lt2>
        <a:srgbClr val="FFFFFF"/>
      </a:lt2>
      <a:accent1>
        <a:srgbClr val="C1E3FC"/>
      </a:accent1>
      <a:accent2>
        <a:srgbClr val="00A7F0"/>
      </a:accent2>
      <a:accent3>
        <a:srgbClr val="0875BB"/>
      </a:accent3>
      <a:accent4>
        <a:srgbClr val="29527A"/>
      </a:accent4>
      <a:accent5>
        <a:srgbClr val="0097EE"/>
      </a:accent5>
      <a:accent6>
        <a:srgbClr val="8CCCF7"/>
      </a:accent6>
      <a:hlink>
        <a:srgbClr val="B3B3B3"/>
      </a:hlink>
      <a:folHlink>
        <a:srgbClr val="5E5E5E"/>
      </a:folHlink>
    </a:clrScheme>
    <a:fontScheme name="Uni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25400" cap="flat" cmpd="sng" algn="ctr">
          <a:noFill/>
          <a:prstDash val="solid"/>
        </a:ln>
        <a:effectLst/>
      </a:spPr>
      <a:bodyPr lIns="108000" tIns="72000" rIns="36000" bIns="36000" rtlCol="0" anchor="t" anchorCtr="0"/>
      <a:lstStyle>
        <a:defPPr algn="l">
          <a:defRPr sz="1400" dirty="0" err="1">
            <a:solidFill>
              <a:schemeClr val="accent4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600" dirty="0" err="1"/>
        </a:defPPr>
      </a:lstStyle>
    </a:txDef>
  </a:objectDefaults>
  <a:extraClrSchemeLst>
    <a:extraClrScheme>
      <a:clrScheme name="Uniper_1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0875B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a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ED8C1C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b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FFEA00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2c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A7F0"/>
        </a:accent2>
        <a:accent3>
          <a:srgbClr val="B5D45B"/>
        </a:accent3>
        <a:accent4>
          <a:srgbClr val="29527A"/>
        </a:accent4>
        <a:accent5>
          <a:srgbClr val="0097EE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3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ED8C1C"/>
        </a:accent2>
        <a:accent3>
          <a:srgbClr val="5CBCF5"/>
        </a:accent3>
        <a:accent4>
          <a:srgbClr val="B5D45B"/>
        </a:accent4>
        <a:accent5>
          <a:srgbClr val="29527A"/>
        </a:accent5>
        <a:accent6>
          <a:srgbClr val="8CCCF7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4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29527A"/>
        </a:accent1>
        <a:accent2>
          <a:srgbClr val="FFEA00"/>
        </a:accent2>
        <a:accent3>
          <a:srgbClr val="C1E3FC"/>
        </a:accent3>
        <a:accent4>
          <a:srgbClr val="B5D45B"/>
        </a:accent4>
        <a:accent5>
          <a:srgbClr val="ED8C1C"/>
        </a:accent5>
        <a:accent6>
          <a:srgbClr val="5CBCF5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5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E3D4BC"/>
        </a:accent1>
        <a:accent2>
          <a:srgbClr val="5CBCF5"/>
        </a:accent2>
        <a:accent3>
          <a:srgbClr val="5E5E5E"/>
        </a:accent3>
        <a:accent4>
          <a:srgbClr val="135B8B"/>
        </a:accent4>
        <a:accent5>
          <a:srgbClr val="B3B3B3"/>
        </a:accent5>
        <a:accent6>
          <a:srgbClr val="876C59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er_6">
        <a:dk1>
          <a:srgbClr val="5E5E5E"/>
        </a:dk1>
        <a:lt1>
          <a:srgbClr val="FFFFFF"/>
        </a:lt1>
        <a:dk2>
          <a:srgbClr val="0078DC"/>
        </a:dk2>
        <a:lt2>
          <a:srgbClr val="FFFFFF"/>
        </a:lt2>
        <a:accent1>
          <a:srgbClr val="C1E3FC"/>
        </a:accent1>
        <a:accent2>
          <a:srgbClr val="0078DC"/>
        </a:accent2>
        <a:accent3>
          <a:srgbClr val="E3D4BC"/>
        </a:accent3>
        <a:accent4>
          <a:srgbClr val="876C59"/>
        </a:accent4>
        <a:accent5>
          <a:srgbClr val="5CBCF5"/>
        </a:accent5>
        <a:accent6>
          <a:srgbClr val="135B8B"/>
        </a:accent6>
        <a:hlink>
          <a:srgbClr val="B3B3B3"/>
        </a:hlink>
        <a:folHlink>
          <a:srgbClr val="5E5E5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efault Theme.pptx" id="{D946620F-C2B4-45B2-9802-0EABBDA94208}" vid="{DD0A5731-7FBD-4E1C-A718-A1A957DCB0A6}"/>
    </a:ext>
  </a:extLst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18abce-a7bf-4793-b0df-f26c875b5659" xsi:nil="true"/>
    <SharedWithUsers xmlns="fa6714c0-49ab-4eed-9211-7a767739e0a4">
      <UserInfo>
        <DisplayName>Decker, Maximilian</DisplayName>
        <AccountId>14</AccountId>
        <AccountType/>
      </UserInfo>
      <UserInfo>
        <DisplayName>Hecking, Harald Dr.</DisplayName>
        <AccountId>15</AccountId>
        <AccountType/>
      </UserInfo>
      <UserInfo>
        <DisplayName>Eberlein, Jens</DisplayName>
        <AccountId>12</AccountId>
        <AccountType/>
      </UserInfo>
      <UserInfo>
        <DisplayName>Rollason, Ben</DisplayName>
        <AccountId>168</AccountId>
        <AccountType/>
      </UserInfo>
      <UserInfo>
        <DisplayName>Abboudy, Maroun Dr.</DisplayName>
        <AccountId>151</AccountId>
        <AccountType/>
      </UserInfo>
    </SharedWithUsers>
    <lcf76f155ced4ddcb4097134ff3c332f xmlns="a0ae5d2a-68c7-46c1-b3af-75aa94d5196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ABD77A63706479D6C1DA1510176BD" ma:contentTypeVersion="18" ma:contentTypeDescription="Create a new document." ma:contentTypeScope="" ma:versionID="8d86029574b72230678bd2b0cddcb44c">
  <xsd:schema xmlns:xsd="http://www.w3.org/2001/XMLSchema" xmlns:xs="http://www.w3.org/2001/XMLSchema" xmlns:p="http://schemas.microsoft.com/office/2006/metadata/properties" xmlns:ns2="a0ae5d2a-68c7-46c1-b3af-75aa94d51965" xmlns:ns3="fa6714c0-49ab-4eed-9211-7a767739e0a4" xmlns:ns4="e818abce-a7bf-4793-b0df-f26c875b5659" targetNamespace="http://schemas.microsoft.com/office/2006/metadata/properties" ma:root="true" ma:fieldsID="997965b1f3b90cd0bcd13c6b84fc53c0" ns2:_="" ns3:_="" ns4:_="">
    <xsd:import namespace="a0ae5d2a-68c7-46c1-b3af-75aa94d51965"/>
    <xsd:import namespace="fa6714c0-49ab-4eed-9211-7a767739e0a4"/>
    <xsd:import namespace="e818abce-a7bf-4793-b0df-f26c875b56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e5d2a-68c7-46c1-b3af-75aa94d519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354813c-11b9-47e8-a31a-cbfea2ba9f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714c0-49ab-4eed-9211-7a767739e0a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8abce-a7bf-4793-b0df-f26c875b5659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f5479d3-b668-4f24-b4ca-61b2998f0195}" ma:internalName="TaxCatchAll" ma:showField="CatchAllData" ma:web="fa6714c0-49ab-4eed-9211-7a767739e0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B05C1-7537-4BFA-A23F-D1166B80D730}">
  <ds:schemaRefs>
    <ds:schemaRef ds:uri="http://www.w3.org/XML/1998/namespace"/>
    <ds:schemaRef ds:uri="http://purl.org/dc/dcmitype/"/>
    <ds:schemaRef ds:uri="http://purl.org/dc/terms/"/>
    <ds:schemaRef ds:uri="http://schemas.microsoft.com/office/2006/metadata/properties"/>
    <ds:schemaRef ds:uri="fa6714c0-49ab-4eed-9211-7a767739e0a4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e818abce-a7bf-4793-b0df-f26c875b5659"/>
    <ds:schemaRef ds:uri="a0ae5d2a-68c7-46c1-b3af-75aa94d51965"/>
  </ds:schemaRefs>
</ds:datastoreItem>
</file>

<file path=customXml/itemProps2.xml><?xml version="1.0" encoding="utf-8"?>
<ds:datastoreItem xmlns:ds="http://schemas.openxmlformats.org/officeDocument/2006/customXml" ds:itemID="{11C8959B-34B9-46D4-BB15-0EB31C24DE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ae5d2a-68c7-46c1-b3af-75aa94d51965"/>
    <ds:schemaRef ds:uri="fa6714c0-49ab-4eed-9211-7a767739e0a4"/>
    <ds:schemaRef ds:uri="e818abce-a7bf-4793-b0df-f26c875b56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183C63-5BED-4359-9F3B-1FBC8924064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b8e2f82-8a37-4c09-b7de-ed06547b5a20}" enabled="0" method="" siteId="{db8e2f82-8a37-4c09-b7de-ed06547b5a2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566</Words>
  <Application>Microsoft Office PowerPoint</Application>
  <PresentationFormat>Bildschirmpräsentation (16:9)</PresentationFormat>
  <Paragraphs>107</Paragraphs>
  <Slides>7</Slides>
  <Notes>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Uniper_16x9</vt:lpstr>
      <vt:lpstr>2_Uniper_16x9</vt:lpstr>
      <vt:lpstr>1_Uniper_16x9</vt:lpstr>
      <vt:lpstr>think-cell Folie</vt:lpstr>
      <vt:lpstr>SAF production in Northern Sweden   June 2024</vt:lpstr>
      <vt:lpstr>At a glance 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Uniper auf dem Weg in eine nachhaltige Energiezukunft.</dc:title>
  <dc:creator>Hieu Huynh (Batten and Company)</dc:creator>
  <dc:description/>
  <cp:lastModifiedBy>Tijana Mirkovic</cp:lastModifiedBy>
  <cp:revision>23</cp:revision>
  <dcterms:created xsi:type="dcterms:W3CDTF">2022-05-04T16:45:54Z</dcterms:created>
  <dcterms:modified xsi:type="dcterms:W3CDTF">2024-06-06T14:19:04Z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0x010100E83ABD77A63706479D6C1DA1510176BD</vt:lpwstr>
  </property>
  <property fmtid="{D5CDD505-2E9C-101B-9397-08002B2CF9AE}" pid="3" name="MediaServiceImageTags">
    <vt:lpwstr/>
  </property>
</Properties>
</file>