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6" r:id="rId4"/>
  </p:sldMasterIdLst>
  <p:notesMasterIdLst>
    <p:notesMasterId r:id="rId12"/>
  </p:notesMasterIdLst>
  <p:handoutMasterIdLst>
    <p:handoutMasterId r:id="rId13"/>
  </p:handoutMasterIdLst>
  <p:sldIdLst>
    <p:sldId id="343" r:id="rId5"/>
    <p:sldId id="342" r:id="rId6"/>
    <p:sldId id="283" r:id="rId7"/>
    <p:sldId id="284" r:id="rId8"/>
    <p:sldId id="285" r:id="rId9"/>
    <p:sldId id="286" r:id="rId10"/>
    <p:sldId id="287" r:id="rId11"/>
  </p:sldIdLst>
  <p:sldSz cx="12192000" cy="6858000"/>
  <p:notesSz cx="6808788" cy="994092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63" autoAdjust="0"/>
    <p:restoredTop sz="73964" autoAdjust="0"/>
  </p:normalViewPr>
  <p:slideViewPr>
    <p:cSldViewPr>
      <p:cViewPr varScale="1">
        <p:scale>
          <a:sx n="111" d="100"/>
          <a:sy n="111" d="100"/>
        </p:scale>
        <p:origin x="576" y="114"/>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notesViewPr>
    <p:cSldViewPr>
      <p:cViewPr>
        <p:scale>
          <a:sx n="66" d="100"/>
          <a:sy n="66" d="100"/>
        </p:scale>
        <p:origin x="0" y="0"/>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A00C5EE8-83A9-4314-BA47-046AA9DCFFB0}" type="datetimeFigureOut">
              <a:rPr lang="de-DE" smtClean="0"/>
              <a:t>06.04.2021</a:t>
            </a:fld>
            <a:endParaRPr lang="de-DE"/>
          </a:p>
        </p:txBody>
      </p:sp>
      <p:sp>
        <p:nvSpPr>
          <p:cNvPr id="4" name="Fußzeilenplatzhalter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F03501-99E4-4FFE-A63E-03AB2CCF0CDB}" type="slidenum">
              <a:rPr lang="de-DE" smtClean="0"/>
              <a:t>‹Nr.›</a:t>
            </a:fld>
            <a:endParaRPr lang="de-DE"/>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80AD6230-35D5-4CDF-8FAD-B5EAC575EF9D}" type="datetimeFigureOut">
              <a:rPr lang="en-US" smtClean="0"/>
              <a:t>4/6/2021</a:t>
            </a:fld>
            <a:endParaRPr lang="en-US"/>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CAA2A421-727C-49B1-A098-B7277550379B}" type="slidenum">
              <a:rPr lang="en-US" smtClean="0"/>
              <a:t>‹Nr.›</a:t>
            </a:fld>
            <a:endParaRPr lang="en-US"/>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a:p>
        </p:txBody>
      </p:sp>
      <p:sp>
        <p:nvSpPr>
          <p:cNvPr id="4" name="Foliennummernplatzhalter 3"/>
          <p:cNvSpPr>
            <a:spLocks noGrp="1"/>
          </p:cNvSpPr>
          <p:nvPr>
            <p:ph type="sldNum" sz="quarter" idx="10"/>
          </p:nvPr>
        </p:nvSpPr>
        <p:spPr/>
        <p:txBody>
          <a:bodyPr/>
          <a:lstStyle/>
          <a:p>
            <a:fld id="{CAA2A421-727C-49B1-A098-B7277550379B}" type="slidenum">
              <a:rPr lang="en-US" smtClean="0"/>
              <a:t>2</a:t>
            </a:fld>
            <a:endParaRPr lang="en-US"/>
          </a:p>
        </p:txBody>
      </p:sp>
    </p:spTree>
    <p:extLst>
      <p:ext uri="{BB962C8B-B14F-4D97-AF65-F5344CB8AC3E}">
        <p14:creationId xmlns:p14="http://schemas.microsoft.com/office/powerpoint/2010/main" val="1791483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a:p>
        </p:txBody>
      </p:sp>
      <p:sp>
        <p:nvSpPr>
          <p:cNvPr id="4" name="Foliennummernplatzhalter 3"/>
          <p:cNvSpPr>
            <a:spLocks noGrp="1"/>
          </p:cNvSpPr>
          <p:nvPr>
            <p:ph type="sldNum" sz="quarter" idx="10"/>
          </p:nvPr>
        </p:nvSpPr>
        <p:spPr/>
        <p:txBody>
          <a:bodyPr/>
          <a:lstStyle/>
          <a:p>
            <a:fld id="{CAA2A421-727C-49B1-A098-B7277550379B}" type="slidenum">
              <a:rPr lang="en-US" smtClean="0"/>
              <a:t>3</a:t>
            </a:fld>
            <a:endParaRPr lang="en-US"/>
          </a:p>
        </p:txBody>
      </p:sp>
    </p:spTree>
    <p:extLst>
      <p:ext uri="{BB962C8B-B14F-4D97-AF65-F5344CB8AC3E}">
        <p14:creationId xmlns:p14="http://schemas.microsoft.com/office/powerpoint/2010/main" val="657510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a:p>
        </p:txBody>
      </p:sp>
      <p:sp>
        <p:nvSpPr>
          <p:cNvPr id="4" name="Foliennummernplatzhalter 3"/>
          <p:cNvSpPr>
            <a:spLocks noGrp="1"/>
          </p:cNvSpPr>
          <p:nvPr>
            <p:ph type="sldNum" sz="quarter" idx="10"/>
          </p:nvPr>
        </p:nvSpPr>
        <p:spPr/>
        <p:txBody>
          <a:bodyPr/>
          <a:lstStyle/>
          <a:p>
            <a:fld id="{CAA2A421-727C-49B1-A098-B7277550379B}" type="slidenum">
              <a:rPr lang="en-US" smtClean="0"/>
              <a:t>4</a:t>
            </a:fld>
            <a:endParaRPr lang="en-US"/>
          </a:p>
        </p:txBody>
      </p:sp>
    </p:spTree>
    <p:extLst>
      <p:ext uri="{BB962C8B-B14F-4D97-AF65-F5344CB8AC3E}">
        <p14:creationId xmlns:p14="http://schemas.microsoft.com/office/powerpoint/2010/main" val="220461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a:p>
        </p:txBody>
      </p:sp>
      <p:sp>
        <p:nvSpPr>
          <p:cNvPr id="4" name="Foliennummernplatzhalter 3"/>
          <p:cNvSpPr>
            <a:spLocks noGrp="1"/>
          </p:cNvSpPr>
          <p:nvPr>
            <p:ph type="sldNum" sz="quarter" idx="10"/>
          </p:nvPr>
        </p:nvSpPr>
        <p:spPr/>
        <p:txBody>
          <a:bodyPr/>
          <a:lstStyle/>
          <a:p>
            <a:fld id="{CAA2A421-727C-49B1-A098-B7277550379B}" type="slidenum">
              <a:rPr lang="en-US" smtClean="0"/>
              <a:t>5</a:t>
            </a:fld>
            <a:endParaRPr lang="en-US"/>
          </a:p>
        </p:txBody>
      </p:sp>
    </p:spTree>
    <p:extLst>
      <p:ext uri="{BB962C8B-B14F-4D97-AF65-F5344CB8AC3E}">
        <p14:creationId xmlns:p14="http://schemas.microsoft.com/office/powerpoint/2010/main" val="268714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a:p>
        </p:txBody>
      </p:sp>
      <p:sp>
        <p:nvSpPr>
          <p:cNvPr id="4" name="Foliennummernplatzhalter 3"/>
          <p:cNvSpPr>
            <a:spLocks noGrp="1"/>
          </p:cNvSpPr>
          <p:nvPr>
            <p:ph type="sldNum" sz="quarter" idx="10"/>
          </p:nvPr>
        </p:nvSpPr>
        <p:spPr/>
        <p:txBody>
          <a:bodyPr/>
          <a:lstStyle/>
          <a:p>
            <a:fld id="{CAA2A421-727C-49B1-A098-B7277550379B}" type="slidenum">
              <a:rPr lang="en-US" smtClean="0"/>
              <a:t>6</a:t>
            </a:fld>
            <a:endParaRPr lang="en-US"/>
          </a:p>
        </p:txBody>
      </p:sp>
    </p:spTree>
    <p:extLst>
      <p:ext uri="{BB962C8B-B14F-4D97-AF65-F5344CB8AC3E}">
        <p14:creationId xmlns:p14="http://schemas.microsoft.com/office/powerpoint/2010/main" val="1488178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a:p>
        </p:txBody>
      </p:sp>
      <p:sp>
        <p:nvSpPr>
          <p:cNvPr id="4" name="Foliennummernplatzhalter 3"/>
          <p:cNvSpPr>
            <a:spLocks noGrp="1"/>
          </p:cNvSpPr>
          <p:nvPr>
            <p:ph type="sldNum" sz="quarter" idx="10"/>
          </p:nvPr>
        </p:nvSpPr>
        <p:spPr/>
        <p:txBody>
          <a:bodyPr/>
          <a:lstStyle/>
          <a:p>
            <a:fld id="{CAA2A421-727C-49B1-A098-B7277550379B}" type="slidenum">
              <a:rPr lang="en-US" smtClean="0"/>
              <a:t>7</a:t>
            </a:fld>
            <a:endParaRPr lang="en-US"/>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7.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203163071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9" name="think-cell Folie" r:id="rId4" imgW="0" imgH="0" progId="TCLayout.ActiveDocument.1">
                  <p:embed/>
                </p:oleObj>
              </mc:Choice>
              <mc:Fallback>
                <p:oleObj name="think-cell Folie" r:id="rId4" imgW="0" imgH="0" progId="TCLayout.ActiveDocument.1">
                  <p:embed/>
                  <p:pic>
                    <p:nvPicPr>
                      <p:cNvPr id="0" name="OLE substitute imag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bg1"/>
                </a:solidFill>
                <a:latin typeface="+mn-lt"/>
              </a:defRPr>
            </a:lvl1pPr>
          </a:lstStyle>
          <a:p>
            <a:r>
              <a:rPr lang="en-US"/>
              <a:t>Concise title </a:t>
            </a:r>
            <a:br>
              <a:rPr lang="en-US"/>
            </a:br>
            <a:r>
              <a:rPr lang="en-US"/>
              <a:t>for presentation</a:t>
            </a:r>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a:spcBef>
                <a:spcPct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ct val="0"/>
              </a:spcBef>
              <a:spcAft>
                <a:spcPct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a:t>Date  |  Name of speaker</a:t>
            </a:r>
            <a:br>
              <a:rPr lang="en-US"/>
            </a:br>
            <a:r>
              <a:rPr lang="en-US"/>
              <a:t>Sender: thyssenkrupp + BA (optional additional management structure/not legal entity)</a:t>
            </a:r>
          </a:p>
        </p:txBody>
      </p:sp>
      <p:pic>
        <p:nvPicPr>
          <p:cNvPr id="7" name="Bild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688359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83" name="think-cell Folie" r:id="rId4" imgW="0" imgH="0" progId="TCLayout.ActiveDocument.1">
                  <p:embed/>
                </p:oleObj>
              </mc:Choice>
              <mc:Fallback>
                <p:oleObj name="think-cell Folie" r:id="rId4" imgW="0" imgH="0" progId="TCLayout.ActiveDocument.1">
                  <p:embed/>
                  <p:pic>
                    <p:nvPicPr>
                      <p:cNvPr id="0" name="OLE substitute imag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accent5"/>
                </a:solidFill>
                <a:latin typeface="+mn-lt"/>
              </a:defRPr>
            </a:lvl1pPr>
          </a:lstStyle>
          <a:p>
            <a:r>
              <a:rPr lang="en-US"/>
              <a:t>Concise title </a:t>
            </a:r>
            <a:br>
              <a:rPr lang="en-US"/>
            </a:br>
            <a:r>
              <a:rPr lang="en-US"/>
              <a:t>for presentation</a:t>
            </a:r>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a:spcBef>
                <a:spcPct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ct val="0"/>
              </a:spcBef>
              <a:spcAft>
                <a:spcPct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a:t>Date  |  Name of speaker</a:t>
            </a:r>
            <a:br>
              <a:rPr lang="en-US"/>
            </a:br>
            <a:r>
              <a:rPr lang="en-US"/>
              <a:t>Sender: thyssenkrupp + BA (optional additional management structure/not legal entity)</a:t>
            </a:r>
          </a:p>
        </p:txBody>
      </p:sp>
      <p:pic>
        <p:nvPicPr>
          <p:cNvPr id="9" name="Grafik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71982590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36735241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107" name="think-cell Folie" r:id="rId4" imgW="0" imgH="0" progId="TCLayout.ActiveDocument.1">
                  <p:embed/>
                </p:oleObj>
              </mc:Choice>
              <mc:Fallback>
                <p:oleObj name="think-cell Folie" r:id="rId4" imgW="0" imgH="0" progId="TCLayout.ActiveDocument.1">
                  <p:embed/>
                  <p:pic>
                    <p:nvPicPr>
                      <p:cNvPr id="0" name="OLE substitute image"/>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a:lstStyle>
            <a:lvl1pPr>
              <a:defRPr baseline="0"/>
            </a:lvl1pPr>
          </a:lstStyle>
          <a:p>
            <a:r>
              <a:rPr lang="en-US"/>
              <a:t>Headline for max two lines tk Brand Blue (Subline one line only 18 pt grey)</a:t>
            </a:r>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ct val="0"/>
              </a:spcBef>
              <a:buNone/>
              <a:defRPr sz="800" baseline="0"/>
            </a:lvl1pPr>
          </a:lstStyle>
          <a:p>
            <a:pPr lvl="0"/>
            <a:r>
              <a:rPr lang="en-US"/>
              <a:t>Placeholder for sources and footnote: footnotes are numbered (no *) </a:t>
            </a:r>
          </a:p>
        </p:txBody>
      </p:sp>
    </p:spTree>
    <p:extLst>
      <p:ext uri="{BB962C8B-B14F-4D97-AF65-F5344CB8AC3E}">
        <p14:creationId xmlns:p14="http://schemas.microsoft.com/office/powerpoint/2010/main" val="347449526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Headline for max two lines tk Brand Blue (Subline one line only 18 pt grey)</a:t>
            </a:r>
          </a:p>
        </p:txBody>
      </p:sp>
      <p:sp>
        <p:nvSpPr>
          <p:cNvPr id="3" name="Content Placeholder 2"/>
          <p:cNvSpPr>
            <a:spLocks noGrp="1"/>
          </p:cNvSpPr>
          <p:nvPr>
            <p:ph idx="1"/>
          </p:nvPr>
        </p:nvSpPr>
        <p:spPr>
          <a:xfrm>
            <a:off x="6331200" y="1522799"/>
            <a:ext cx="5519973" cy="4536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ct val="0"/>
              </a:spcBef>
              <a:buNone/>
              <a:defRPr sz="800" baseline="0"/>
            </a:lvl1pPr>
          </a:lstStyle>
          <a:p>
            <a:pPr lvl="0"/>
            <a:r>
              <a:rPr lang="en-US"/>
              <a:t>Placeholder for sources and footnote: footnotes are numbered (no *) </a:t>
            </a:r>
          </a:p>
        </p:txBody>
      </p:sp>
    </p:spTree>
    <p:extLst>
      <p:ext uri="{BB962C8B-B14F-4D97-AF65-F5344CB8AC3E}">
        <p14:creationId xmlns:p14="http://schemas.microsoft.com/office/powerpoint/2010/main" val="86634308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65519899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31" name="think-cell Folie" r:id="rId4" imgW="0" imgH="0" progId="TCLayout.ActiveDocument.1">
                  <p:embed/>
                </p:oleObj>
              </mc:Choice>
              <mc:Fallback>
                <p:oleObj name="think-cell Folie" r:id="rId4" imgW="0" imgH="0" progId="TCLayout.ActiveDocument.1">
                  <p:embed/>
                  <p:pic>
                    <p:nvPicPr>
                      <p:cNvPr id="0" name="OLE substitute imag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a:lstStyle/>
          <a:p>
            <a:r>
              <a:rPr lang="en-US"/>
              <a:t>Headline for max two lines tk Brand Blue (Subline one line only 18 pt grey)</a:t>
            </a:r>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ct val="0"/>
              </a:spcBef>
              <a:buNone/>
              <a:defRPr sz="800" baseline="0"/>
            </a:lvl1pPr>
          </a:lstStyle>
          <a:p>
            <a:pPr lvl="0"/>
            <a:r>
              <a:rPr lang="en-US"/>
              <a:t>Placeholder for sources and footnote: footnotes are numbered (no *) </a:t>
            </a:r>
          </a:p>
        </p:txBody>
      </p:sp>
    </p:spTree>
    <p:extLst>
      <p:ext uri="{BB962C8B-B14F-4D97-AF65-F5344CB8AC3E}">
        <p14:creationId xmlns:p14="http://schemas.microsoft.com/office/powerpoint/2010/main" val="28295582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5" name="think-cell Folie" r:id="rId4" imgW="0" imgH="0" progId="TCLayout.ActiveDocument.1">
                  <p:embed/>
                </p:oleObj>
              </mc:Choice>
              <mc:Fallback>
                <p:oleObj name="think-cell Folie" r:id="rId4" imgW="0" imgH="0" progId="TCLayout.ActiveDocument.1">
                  <p:embed/>
                  <p:pic>
                    <p:nvPicPr>
                      <p:cNvPr id="0" name="OLE substitute imag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363963808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55" name="think-cell Folie" r:id="rId11" imgW="0" imgH="0" progId="TCLayout.ActiveDocument.1">
                  <p:embed/>
                </p:oleObj>
              </mc:Choice>
              <mc:Fallback>
                <p:oleObj name="think-cell Folie" r:id="rId11" imgW="0" imgH="0" progId="TCLayout.ActiveDocument.1">
                  <p:embed/>
                  <p:pic>
                    <p:nvPicPr>
                      <p:cNvPr id="0" name="OLE substitute image"/>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de-DE"/>
              <a:t>Titelmasterformat durch Klicken bearbeiten</a:t>
            </a:r>
            <a:endParaRPr lang="en-US"/>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4" name="Rechteck 13"/>
          <p:cNvSpPr/>
          <p:nvPr userDrawn="1"/>
        </p:nvSpPr>
        <p:spPr>
          <a:xfrm>
            <a:off x="336000" y="6541362"/>
            <a:ext cx="252000" cy="110800"/>
          </a:xfrm>
          <a:prstGeom prst="rect">
            <a:avLst/>
          </a:prstGeom>
          <a:noFill/>
        </p:spPr>
        <p:txBody>
          <a:bodyPr wrap="none" lIns="0" tIns="0" rIns="0" bIns="0" rtlCol="0" anchor="b" anchorCtr="0">
            <a:noAutofit/>
          </a:bodyPr>
          <a:lstStyle/>
          <a:p>
            <a:pPr>
              <a:lnSpc>
                <a:spcPct val="90000"/>
              </a:lnSpc>
            </a:pPr>
            <a:fld id="{93956F12-A918-41A9-A38F-C36C1096EDCE}" type="slidenum">
              <a:rPr lang="de-DE" sz="800">
                <a:solidFill>
                  <a:srgbClr val="78879B"/>
                </a:solidFill>
              </a:rPr>
              <a:pPr>
                <a:lnSpc>
                  <a:spcPct val="90000"/>
                </a:lnSpc>
              </a:pPr>
              <a:t>‹Nr.›</a:t>
            </a:fld>
            <a:endParaRPr lang="de-DE" sz="800">
              <a:solidFill>
                <a:srgbClr val="78879B"/>
              </a:solidFill>
            </a:endParaRPr>
          </a:p>
        </p:txBody>
      </p:sp>
      <p:sp>
        <p:nvSpPr>
          <p:cNvPr id="15" name="Rechteck 14"/>
          <p:cNvSpPr/>
          <p:nvPr userDrawn="1"/>
        </p:nvSpPr>
        <p:spPr>
          <a:xfrm>
            <a:off x="550713" y="6541362"/>
            <a:ext cx="7813539" cy="110800"/>
          </a:xfrm>
          <a:prstGeom prst="rect">
            <a:avLst/>
          </a:prstGeom>
          <a:noFill/>
        </p:spPr>
        <p:txBody>
          <a:bodyPr wrap="none" lIns="0" tIns="0" rIns="0" bIns="0" rtlCol="0" anchor="b" anchorCtr="0">
            <a:noAutofit/>
          </a:bodyPr>
          <a:lstStyle/>
          <a:p>
            <a:pPr>
              <a:lnSpc>
                <a:spcPct val="90000"/>
              </a:lnSpc>
            </a:pPr>
            <a:r>
              <a:rPr lang="de-DE" sz="800">
                <a:solidFill>
                  <a:srgbClr val="78879B"/>
                </a:solidFill>
              </a:rPr>
              <a:t>CO/HRM-OSH  |  we care 2021</a:t>
            </a: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transition/>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ct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ct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ct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ct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ct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ct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ct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ct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ct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brandfactory.thyssenkrupp.info/konzernthemen/we-care" TargetMode="External"/><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9.emf"/><Relationship Id="rId5" Type="http://schemas.openxmlformats.org/officeDocument/2006/relationships/oleObject" Target="../embeddings/oleObject7.bin"/><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4" descr="ES_wecare2021_Poster_5Tipps_A3office.pdf - Adobe Acrobat Reader DC"/>
          <p:cNvPicPr>
            <a:picLocks noChangeAspect="1"/>
          </p:cNvPicPr>
          <p:nvPr/>
        </p:nvPicPr>
        <p:blipFill rotWithShape="1">
          <a:blip r:embed="rId2">
            <a:extLst>
              <a:ext uri="{28A0092B-C50C-407E-A947-70E740481C1C}">
                <a14:useLocalDpi xmlns:a14="http://schemas.microsoft.com/office/drawing/2010/main" val="0"/>
              </a:ext>
            </a:extLst>
          </a:blip>
          <a:srcRect r="5783"/>
          <a:stretch/>
        </p:blipFill>
        <p:spPr>
          <a:xfrm>
            <a:off x="-11345" y="0"/>
            <a:ext cx="12203345" cy="6858000"/>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267129023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40650525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3"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6" name="Bildplatzhalter 4" descr="ES_wecare2021_Poster_5Tipps_A3office.pdf - Adobe Acrobat Reader DC"/>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10092444" y="0"/>
            <a:ext cx="2099556" cy="2958240"/>
          </a:xfrm>
          <a:prstGeom prst="rect">
            <a:avLst/>
          </a:prstGeom>
        </p:spPr>
      </p:pic>
      <p:sp>
        <p:nvSpPr>
          <p:cNvPr id="3" name="Titel 1"/>
          <p:cNvSpPr txBox="1"/>
          <p:nvPr/>
        </p:nvSpPr>
        <p:spPr>
          <a:xfrm>
            <a:off x="0" y="985290"/>
            <a:ext cx="4907868"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ct val="0"/>
              </a:spcAft>
              <a:buNone/>
              <a:defRPr sz="3000" kern="1200" baseline="0">
                <a:solidFill>
                  <a:schemeClr val="bg1"/>
                </a:solidFill>
                <a:latin typeface="+mn-lt"/>
                <a:ea typeface="+mj-ea"/>
                <a:cs typeface="+mj-cs"/>
              </a:defRPr>
            </a:lvl1pPr>
          </a:lstStyle>
          <a:p>
            <a:pPr>
              <a:defRPr b="0" i="0"/>
            </a:pPr>
            <a:r>
              <a:rPr lang="x-none" sz="2000" dirty="0">
                <a:latin typeface="TKTypeMedium" panose="020B0606040502020204" pitchFamily="34" charset="0"/>
              </a:rPr>
              <a:t>… que pueden ayudarnos a todos</a:t>
            </a:r>
          </a:p>
        </p:txBody>
      </p:sp>
      <p:sp>
        <p:nvSpPr>
          <p:cNvPr id="13" name="Textfeld 12"/>
          <p:cNvSpPr txBox="1"/>
          <p:nvPr/>
        </p:nvSpPr>
        <p:spPr>
          <a:xfrm>
            <a:off x="4223481" y="5337032"/>
            <a:ext cx="8605267" cy="443198"/>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pPr>
              <a:defRPr b="0" i="0"/>
            </a:pPr>
            <a:r>
              <a:rPr lang="x-none" sz="1600" dirty="0"/>
              <a:t>Enfócate </a:t>
            </a:r>
            <a:r>
              <a:rPr lang="es-ES" sz="1600" dirty="0"/>
              <a:t>en</a:t>
            </a:r>
            <a:r>
              <a:rPr lang="x-none" sz="1600" dirty="0"/>
              <a:t> soluciones y </a:t>
            </a:r>
            <a:r>
              <a:rPr lang="es-ES" sz="1600" dirty="0"/>
              <a:t>en</a:t>
            </a:r>
            <a:r>
              <a:rPr lang="x-none" sz="1600" dirty="0"/>
              <a:t> un camino adelante, en lugar de darle vueltas </a:t>
            </a:r>
            <a:r>
              <a:rPr lang="de-DE" sz="1600" dirty="0"/>
              <a:t/>
            </a:r>
            <a:br>
              <a:rPr lang="de-DE" sz="1600" dirty="0"/>
            </a:br>
            <a:r>
              <a:rPr lang="x-none" sz="1600" dirty="0"/>
              <a:t>a</a:t>
            </a:r>
            <a:r>
              <a:rPr lang="de-DE" sz="1600" dirty="0"/>
              <a:t> </a:t>
            </a:r>
            <a:r>
              <a:rPr lang="x-none" sz="1600" dirty="0"/>
              <a:t>los problemas. </a:t>
            </a:r>
          </a:p>
        </p:txBody>
      </p:sp>
      <p:sp>
        <p:nvSpPr>
          <p:cNvPr id="15" name="Textfeld 14"/>
          <p:cNvSpPr txBox="1"/>
          <p:nvPr/>
        </p:nvSpPr>
        <p:spPr>
          <a:xfrm>
            <a:off x="4223481" y="2378430"/>
            <a:ext cx="8180171" cy="219675"/>
          </a:xfrm>
          <a:prstGeom prst="rect">
            <a:avLst/>
          </a:prstGeom>
          <a:noFill/>
        </p:spPr>
        <p:txBody>
          <a:bodyPr wrap="square" lIns="0" tIns="0" rIns="0" bIns="0" rtlCol="0" anchor="ctr">
            <a:spAutoFit/>
          </a:bodyPr>
          <a:lstStyle/>
          <a:p>
            <a:pPr>
              <a:lnSpc>
                <a:spcPct val="90000"/>
              </a:lnSpc>
              <a:spcBef>
                <a:spcPts val="600"/>
              </a:spcBef>
              <a:defRPr b="0" i="0"/>
            </a:pPr>
            <a:r>
              <a:rPr lang="x-none" sz="1600"/>
              <a:t>Cuida tus relaciones con familiares, amigos y compañeros.</a:t>
            </a:r>
          </a:p>
        </p:txBody>
      </p:sp>
      <p:sp>
        <p:nvSpPr>
          <p:cNvPr id="16" name="Textfeld 15"/>
          <p:cNvSpPr txBox="1"/>
          <p:nvPr/>
        </p:nvSpPr>
        <p:spPr>
          <a:xfrm>
            <a:off x="4224700" y="3146021"/>
            <a:ext cx="8180171" cy="219675"/>
          </a:xfrm>
          <a:prstGeom prst="rect">
            <a:avLst/>
          </a:prstGeom>
          <a:noFill/>
        </p:spPr>
        <p:txBody>
          <a:bodyPr wrap="square" lIns="0" tIns="0" rIns="0" bIns="0" rtlCol="0" anchor="ctr">
            <a:spAutoFit/>
          </a:bodyPr>
          <a:lstStyle/>
          <a:p>
            <a:pPr>
              <a:lnSpc>
                <a:spcPct val="90000"/>
              </a:lnSpc>
              <a:spcBef>
                <a:spcPts val="600"/>
              </a:spcBef>
              <a:defRPr b="0" i="0"/>
            </a:pPr>
            <a:r>
              <a:rPr lang="x-none" sz="1600"/>
              <a:t>Mantente físicamente activo/a, muévete y relájate con regularidad. </a:t>
            </a:r>
          </a:p>
        </p:txBody>
      </p:sp>
      <p:sp>
        <p:nvSpPr>
          <p:cNvPr id="18" name="Textfeld 17"/>
          <p:cNvSpPr txBox="1"/>
          <p:nvPr/>
        </p:nvSpPr>
        <p:spPr>
          <a:xfrm>
            <a:off x="4224700" y="3803774"/>
            <a:ext cx="8180171" cy="439351"/>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pPr>
              <a:defRPr b="0" i="0"/>
            </a:pPr>
            <a:r>
              <a:rPr lang="x-none" sz="1600" dirty="0"/>
              <a:t>Comparte alegría, descontento, preocupaciones y miedos con los demás. </a:t>
            </a:r>
            <a:r>
              <a:rPr lang="de-DE" sz="1600" dirty="0"/>
              <a:t/>
            </a:r>
            <a:br>
              <a:rPr lang="de-DE" sz="1600" dirty="0"/>
            </a:br>
            <a:r>
              <a:rPr lang="x-none" sz="1600" dirty="0"/>
              <a:t>Ya que ¡hablar ayuda! </a:t>
            </a:r>
          </a:p>
        </p:txBody>
      </p:sp>
      <p:sp>
        <p:nvSpPr>
          <p:cNvPr id="19" name="Textfeld 18"/>
          <p:cNvSpPr txBox="1"/>
          <p:nvPr/>
        </p:nvSpPr>
        <p:spPr>
          <a:xfrm>
            <a:off x="4224700" y="4571365"/>
            <a:ext cx="8180171" cy="439351"/>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pPr>
              <a:defRPr b="0" i="0"/>
            </a:pPr>
            <a:r>
              <a:rPr lang="x-none" sz="1600" dirty="0"/>
              <a:t>Reconoce también aquellas pequeñas cosas positivas de la vida que te </a:t>
            </a:r>
            <a:r>
              <a:rPr lang="de-DE" sz="1600" dirty="0"/>
              <a:t/>
            </a:r>
            <a:br>
              <a:rPr lang="de-DE" sz="1600" dirty="0"/>
            </a:br>
            <a:r>
              <a:rPr lang="x-none" sz="1600" dirty="0"/>
              <a:t>deparan alegría y aportan energía. </a:t>
            </a:r>
          </a:p>
        </p:txBody>
      </p:sp>
      <p:sp>
        <p:nvSpPr>
          <p:cNvPr id="17" name="Textplatzhalter 24"/>
          <p:cNvSpPr txBox="1"/>
          <p:nvPr/>
        </p:nvSpPr>
        <p:spPr>
          <a:xfrm>
            <a:off x="-60684" y="327863"/>
            <a:ext cx="7236804"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ct val="0"/>
              </a:spcBef>
              <a:spcAft>
                <a:spcPts val="1200"/>
              </a:spcAft>
              <a:buClr>
                <a:srgbClr val="B0BAC4"/>
              </a:buClr>
              <a:defRPr b="0" i="0"/>
            </a:pPr>
            <a:r>
              <a:rPr lang="x-none" sz="2800">
                <a:latin typeface="TKTypeMedium" panose="020B0606040502020204" pitchFamily="34" charset="0"/>
              </a:rPr>
              <a:t>#howareyou: 5 consejos para estar mejor</a:t>
            </a:r>
          </a:p>
        </p:txBody>
      </p:sp>
      <p:sp>
        <p:nvSpPr>
          <p:cNvPr id="14" name="Textfeld 13"/>
          <p:cNvSpPr txBox="1"/>
          <p:nvPr/>
        </p:nvSpPr>
        <p:spPr>
          <a:xfrm>
            <a:off x="673323" y="5400915"/>
            <a:ext cx="3604000" cy="332399"/>
          </a:xfrm>
          <a:prstGeom prst="rect">
            <a:avLst/>
          </a:prstGeom>
          <a:noFill/>
        </p:spPr>
        <p:txBody>
          <a:bodyPr wrap="square" lIns="0" tIns="0" rIns="0" bIns="0" rtlCol="0" anchor="ctr">
            <a:spAutoFit/>
          </a:bodyPr>
          <a:lstStyle/>
          <a:p>
            <a:pPr>
              <a:lnSpc>
                <a:spcPct val="90000"/>
              </a:lnSpc>
              <a:spcBef>
                <a:spcPts val="600"/>
              </a:spcBef>
              <a:defRPr b="0" i="0"/>
            </a:pPr>
            <a:r>
              <a:rPr lang="de-DE" sz="2400" dirty="0" smtClean="0">
                <a:solidFill>
                  <a:schemeClr val="accent6"/>
                </a:solidFill>
              </a:rPr>
              <a:t>#5 </a:t>
            </a:r>
            <a:r>
              <a:rPr lang="x-none" sz="2400" dirty="0" smtClean="0">
                <a:solidFill>
                  <a:schemeClr val="accent5"/>
                </a:solidFill>
              </a:rPr>
              <a:t>Busca </a:t>
            </a:r>
            <a:r>
              <a:rPr lang="x-none" sz="2400" dirty="0">
                <a:solidFill>
                  <a:schemeClr val="accent5"/>
                </a:solidFill>
              </a:rPr>
              <a:t>soluciones</a:t>
            </a:r>
          </a:p>
        </p:txBody>
      </p:sp>
      <p:sp>
        <p:nvSpPr>
          <p:cNvPr id="20" name="Textfeld 19"/>
          <p:cNvSpPr txBox="1"/>
          <p:nvPr/>
        </p:nvSpPr>
        <p:spPr>
          <a:xfrm>
            <a:off x="673323" y="3088475"/>
            <a:ext cx="3604000" cy="332399"/>
          </a:xfrm>
          <a:prstGeom prst="rect">
            <a:avLst/>
          </a:prstGeom>
          <a:noFill/>
        </p:spPr>
        <p:txBody>
          <a:bodyPr wrap="square" lIns="0" tIns="0" rIns="0" bIns="0" rtlCol="0" anchor="ctr">
            <a:spAutoFit/>
          </a:bodyPr>
          <a:lstStyle/>
          <a:p>
            <a:pPr>
              <a:lnSpc>
                <a:spcPct val="90000"/>
              </a:lnSpc>
              <a:spcBef>
                <a:spcPts val="600"/>
              </a:spcBef>
              <a:defRPr b="0" i="0"/>
            </a:pPr>
            <a:r>
              <a:rPr lang="de-DE" sz="2400" dirty="0" smtClean="0">
                <a:solidFill>
                  <a:schemeClr val="accent6"/>
                </a:solidFill>
              </a:rPr>
              <a:t>#2 </a:t>
            </a:r>
            <a:r>
              <a:rPr lang="x-none" sz="2400" dirty="0" smtClean="0">
                <a:solidFill>
                  <a:schemeClr val="accent5"/>
                </a:solidFill>
              </a:rPr>
              <a:t>Mantente </a:t>
            </a:r>
            <a:r>
              <a:rPr lang="x-none" sz="2400" dirty="0">
                <a:solidFill>
                  <a:schemeClr val="accent5"/>
                </a:solidFill>
              </a:rPr>
              <a:t>activo/a</a:t>
            </a:r>
          </a:p>
        </p:txBody>
      </p:sp>
      <p:sp>
        <p:nvSpPr>
          <p:cNvPr id="21" name="Textfeld 20"/>
          <p:cNvSpPr txBox="1"/>
          <p:nvPr/>
        </p:nvSpPr>
        <p:spPr>
          <a:xfrm>
            <a:off x="673323" y="2317662"/>
            <a:ext cx="3604000" cy="332399"/>
          </a:xfrm>
          <a:prstGeom prst="rect">
            <a:avLst/>
          </a:prstGeom>
          <a:noFill/>
        </p:spPr>
        <p:txBody>
          <a:bodyPr wrap="square" lIns="0" tIns="0" rIns="0" bIns="0" rtlCol="0" anchor="ctr">
            <a:spAutoFit/>
          </a:bodyPr>
          <a:lstStyle/>
          <a:p>
            <a:pPr>
              <a:lnSpc>
                <a:spcPct val="90000"/>
              </a:lnSpc>
              <a:spcBef>
                <a:spcPts val="600"/>
              </a:spcBef>
              <a:defRPr b="0" i="0"/>
            </a:pPr>
            <a:r>
              <a:rPr lang="de-DE" sz="2400" dirty="0" smtClean="0">
                <a:solidFill>
                  <a:schemeClr val="accent6"/>
                </a:solidFill>
              </a:rPr>
              <a:t>#1 </a:t>
            </a:r>
            <a:r>
              <a:rPr lang="x-none" sz="2400" dirty="0" smtClean="0">
                <a:solidFill>
                  <a:schemeClr val="accent5"/>
                </a:solidFill>
              </a:rPr>
              <a:t>Mantén </a:t>
            </a:r>
            <a:r>
              <a:rPr lang="x-none" sz="2400" dirty="0">
                <a:solidFill>
                  <a:schemeClr val="accent5"/>
                </a:solidFill>
              </a:rPr>
              <a:t>el contacto</a:t>
            </a:r>
            <a:endParaRPr lang="en-GB" sz="2400" dirty="0">
              <a:solidFill>
                <a:schemeClr val="accent5"/>
              </a:solidFill>
            </a:endParaRPr>
          </a:p>
        </p:txBody>
      </p:sp>
      <p:sp>
        <p:nvSpPr>
          <p:cNvPr id="22" name="Textfeld 21"/>
          <p:cNvSpPr txBox="1"/>
          <p:nvPr/>
        </p:nvSpPr>
        <p:spPr>
          <a:xfrm>
            <a:off x="673323" y="3859288"/>
            <a:ext cx="3604000" cy="332399"/>
          </a:xfrm>
          <a:prstGeom prst="rect">
            <a:avLst/>
          </a:prstGeom>
          <a:noFill/>
        </p:spPr>
        <p:txBody>
          <a:bodyPr wrap="square" lIns="0" tIns="0" rIns="0" bIns="0" rtlCol="0" anchor="ctr">
            <a:spAutoFit/>
          </a:bodyPr>
          <a:lstStyle/>
          <a:p>
            <a:pPr>
              <a:lnSpc>
                <a:spcPct val="90000"/>
              </a:lnSpc>
              <a:spcBef>
                <a:spcPts val="600"/>
              </a:spcBef>
              <a:defRPr b="0" i="0"/>
            </a:pPr>
            <a:r>
              <a:rPr lang="de-DE" sz="2400" dirty="0" smtClean="0">
                <a:solidFill>
                  <a:schemeClr val="accent6"/>
                </a:solidFill>
              </a:rPr>
              <a:t>#3 </a:t>
            </a:r>
            <a:r>
              <a:rPr lang="x-none" sz="2400" dirty="0" smtClean="0">
                <a:solidFill>
                  <a:schemeClr val="accent5"/>
                </a:solidFill>
              </a:rPr>
              <a:t>Habla </a:t>
            </a:r>
            <a:r>
              <a:rPr lang="x-none" sz="2400" dirty="0">
                <a:solidFill>
                  <a:schemeClr val="accent5"/>
                </a:solidFill>
              </a:rPr>
              <a:t>abiertamente</a:t>
            </a:r>
            <a:endParaRPr lang="en-GB" sz="2400" dirty="0">
              <a:solidFill>
                <a:schemeClr val="accent5"/>
              </a:solidFill>
            </a:endParaRPr>
          </a:p>
        </p:txBody>
      </p:sp>
      <p:sp>
        <p:nvSpPr>
          <p:cNvPr id="23" name="Textfeld 22"/>
          <p:cNvSpPr txBox="1"/>
          <p:nvPr/>
        </p:nvSpPr>
        <p:spPr>
          <a:xfrm>
            <a:off x="673323" y="4630101"/>
            <a:ext cx="3604000" cy="332399"/>
          </a:xfrm>
          <a:prstGeom prst="rect">
            <a:avLst/>
          </a:prstGeom>
          <a:noFill/>
        </p:spPr>
        <p:txBody>
          <a:bodyPr wrap="square" lIns="0" tIns="0" rIns="0" bIns="0" rtlCol="0" anchor="ctr">
            <a:spAutoFit/>
          </a:bodyPr>
          <a:lstStyle/>
          <a:p>
            <a:pPr>
              <a:lnSpc>
                <a:spcPct val="90000"/>
              </a:lnSpc>
              <a:spcBef>
                <a:spcPts val="600"/>
              </a:spcBef>
              <a:defRPr b="0" i="0"/>
            </a:pPr>
            <a:r>
              <a:rPr lang="de-DE" sz="2400" dirty="0" smtClean="0">
                <a:solidFill>
                  <a:schemeClr val="accent6"/>
                </a:solidFill>
              </a:rPr>
              <a:t>#4 </a:t>
            </a:r>
            <a:r>
              <a:rPr lang="x-none" sz="2400" dirty="0" smtClean="0">
                <a:solidFill>
                  <a:schemeClr val="accent5"/>
                </a:solidFill>
              </a:rPr>
              <a:t>Piensa </a:t>
            </a:r>
            <a:r>
              <a:rPr lang="x-none" sz="2400" dirty="0">
                <a:solidFill>
                  <a:schemeClr val="accent5"/>
                </a:solidFill>
              </a:rPr>
              <a:t>en positivo</a:t>
            </a:r>
          </a:p>
        </p:txBody>
      </p:sp>
      <p:sp>
        <p:nvSpPr>
          <p:cNvPr id="25" name="SegmentLabelxxTechnology"/>
          <p:cNvSpPr>
            <a:spLocks noChangeArrowheads="1"/>
          </p:cNvSpPr>
          <p:nvPr/>
        </p:nvSpPr>
        <p:spPr bwMode="auto">
          <a:xfrm>
            <a:off x="9254470" y="1048696"/>
            <a:ext cx="2935014" cy="198380"/>
          </a:xfrm>
          <a:prstGeom prst="rect">
            <a:avLst/>
          </a:prstGeom>
          <a:solidFill>
            <a:schemeClr val="accent6"/>
          </a:solidFill>
          <a:ln>
            <a:noFill/>
          </a:ln>
          <a:effectLst/>
          <a:extLst/>
        </p:spPr>
        <p:txBody>
          <a:bodyPr wrap="square" lIns="36000" rIns="36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800" dirty="0">
                <a:solidFill>
                  <a:schemeClr val="bg1"/>
                </a:solidFill>
                <a:hlinkClick r:id="rId8"/>
              </a:rPr>
              <a:t>https://brandfactory.thyssenkrupp.info/konzernthemen/we-care</a:t>
            </a:r>
            <a:endParaRPr lang="de-DE"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p:nvPr/>
        </p:nvSpPr>
        <p:spPr>
          <a:xfrm>
            <a:off x="0" y="985290"/>
            <a:ext cx="3719736"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ct val="0"/>
              </a:spcAft>
              <a:buNone/>
              <a:defRPr sz="3000" kern="1200" baseline="0">
                <a:solidFill>
                  <a:schemeClr val="bg1"/>
                </a:solidFill>
                <a:latin typeface="+mn-lt"/>
                <a:ea typeface="+mj-ea"/>
                <a:cs typeface="+mj-cs"/>
              </a:defRPr>
            </a:lvl1pPr>
          </a:lstStyle>
          <a:p>
            <a:pPr>
              <a:lnSpc>
                <a:spcPct val="90000"/>
              </a:lnSpc>
              <a:spcBef>
                <a:spcPts val="600"/>
              </a:spcBef>
              <a:defRPr b="0" i="0"/>
            </a:pPr>
            <a:r>
              <a:rPr lang="de-DE" sz="2000" dirty="0" smtClean="0"/>
              <a:t>#1 </a:t>
            </a:r>
            <a:r>
              <a:rPr lang="x-none" sz="2000" dirty="0" smtClean="0"/>
              <a:t>Mantén </a:t>
            </a:r>
            <a:r>
              <a:rPr lang="x-none" sz="2000" dirty="0"/>
              <a:t>el contacto </a:t>
            </a:r>
          </a:p>
        </p:txBody>
      </p:sp>
      <p:sp>
        <p:nvSpPr>
          <p:cNvPr id="6" name="Textfeld 5"/>
          <p:cNvSpPr txBox="1"/>
          <p:nvPr/>
        </p:nvSpPr>
        <p:spPr>
          <a:xfrm>
            <a:off x="433242" y="1916832"/>
            <a:ext cx="4150590" cy="387798"/>
          </a:xfrm>
          <a:prstGeom prst="rect">
            <a:avLst/>
          </a:prstGeom>
          <a:noFill/>
        </p:spPr>
        <p:txBody>
          <a:bodyPr wrap="square" lIns="0" tIns="0" rIns="0" bIns="0" rtlCol="0" anchor="ctr">
            <a:spAutoFit/>
          </a:bodyPr>
          <a:lstStyle/>
          <a:p>
            <a:pPr>
              <a:lnSpc>
                <a:spcPct val="90000"/>
              </a:lnSpc>
              <a:spcBef>
                <a:spcPts val="600"/>
              </a:spcBef>
              <a:defRPr b="0" i="0"/>
            </a:pPr>
            <a:r>
              <a:rPr lang="de-DE" sz="2800" dirty="0" smtClean="0">
                <a:solidFill>
                  <a:schemeClr val="accent6"/>
                </a:solidFill>
              </a:rPr>
              <a:t>#1 </a:t>
            </a:r>
            <a:r>
              <a:rPr lang="x-none" sz="2800" dirty="0" smtClean="0">
                <a:solidFill>
                  <a:schemeClr val="accent5"/>
                </a:solidFill>
              </a:rPr>
              <a:t>Mantén </a:t>
            </a:r>
            <a:r>
              <a:rPr lang="x-none" sz="2800" dirty="0">
                <a:solidFill>
                  <a:schemeClr val="accent5"/>
                </a:solidFill>
              </a:rPr>
              <a:t>el contacto</a:t>
            </a:r>
          </a:p>
        </p:txBody>
      </p:sp>
      <p:sp>
        <p:nvSpPr>
          <p:cNvPr id="15" name="Textfeld 14"/>
          <p:cNvSpPr txBox="1"/>
          <p:nvPr/>
        </p:nvSpPr>
        <p:spPr>
          <a:xfrm>
            <a:off x="4583832" y="2022985"/>
            <a:ext cx="7093874" cy="221599"/>
          </a:xfrm>
          <a:prstGeom prst="rect">
            <a:avLst/>
          </a:prstGeom>
          <a:noFill/>
        </p:spPr>
        <p:txBody>
          <a:bodyPr wrap="square" lIns="0" tIns="0" rIns="0" bIns="0" rtlCol="0" anchor="ctr">
            <a:spAutoFit/>
          </a:bodyPr>
          <a:lstStyle/>
          <a:p>
            <a:pPr>
              <a:lnSpc>
                <a:spcPct val="90000"/>
              </a:lnSpc>
              <a:spcBef>
                <a:spcPts val="600"/>
              </a:spcBef>
              <a:defRPr b="0" i="0"/>
            </a:pPr>
            <a:r>
              <a:rPr lang="x-none" sz="1600" dirty="0"/>
              <a:t>Mantén el contacto con familiares, amigos y compañeros.</a:t>
            </a:r>
          </a:p>
        </p:txBody>
      </p:sp>
      <p:sp>
        <p:nvSpPr>
          <p:cNvPr id="2" name="Textfeld 1"/>
          <p:cNvSpPr txBox="1"/>
          <p:nvPr/>
        </p:nvSpPr>
        <p:spPr>
          <a:xfrm>
            <a:off x="433243" y="2391720"/>
            <a:ext cx="6281100" cy="1495014"/>
          </a:xfrm>
          <a:prstGeom prst="rect">
            <a:avLst/>
          </a:prstGeom>
          <a:noFill/>
        </p:spPr>
        <p:txBody>
          <a:bodyPr wrap="square" lIns="0" tIns="0" rIns="0" bIns="0" rtlCol="0" anchor="ctr">
            <a:spAutoFit/>
          </a:bodyPr>
          <a:lstStyle/>
          <a:p>
            <a:pPr fontAlgn="base">
              <a:defRPr b="0" i="0"/>
            </a:pPr>
            <a:r>
              <a:rPr lang="x-none" sz="1400" dirty="0"/>
              <a:t>Somos seres sociales y necesitamos las relaciones y los vínculos con los demás. Lo importante es que tengamos a personas con las que nos sintamos bien y que nos hagan bien. Por lo tanto es importante mantener el contacto. Sobre todo si el día a día es agitado e intranquilo viene bien que dediquemos conscientemente tiempo a la familia y amigos. No tienen por qué ser siempre extensos encuentros. También podemos dedicar atención con una breve llamada de teléfono o un mensaje de cariño. </a:t>
            </a:r>
          </a:p>
        </p:txBody>
      </p:sp>
      <p:sp>
        <p:nvSpPr>
          <p:cNvPr id="4" name="Wolkenförmige Legende 3"/>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defRPr b="0" i="0"/>
            </a:pPr>
            <a:r>
              <a:rPr lang="x-none" sz="1400"/>
              <a:t>Piensa en los seres queridos de tu entorno. Quizás hace tiempo que no hayas tenido contacto con algunas personas. ¿Cuándo fue la última vez que les preguntaste cómo estaban? </a:t>
            </a:r>
          </a:p>
        </p:txBody>
      </p:sp>
      <p:sp>
        <p:nvSpPr>
          <p:cNvPr id="5" name="Textfeld 4"/>
          <p:cNvSpPr txBox="1"/>
          <p:nvPr/>
        </p:nvSpPr>
        <p:spPr>
          <a:xfrm>
            <a:off x="433242" y="4105365"/>
            <a:ext cx="6569421" cy="652924"/>
          </a:xfrm>
          <a:prstGeom prst="rect">
            <a:avLst/>
          </a:prstGeom>
          <a:noFill/>
        </p:spPr>
        <p:txBody>
          <a:bodyPr wrap="square" lIns="0" tIns="0" rIns="0" bIns="0" rtlCol="0" anchor="ctr">
            <a:spAutoFit/>
          </a:bodyPr>
          <a:lstStyle/>
          <a:p>
            <a:pPr>
              <a:lnSpc>
                <a:spcPct val="90000"/>
              </a:lnSpc>
              <a:spcBef>
                <a:spcPts val="600"/>
              </a:spcBef>
              <a:defRPr b="0" i="0"/>
            </a:pPr>
            <a:r>
              <a:rPr lang="x-none" sz="1400">
                <a:solidFill>
                  <a:schemeClr val="accent5"/>
                </a:solidFill>
              </a:rPr>
              <a:t>Pequeña tarea para el día a día:</a:t>
            </a:r>
          </a:p>
          <a:p>
            <a:pPr>
              <a:lnSpc>
                <a:spcPct val="90000"/>
              </a:lnSpc>
              <a:spcBef>
                <a:spcPts val="600"/>
              </a:spcBef>
              <a:defRPr b="0" i="0"/>
            </a:pPr>
            <a:r>
              <a:rPr lang="x-none" sz="1400">
                <a:solidFill>
                  <a:srgbClr val="4B5564"/>
                </a:solidFill>
              </a:rPr>
              <a:t>Envía un mensaje o una postal a alguien con quien quizás lleves tiempo sin tener contacto.  </a:t>
            </a:r>
            <a:endParaRPr lang="de-DE" sz="1400">
              <a:solidFill>
                <a:schemeClr val="accent5"/>
              </a:solidFill>
            </a:endParaRPr>
          </a:p>
        </p:txBody>
      </p:sp>
      <p:sp>
        <p:nvSpPr>
          <p:cNvPr id="7" name="Rechteck 6"/>
          <p:cNvSpPr/>
          <p:nvPr/>
        </p:nvSpPr>
        <p:spPr>
          <a:xfrm>
            <a:off x="331489" y="4977172"/>
            <a:ext cx="6677947" cy="475964"/>
          </a:xfrm>
          <a:prstGeom prst="rect">
            <a:avLst/>
          </a:prstGeom>
        </p:spPr>
        <p:txBody>
          <a:bodyPr wrap="square">
            <a:spAutoFit/>
          </a:bodyPr>
          <a:lstStyle/>
          <a:p>
            <a:pPr>
              <a:lnSpc>
                <a:spcPct val="90000"/>
              </a:lnSpc>
              <a:spcBef>
                <a:spcPts val="600"/>
              </a:spcBef>
              <a:defRPr b="0" i="0"/>
            </a:pPr>
            <a:r>
              <a:rPr lang="x-none" sz="1400" i="1">
                <a:solidFill>
                  <a:srgbClr val="4B5564"/>
                </a:solidFill>
              </a:rPr>
              <a:t>¿Qué se te ha ocurrido? (p. ej. he mandado una postal, enviado una carta, regalado flores)</a:t>
            </a:r>
          </a:p>
        </p:txBody>
      </p:sp>
      <p:sp>
        <p:nvSpPr>
          <p:cNvPr id="9" name="Rechteck 8"/>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ct val="0"/>
              </a:spcAft>
            </a:pPr>
            <a:endParaRPr lang="de-DE" sz="1600">
              <a:ln>
                <a:noFill/>
              </a:ln>
              <a:solidFill>
                <a:schemeClr val="tx1"/>
              </a:solidFill>
            </a:endParaRPr>
          </a:p>
        </p:txBody>
      </p:sp>
      <p:sp>
        <p:nvSpPr>
          <p:cNvPr id="11" name="Textplatzhalter 24"/>
          <p:cNvSpPr txBox="1"/>
          <p:nvPr/>
        </p:nvSpPr>
        <p:spPr>
          <a:xfrm>
            <a:off x="-60685" y="327863"/>
            <a:ext cx="7298859"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ct val="0"/>
              </a:spcBef>
              <a:spcAft>
                <a:spcPts val="1200"/>
              </a:spcAft>
              <a:buClr>
                <a:srgbClr val="B0BAC4"/>
              </a:buClr>
              <a:defRPr b="0" i="0"/>
            </a:pPr>
            <a:r>
              <a:rPr lang="x-none" sz="2800">
                <a:latin typeface="TKTypeMedium" panose="020B0606040502020204" pitchFamily="34" charset="0"/>
              </a:rPr>
              <a:t>#howareyou: 5 consejos para estar mejor</a:t>
            </a:r>
          </a:p>
        </p:txBody>
      </p:sp>
    </p:spTree>
    <p:extLst>
      <p:ext uri="{BB962C8B-B14F-4D97-AF65-F5344CB8AC3E}">
        <p14:creationId xmlns:p14="http://schemas.microsoft.com/office/powerpoint/2010/main" val="217734002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p:nvPr/>
        </p:nvSpPr>
        <p:spPr>
          <a:xfrm>
            <a:off x="0" y="985290"/>
            <a:ext cx="3647728"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ct val="0"/>
              </a:spcAft>
              <a:buNone/>
              <a:defRPr sz="3000" kern="1200" baseline="0">
                <a:solidFill>
                  <a:schemeClr val="bg1"/>
                </a:solidFill>
                <a:latin typeface="+mn-lt"/>
                <a:ea typeface="+mj-ea"/>
                <a:cs typeface="+mj-cs"/>
              </a:defRPr>
            </a:lvl1pPr>
          </a:lstStyle>
          <a:p>
            <a:pPr>
              <a:lnSpc>
                <a:spcPct val="90000"/>
              </a:lnSpc>
              <a:spcBef>
                <a:spcPts val="600"/>
              </a:spcBef>
              <a:defRPr b="0" i="0"/>
            </a:pPr>
            <a:r>
              <a:rPr lang="de-DE" sz="2000" dirty="0" smtClean="0"/>
              <a:t>#2 </a:t>
            </a:r>
            <a:r>
              <a:rPr lang="x-none" sz="2000" dirty="0" smtClean="0"/>
              <a:t>Mantente </a:t>
            </a:r>
            <a:r>
              <a:rPr lang="x-none" sz="2000" dirty="0"/>
              <a:t>activo/a</a:t>
            </a:r>
          </a:p>
        </p:txBody>
      </p:sp>
      <p:sp>
        <p:nvSpPr>
          <p:cNvPr id="8" name="Textfeld 7"/>
          <p:cNvSpPr txBox="1"/>
          <p:nvPr/>
        </p:nvSpPr>
        <p:spPr>
          <a:xfrm>
            <a:off x="433243" y="2501346"/>
            <a:ext cx="6281100" cy="1495014"/>
          </a:xfrm>
          <a:prstGeom prst="rect">
            <a:avLst/>
          </a:prstGeom>
          <a:noFill/>
        </p:spPr>
        <p:txBody>
          <a:bodyPr wrap="square" lIns="0" tIns="0" rIns="0" bIns="0" rtlCol="0" anchor="ctr">
            <a:spAutoFit/>
          </a:bodyPr>
          <a:lstStyle/>
          <a:p>
            <a:pPr fontAlgn="base">
              <a:defRPr b="0" i="0"/>
            </a:pPr>
            <a:r>
              <a:rPr lang="x-none" sz="1400" dirty="0"/>
              <a:t>Muchos de nosotros se mueven en el día a día únicamente de forma parcial o poco. Es importante un equilibrio. No se tiene por qué correr una maratón. Diez minutos diarios de ejercicio moderado pueden servir. Hay numerosas opciones para activarse. </a:t>
            </a:r>
            <a:r>
              <a:rPr lang="es-ES" sz="1400" dirty="0"/>
              <a:t>Igualmente </a:t>
            </a:r>
            <a:r>
              <a:rPr lang="x-none" sz="1400" dirty="0"/>
              <a:t>deberíamos dedicar tiempo a una auténtica relajación. Aquí tampoco se trata de estar una hora meditando. Igual de idóneo se perfila un paseo al aire libre, escuchar música o simplemente tomar una taza de café sin distracciones ni interferencias que perturben. </a:t>
            </a:r>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defRPr b="0" i="0"/>
            </a:pPr>
            <a:r>
              <a:rPr lang="x-none" sz="1400" dirty="0"/>
              <a:t>¿Dedicas tiempo a moverte en el día a día? ¿Cuándo ha sido la última vez que te has relajado realmente de forma </a:t>
            </a:r>
            <a:r>
              <a:rPr lang="es-ES" sz="1400" dirty="0"/>
              <a:t>consciente</a:t>
            </a:r>
            <a:r>
              <a:rPr lang="x-none" sz="1400" dirty="0"/>
              <a:t>?</a:t>
            </a:r>
          </a:p>
        </p:txBody>
      </p:sp>
      <p:sp>
        <p:nvSpPr>
          <p:cNvPr id="10" name="Textfeld 9"/>
          <p:cNvSpPr txBox="1"/>
          <p:nvPr/>
        </p:nvSpPr>
        <p:spPr>
          <a:xfrm>
            <a:off x="433242" y="1916832"/>
            <a:ext cx="3718542" cy="387798"/>
          </a:xfrm>
          <a:prstGeom prst="rect">
            <a:avLst/>
          </a:prstGeom>
          <a:noFill/>
        </p:spPr>
        <p:txBody>
          <a:bodyPr wrap="square" lIns="0" tIns="0" rIns="0" bIns="0" rtlCol="0" anchor="ctr">
            <a:spAutoFit/>
          </a:bodyPr>
          <a:lstStyle/>
          <a:p>
            <a:pPr>
              <a:lnSpc>
                <a:spcPct val="90000"/>
              </a:lnSpc>
              <a:spcBef>
                <a:spcPts val="600"/>
              </a:spcBef>
              <a:defRPr b="0" i="0"/>
            </a:pPr>
            <a:r>
              <a:rPr lang="de-DE" sz="2800" dirty="0" smtClean="0">
                <a:solidFill>
                  <a:schemeClr val="accent6"/>
                </a:solidFill>
              </a:rPr>
              <a:t>#2 </a:t>
            </a:r>
            <a:r>
              <a:rPr lang="x-none" sz="2800" dirty="0" smtClean="0">
                <a:solidFill>
                  <a:schemeClr val="accent5"/>
                </a:solidFill>
              </a:rPr>
              <a:t>Mantente </a:t>
            </a:r>
            <a:r>
              <a:rPr lang="x-none" sz="2800" dirty="0">
                <a:solidFill>
                  <a:schemeClr val="accent5"/>
                </a:solidFill>
              </a:rPr>
              <a:t>activo/a</a:t>
            </a:r>
          </a:p>
        </p:txBody>
      </p:sp>
      <p:sp>
        <p:nvSpPr>
          <p:cNvPr id="11" name="Textfeld 10"/>
          <p:cNvSpPr txBox="1"/>
          <p:nvPr/>
        </p:nvSpPr>
        <p:spPr>
          <a:xfrm>
            <a:off x="4511824" y="1999931"/>
            <a:ext cx="6192688" cy="221599"/>
          </a:xfrm>
          <a:prstGeom prst="rect">
            <a:avLst/>
          </a:prstGeom>
          <a:noFill/>
        </p:spPr>
        <p:txBody>
          <a:bodyPr wrap="square" lIns="0" tIns="0" rIns="0" bIns="0" rtlCol="0" anchor="ctr">
            <a:spAutoFit/>
          </a:bodyPr>
          <a:lstStyle/>
          <a:p>
            <a:pPr>
              <a:lnSpc>
                <a:spcPct val="90000"/>
              </a:lnSpc>
              <a:spcBef>
                <a:spcPts val="600"/>
              </a:spcBef>
              <a:defRPr b="0" i="0"/>
            </a:pPr>
            <a:r>
              <a:rPr lang="x-none" sz="1600" dirty="0"/>
              <a:t>Muévete y relájate con regularidad. </a:t>
            </a:r>
          </a:p>
        </p:txBody>
      </p:sp>
      <p:sp>
        <p:nvSpPr>
          <p:cNvPr id="14" name="Textfeld 13"/>
          <p:cNvSpPr txBox="1"/>
          <p:nvPr/>
        </p:nvSpPr>
        <p:spPr>
          <a:xfrm>
            <a:off x="433242" y="4187943"/>
            <a:ext cx="6569421" cy="652924"/>
          </a:xfrm>
          <a:prstGeom prst="rect">
            <a:avLst/>
          </a:prstGeom>
          <a:noFill/>
        </p:spPr>
        <p:txBody>
          <a:bodyPr wrap="square" lIns="0" tIns="0" rIns="0" bIns="0" rtlCol="0" anchor="ctr">
            <a:spAutoFit/>
          </a:bodyPr>
          <a:lstStyle/>
          <a:p>
            <a:pPr>
              <a:lnSpc>
                <a:spcPct val="90000"/>
              </a:lnSpc>
              <a:spcBef>
                <a:spcPts val="600"/>
              </a:spcBef>
              <a:defRPr b="0" i="0"/>
            </a:pPr>
            <a:r>
              <a:rPr lang="x-none" sz="1400" dirty="0">
                <a:solidFill>
                  <a:schemeClr val="accent5"/>
                </a:solidFill>
              </a:rPr>
              <a:t>Pequeña tarea para el día a día:</a:t>
            </a:r>
          </a:p>
          <a:p>
            <a:pPr>
              <a:lnSpc>
                <a:spcPct val="90000"/>
              </a:lnSpc>
              <a:spcBef>
                <a:spcPts val="600"/>
              </a:spcBef>
              <a:defRPr b="0" i="0"/>
            </a:pPr>
            <a:r>
              <a:rPr lang="x-none" sz="1400" dirty="0">
                <a:solidFill>
                  <a:srgbClr val="4B5564"/>
                </a:solidFill>
              </a:rPr>
              <a:t>Tómate 15 minutos al día para un bloque de ejercicio y un momento de relajación de tu elección.</a:t>
            </a:r>
          </a:p>
        </p:txBody>
      </p:sp>
      <p:sp>
        <p:nvSpPr>
          <p:cNvPr id="13" name="Rechteck 12"/>
          <p:cNvSpPr/>
          <p:nvPr/>
        </p:nvSpPr>
        <p:spPr>
          <a:xfrm>
            <a:off x="324716" y="4848950"/>
            <a:ext cx="6677947" cy="668180"/>
          </a:xfrm>
          <a:prstGeom prst="rect">
            <a:avLst/>
          </a:prstGeom>
        </p:spPr>
        <p:txBody>
          <a:bodyPr wrap="square">
            <a:spAutoFit/>
          </a:bodyPr>
          <a:lstStyle/>
          <a:p>
            <a:pPr>
              <a:lnSpc>
                <a:spcPct val="90000"/>
              </a:lnSpc>
              <a:spcBef>
                <a:spcPts val="600"/>
              </a:spcBef>
              <a:defRPr b="0" i="0"/>
            </a:pPr>
            <a:r>
              <a:rPr lang="x-none" sz="1400" i="1" dirty="0">
                <a:solidFill>
                  <a:srgbClr val="4B5564"/>
                </a:solidFill>
              </a:rPr>
              <a:t>¿A qué has dedicado tiempo </a:t>
            </a:r>
            <a:r>
              <a:rPr lang="es-ES" sz="1400" i="1" dirty="0">
                <a:solidFill>
                  <a:srgbClr val="4B5564"/>
                </a:solidFill>
              </a:rPr>
              <a:t>de forma consciente</a:t>
            </a:r>
            <a:r>
              <a:rPr lang="x-none" sz="1400" i="1" dirty="0">
                <a:solidFill>
                  <a:srgbClr val="4B5564"/>
                </a:solidFill>
              </a:rPr>
              <a:t>?</a:t>
            </a:r>
            <a:r>
              <a:rPr lang="x-none" sz="1400" i="0" dirty="0">
                <a:solidFill>
                  <a:srgbClr val="4B5564"/>
                </a:solidFill>
              </a:rPr>
              <a:t> </a:t>
            </a:r>
            <a:r>
              <a:rPr lang="x-none" sz="1400" i="1" dirty="0">
                <a:solidFill>
                  <a:srgbClr val="4B5564"/>
                </a:solidFill>
              </a:rPr>
              <a:t>(p. ej. un café con tranquilidad, 5 minutos de no hacer nada, un pequeño paseo, un par de ejercicios de estiramiento</a:t>
            </a:r>
            <a:r>
              <a:rPr lang="es-ES" sz="1400" i="1" dirty="0">
                <a:solidFill>
                  <a:srgbClr val="4B5564"/>
                </a:solidFill>
              </a:rPr>
              <a:t>s</a:t>
            </a:r>
            <a:r>
              <a:rPr lang="x-none" sz="1400" i="1" dirty="0">
                <a:solidFill>
                  <a:srgbClr val="4B5564"/>
                </a:solidFill>
              </a:rPr>
              <a:t>, ejercicios de fitness)</a:t>
            </a:r>
            <a:r>
              <a:rPr lang="x-none" sz="1400" i="0" dirty="0">
                <a:solidFill>
                  <a:srgbClr val="4B5564"/>
                </a:solidFill>
              </a:rPr>
              <a:t> </a:t>
            </a:r>
          </a:p>
        </p:txBody>
      </p:sp>
      <p:sp>
        <p:nvSpPr>
          <p:cNvPr id="15" name="Rechteck 14"/>
          <p:cNvSpPr/>
          <p:nvPr/>
        </p:nvSpPr>
        <p:spPr>
          <a:xfrm>
            <a:off x="447019" y="5457303"/>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ct val="0"/>
              </a:spcAft>
            </a:pPr>
            <a:endParaRPr lang="de-DE" sz="1600">
              <a:ln>
                <a:noFill/>
              </a:ln>
              <a:solidFill>
                <a:schemeClr val="tx1"/>
              </a:solidFill>
            </a:endParaRPr>
          </a:p>
        </p:txBody>
      </p:sp>
      <p:sp>
        <p:nvSpPr>
          <p:cNvPr id="16" name="Textplatzhalter 24"/>
          <p:cNvSpPr txBox="1"/>
          <p:nvPr/>
        </p:nvSpPr>
        <p:spPr>
          <a:xfrm>
            <a:off x="-60685" y="327863"/>
            <a:ext cx="7298859"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ct val="0"/>
              </a:spcBef>
              <a:spcAft>
                <a:spcPts val="1200"/>
              </a:spcAft>
              <a:buClr>
                <a:srgbClr val="B0BAC4"/>
              </a:buClr>
              <a:defRPr b="0" i="0"/>
            </a:pPr>
            <a:r>
              <a:rPr lang="x-none" sz="2800">
                <a:latin typeface="TKTypeMedium" panose="020B0606040502020204" pitchFamily="34" charset="0"/>
              </a:rPr>
              <a:t>#howareyou: 5 consejos para estar mejor</a:t>
            </a:r>
          </a:p>
        </p:txBody>
      </p:sp>
    </p:spTree>
    <p:extLst>
      <p:ext uri="{BB962C8B-B14F-4D97-AF65-F5344CB8AC3E}">
        <p14:creationId xmlns:p14="http://schemas.microsoft.com/office/powerpoint/2010/main" val="90380080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p:nvPr/>
        </p:nvSpPr>
        <p:spPr>
          <a:xfrm>
            <a:off x="0" y="985290"/>
            <a:ext cx="3863752"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ct val="0"/>
              </a:spcAft>
              <a:buNone/>
              <a:defRPr sz="3000" kern="1200" baseline="0">
                <a:solidFill>
                  <a:schemeClr val="bg1"/>
                </a:solidFill>
                <a:latin typeface="+mn-lt"/>
                <a:ea typeface="+mj-ea"/>
                <a:cs typeface="+mj-cs"/>
              </a:defRPr>
            </a:lvl1pPr>
          </a:lstStyle>
          <a:p>
            <a:pPr>
              <a:lnSpc>
                <a:spcPct val="90000"/>
              </a:lnSpc>
              <a:spcBef>
                <a:spcPts val="600"/>
              </a:spcBef>
              <a:defRPr b="0" i="0"/>
            </a:pPr>
            <a:r>
              <a:rPr lang="de-DE" sz="2000" dirty="0" smtClean="0"/>
              <a:t>#3 </a:t>
            </a:r>
            <a:r>
              <a:rPr lang="x-none" sz="2000" dirty="0" smtClean="0"/>
              <a:t>Habla </a:t>
            </a:r>
            <a:r>
              <a:rPr lang="x-none" sz="2000" dirty="0"/>
              <a:t>abiertamente </a:t>
            </a:r>
          </a:p>
        </p:txBody>
      </p:sp>
      <p:sp>
        <p:nvSpPr>
          <p:cNvPr id="8" name="Textfeld 7"/>
          <p:cNvSpPr txBox="1"/>
          <p:nvPr/>
        </p:nvSpPr>
        <p:spPr>
          <a:xfrm>
            <a:off x="433242" y="1916832"/>
            <a:ext cx="4042578" cy="387798"/>
          </a:xfrm>
          <a:prstGeom prst="rect">
            <a:avLst/>
          </a:prstGeom>
          <a:noFill/>
        </p:spPr>
        <p:txBody>
          <a:bodyPr wrap="square" lIns="0" tIns="0" rIns="0" bIns="0" rtlCol="0" anchor="ctr">
            <a:spAutoFit/>
          </a:bodyPr>
          <a:lstStyle/>
          <a:p>
            <a:pPr>
              <a:lnSpc>
                <a:spcPct val="90000"/>
              </a:lnSpc>
              <a:spcBef>
                <a:spcPts val="600"/>
              </a:spcBef>
              <a:defRPr b="0" i="0"/>
            </a:pPr>
            <a:r>
              <a:rPr lang="de-DE" sz="2800" dirty="0" smtClean="0">
                <a:solidFill>
                  <a:schemeClr val="accent6"/>
                </a:solidFill>
              </a:rPr>
              <a:t>#3 </a:t>
            </a:r>
            <a:r>
              <a:rPr lang="x-none" sz="2800" dirty="0" smtClean="0">
                <a:solidFill>
                  <a:schemeClr val="accent5"/>
                </a:solidFill>
              </a:rPr>
              <a:t>Habla </a:t>
            </a:r>
            <a:r>
              <a:rPr lang="x-none" sz="2800" dirty="0">
                <a:solidFill>
                  <a:schemeClr val="accent5"/>
                </a:solidFill>
              </a:rPr>
              <a:t>abiertamente</a:t>
            </a:r>
            <a:endParaRPr lang="en-GB" sz="2800" dirty="0">
              <a:solidFill>
                <a:schemeClr val="accent5"/>
              </a:solidFill>
            </a:endParaRPr>
          </a:p>
        </p:txBody>
      </p:sp>
      <p:sp>
        <p:nvSpPr>
          <p:cNvPr id="9" name="Textfeld 8"/>
          <p:cNvSpPr txBox="1"/>
          <p:nvPr/>
        </p:nvSpPr>
        <p:spPr>
          <a:xfrm>
            <a:off x="4043772" y="1986033"/>
            <a:ext cx="8568952" cy="246221"/>
          </a:xfrm>
          <a:prstGeom prst="rect">
            <a:avLst/>
          </a:prstGeom>
          <a:noFill/>
        </p:spPr>
        <p:txBody>
          <a:bodyPr wrap="square" lIns="0" tIns="0" rIns="0" bIns="0" rtlCol="0" anchor="ctr">
            <a:spAutoFit/>
          </a:bodyPr>
          <a:lstStyle/>
          <a:p>
            <a:pPr>
              <a:defRPr b="0" i="0"/>
            </a:pPr>
            <a:r>
              <a:rPr lang="x-none" sz="1600" dirty="0"/>
              <a:t>Comparte alegría, descontento, preocupaciones y miedos con los demás. Ya que ¡hablar ayuda! </a:t>
            </a:r>
            <a:endParaRPr lang="de-DE" sz="1600" dirty="0">
              <a:solidFill>
                <a:srgbClr val="FF0000"/>
              </a:solidFill>
            </a:endParaRPr>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defRPr b="0" i="0"/>
            </a:pPr>
            <a:r>
              <a:rPr lang="x-none" sz="1400" dirty="0"/>
              <a:t>¿Hablas con alguien sobre tus sentimientos? </a:t>
            </a:r>
            <a:r>
              <a:rPr lang="de-DE" sz="1400" dirty="0"/>
              <a:t/>
            </a:r>
            <a:br>
              <a:rPr lang="de-DE" sz="1400" dirty="0"/>
            </a:br>
            <a:r>
              <a:rPr lang="x-none" sz="1400" dirty="0"/>
              <a:t>¿O prefieres procesarlo todo tú solo/a?  </a:t>
            </a:r>
          </a:p>
        </p:txBody>
      </p:sp>
      <p:sp>
        <p:nvSpPr>
          <p:cNvPr id="14" name="Textfeld 13"/>
          <p:cNvSpPr txBox="1"/>
          <p:nvPr/>
        </p:nvSpPr>
        <p:spPr>
          <a:xfrm>
            <a:off x="433242" y="4249381"/>
            <a:ext cx="6569421" cy="652924"/>
          </a:xfrm>
          <a:prstGeom prst="rect">
            <a:avLst/>
          </a:prstGeom>
          <a:noFill/>
        </p:spPr>
        <p:txBody>
          <a:bodyPr wrap="square" lIns="0" tIns="0" rIns="0" bIns="0" rtlCol="0" anchor="ctr">
            <a:spAutoFit/>
          </a:bodyPr>
          <a:lstStyle/>
          <a:p>
            <a:pPr>
              <a:lnSpc>
                <a:spcPct val="90000"/>
              </a:lnSpc>
              <a:spcBef>
                <a:spcPts val="600"/>
              </a:spcBef>
              <a:defRPr b="0" i="0"/>
            </a:pPr>
            <a:r>
              <a:rPr lang="x-none" sz="1400" dirty="0">
                <a:solidFill>
                  <a:schemeClr val="accent5"/>
                </a:solidFill>
              </a:rPr>
              <a:t>Pequeña tarea para el día a día:</a:t>
            </a:r>
            <a:endParaRPr lang="de-DE" sz="1400" dirty="0">
              <a:solidFill>
                <a:srgbClr val="4B5564"/>
              </a:solidFill>
            </a:endParaRPr>
          </a:p>
          <a:p>
            <a:pPr>
              <a:lnSpc>
                <a:spcPct val="90000"/>
              </a:lnSpc>
              <a:spcBef>
                <a:spcPts val="600"/>
              </a:spcBef>
              <a:defRPr b="0" i="0"/>
            </a:pPr>
            <a:r>
              <a:rPr lang="x-none" sz="1400" dirty="0">
                <a:solidFill>
                  <a:srgbClr val="4B5564"/>
                </a:solidFill>
              </a:rPr>
              <a:t>Piensa en algo que te preocupe. ¿Lo has hablado ya con alguien? Si no es así, piensa con quién podrías hablar al respecto.  </a:t>
            </a:r>
          </a:p>
        </p:txBody>
      </p:sp>
      <p:sp>
        <p:nvSpPr>
          <p:cNvPr id="13" name="Textfeld 12"/>
          <p:cNvSpPr txBox="1"/>
          <p:nvPr/>
        </p:nvSpPr>
        <p:spPr>
          <a:xfrm>
            <a:off x="433243" y="2387077"/>
            <a:ext cx="6281100" cy="1723549"/>
          </a:xfrm>
          <a:prstGeom prst="rect">
            <a:avLst/>
          </a:prstGeom>
          <a:noFill/>
        </p:spPr>
        <p:txBody>
          <a:bodyPr wrap="square" lIns="0" tIns="0" rIns="0" bIns="0" rtlCol="0" anchor="ctr">
            <a:spAutoFit/>
          </a:bodyPr>
          <a:lstStyle/>
          <a:p>
            <a:pPr fontAlgn="base">
              <a:defRPr b="0" i="0"/>
            </a:pPr>
            <a:r>
              <a:rPr lang="x-none" sz="1400" dirty="0"/>
              <a:t>Seguro que sienta bien compartir la alegría con los demás. Pero también sirve de ayuda que los enfados, preocupaciones o disgustos sean expresados en palabras y comunicados. Así pues, nuestras emociones y sentimientos no se desvanecen en el aire después de una conversación. Pero tomamos conciencia de ell</a:t>
            </a:r>
            <a:r>
              <a:rPr lang="es-ES" sz="1400" dirty="0"/>
              <a:t>o</a:t>
            </a:r>
            <a:r>
              <a:rPr lang="x-none" sz="1400" dirty="0"/>
              <a:t>s y podemos reflejar mejor nuestro modo de pensar y nuestras emociones, además de obtener ayuda. No tenemos por qué hablar de todo con todo el mundo, pero en algunas situaciones deberíamos considerar si tal vez merece la pena una conversación. Sobre todo cuando un tema nos lleve preocupando bastante tiempo. </a:t>
            </a:r>
          </a:p>
        </p:txBody>
      </p:sp>
      <p:sp>
        <p:nvSpPr>
          <p:cNvPr id="15" name="Rechteck 14"/>
          <p:cNvSpPr/>
          <p:nvPr/>
        </p:nvSpPr>
        <p:spPr>
          <a:xfrm>
            <a:off x="331489" y="4977172"/>
            <a:ext cx="6677947" cy="475964"/>
          </a:xfrm>
          <a:prstGeom prst="rect">
            <a:avLst/>
          </a:prstGeom>
        </p:spPr>
        <p:txBody>
          <a:bodyPr wrap="square">
            <a:spAutoFit/>
          </a:bodyPr>
          <a:lstStyle/>
          <a:p>
            <a:pPr>
              <a:lnSpc>
                <a:spcPct val="90000"/>
              </a:lnSpc>
              <a:spcBef>
                <a:spcPts val="600"/>
              </a:spcBef>
              <a:defRPr b="0" i="0"/>
            </a:pPr>
            <a:r>
              <a:rPr lang="x-none" sz="1400" i="1">
                <a:solidFill>
                  <a:srgbClr val="4B5564"/>
                </a:solidFill>
              </a:rPr>
              <a:t>¿Quién es tu interlocutor?</a:t>
            </a:r>
            <a:r>
              <a:rPr lang="x-none" sz="1400" i="0">
                <a:solidFill>
                  <a:srgbClr val="4B5564"/>
                </a:solidFill>
              </a:rPr>
              <a:t> </a:t>
            </a:r>
            <a:r>
              <a:rPr lang="x-none" sz="1400" i="1">
                <a:solidFill>
                  <a:srgbClr val="4B5564"/>
                </a:solidFill>
              </a:rPr>
              <a:t>(compañero/a, padres, pareja, colega, jefe/a, asesor/a como p. ej. línea directa EAP)</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ct val="0"/>
              </a:spcAft>
            </a:pPr>
            <a:endParaRPr lang="de-DE" sz="1600">
              <a:ln>
                <a:noFill/>
              </a:ln>
              <a:solidFill>
                <a:schemeClr val="tx1"/>
              </a:solidFill>
            </a:endParaRPr>
          </a:p>
        </p:txBody>
      </p:sp>
      <p:sp>
        <p:nvSpPr>
          <p:cNvPr id="12" name="Textplatzhalter 24"/>
          <p:cNvSpPr txBox="1"/>
          <p:nvPr/>
        </p:nvSpPr>
        <p:spPr>
          <a:xfrm>
            <a:off x="-60685" y="327863"/>
            <a:ext cx="7298859"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ct val="0"/>
              </a:spcBef>
              <a:spcAft>
                <a:spcPts val="1200"/>
              </a:spcAft>
              <a:buClr>
                <a:srgbClr val="B0BAC4"/>
              </a:buClr>
              <a:defRPr b="0" i="0"/>
            </a:pPr>
            <a:r>
              <a:rPr lang="x-none" sz="2800" dirty="0">
                <a:latin typeface="TKTypeMedium" panose="020B0606040502020204" pitchFamily="34" charset="0"/>
              </a:rPr>
              <a:t>#howareyou: 5 consejos para estar mejor</a:t>
            </a:r>
          </a:p>
        </p:txBody>
      </p:sp>
    </p:spTree>
    <p:extLst>
      <p:ext uri="{BB962C8B-B14F-4D97-AF65-F5344CB8AC3E}">
        <p14:creationId xmlns:p14="http://schemas.microsoft.com/office/powerpoint/2010/main" val="45760473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p:nvPr/>
        </p:nvSpPr>
        <p:spPr>
          <a:xfrm>
            <a:off x="0" y="985290"/>
            <a:ext cx="375574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ct val="0"/>
              </a:spcAft>
              <a:buNone/>
              <a:defRPr sz="3000" kern="1200" baseline="0">
                <a:solidFill>
                  <a:schemeClr val="bg1"/>
                </a:solidFill>
                <a:latin typeface="+mn-lt"/>
                <a:ea typeface="+mj-ea"/>
                <a:cs typeface="+mj-cs"/>
              </a:defRPr>
            </a:lvl1pPr>
          </a:lstStyle>
          <a:p>
            <a:pPr>
              <a:lnSpc>
                <a:spcPct val="90000"/>
              </a:lnSpc>
              <a:spcBef>
                <a:spcPts val="600"/>
              </a:spcBef>
              <a:defRPr b="0" i="0"/>
            </a:pPr>
            <a:r>
              <a:rPr lang="de-DE" sz="2000" dirty="0" smtClean="0"/>
              <a:t>#4 </a:t>
            </a:r>
            <a:r>
              <a:rPr lang="x-none" sz="2000" dirty="0" smtClean="0"/>
              <a:t>Piensa </a:t>
            </a:r>
            <a:r>
              <a:rPr lang="x-none" sz="2000" dirty="0"/>
              <a:t>en positivo</a:t>
            </a:r>
          </a:p>
        </p:txBody>
      </p:sp>
      <p:sp>
        <p:nvSpPr>
          <p:cNvPr id="8" name="Textfeld 7"/>
          <p:cNvSpPr txBox="1"/>
          <p:nvPr/>
        </p:nvSpPr>
        <p:spPr>
          <a:xfrm>
            <a:off x="433242" y="1916832"/>
            <a:ext cx="4042578" cy="387798"/>
          </a:xfrm>
          <a:prstGeom prst="rect">
            <a:avLst/>
          </a:prstGeom>
          <a:noFill/>
        </p:spPr>
        <p:txBody>
          <a:bodyPr wrap="square" lIns="0" tIns="0" rIns="0" bIns="0" rtlCol="0" anchor="ctr">
            <a:spAutoFit/>
          </a:bodyPr>
          <a:lstStyle/>
          <a:p>
            <a:pPr>
              <a:lnSpc>
                <a:spcPct val="90000"/>
              </a:lnSpc>
              <a:spcBef>
                <a:spcPts val="600"/>
              </a:spcBef>
              <a:defRPr b="0" i="0"/>
            </a:pPr>
            <a:r>
              <a:rPr lang="de-DE" sz="2800" dirty="0" smtClean="0">
                <a:solidFill>
                  <a:schemeClr val="accent6"/>
                </a:solidFill>
              </a:rPr>
              <a:t>#4 </a:t>
            </a:r>
            <a:r>
              <a:rPr lang="x-none" sz="2800" dirty="0" smtClean="0">
                <a:solidFill>
                  <a:schemeClr val="accent5"/>
                </a:solidFill>
              </a:rPr>
              <a:t>Piensa </a:t>
            </a:r>
            <a:r>
              <a:rPr lang="x-none" sz="2800" dirty="0">
                <a:solidFill>
                  <a:schemeClr val="accent5"/>
                </a:solidFill>
              </a:rPr>
              <a:t>en positivo</a:t>
            </a:r>
          </a:p>
        </p:txBody>
      </p:sp>
      <p:sp>
        <p:nvSpPr>
          <p:cNvPr id="9" name="Textfeld 8"/>
          <p:cNvSpPr txBox="1"/>
          <p:nvPr/>
        </p:nvSpPr>
        <p:spPr>
          <a:xfrm>
            <a:off x="4465866" y="1987620"/>
            <a:ext cx="7606798" cy="246221"/>
          </a:xfrm>
          <a:prstGeom prst="rect">
            <a:avLst/>
          </a:prstGeom>
          <a:noFill/>
        </p:spPr>
        <p:txBody>
          <a:bodyPr wrap="square" lIns="0" tIns="0" rIns="0" bIns="0" rtlCol="0" anchor="ctr">
            <a:spAutoFit/>
          </a:bodyPr>
          <a:lstStyle/>
          <a:p>
            <a:pPr>
              <a:defRPr b="0" i="0"/>
            </a:pPr>
            <a:r>
              <a:rPr lang="x-none" sz="1600" dirty="0"/>
              <a:t>Reconoce también aquellas pequeñas cosas positivas de la vida que te deparan alegría.</a:t>
            </a:r>
          </a:p>
        </p:txBody>
      </p:sp>
      <p:sp>
        <p:nvSpPr>
          <p:cNvPr id="10" name="Wolkenförmige Legende 9"/>
          <p:cNvSpPr/>
          <p:nvPr/>
        </p:nvSpPr>
        <p:spPr>
          <a:xfrm>
            <a:off x="7027945" y="3142842"/>
            <a:ext cx="4690473"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defRPr b="0" i="0"/>
            </a:pPr>
            <a:r>
              <a:rPr lang="x-none" sz="1400" dirty="0"/>
              <a:t>¿Qué te ha ido bien hoy? ¿Qué te hace estar agradecido/a? </a:t>
            </a:r>
          </a:p>
        </p:txBody>
      </p:sp>
      <p:sp>
        <p:nvSpPr>
          <p:cNvPr id="14" name="Textfeld 13"/>
          <p:cNvSpPr txBox="1"/>
          <p:nvPr/>
        </p:nvSpPr>
        <p:spPr>
          <a:xfrm>
            <a:off x="433242" y="4185084"/>
            <a:ext cx="6569421" cy="409343"/>
          </a:xfrm>
          <a:prstGeom prst="rect">
            <a:avLst/>
          </a:prstGeom>
          <a:noFill/>
        </p:spPr>
        <p:txBody>
          <a:bodyPr wrap="square" lIns="0" tIns="0" rIns="0" bIns="0" rtlCol="0" anchor="ctr">
            <a:spAutoFit/>
          </a:bodyPr>
          <a:lstStyle/>
          <a:p>
            <a:pPr>
              <a:lnSpc>
                <a:spcPct val="90000"/>
              </a:lnSpc>
              <a:spcBef>
                <a:spcPts val="600"/>
              </a:spcBef>
              <a:defRPr b="0" i="0"/>
            </a:pPr>
            <a:r>
              <a:rPr lang="x-none" sz="1400" dirty="0">
                <a:solidFill>
                  <a:schemeClr val="accent5"/>
                </a:solidFill>
              </a:rPr>
              <a:t>Pequeña tarea para el día a día:</a:t>
            </a:r>
          </a:p>
          <a:p>
            <a:pPr>
              <a:defRPr b="0" i="0"/>
            </a:pPr>
            <a:r>
              <a:rPr lang="x-none" sz="1400" dirty="0">
                <a:solidFill>
                  <a:srgbClr val="4B5564"/>
                </a:solidFill>
              </a:rPr>
              <a:t>Anota 3 cosas o momentos que hayan ido bien hoy y por l</a:t>
            </a:r>
            <a:r>
              <a:rPr lang="es-ES" sz="1400" dirty="0">
                <a:solidFill>
                  <a:srgbClr val="4B5564"/>
                </a:solidFill>
              </a:rPr>
              <a:t>o</a:t>
            </a:r>
            <a:r>
              <a:rPr lang="x-none" sz="1400" dirty="0">
                <a:solidFill>
                  <a:srgbClr val="4B5564"/>
                </a:solidFill>
              </a:rPr>
              <a:t>s que </a:t>
            </a:r>
            <a:r>
              <a:rPr lang="es-ES" sz="1400" dirty="0">
                <a:solidFill>
                  <a:srgbClr val="4B5564"/>
                </a:solidFill>
              </a:rPr>
              <a:t>estés agradecido/a</a:t>
            </a:r>
            <a:r>
              <a:rPr lang="x-none" sz="1400" dirty="0">
                <a:solidFill>
                  <a:srgbClr val="4B5564"/>
                </a:solidFill>
              </a:rPr>
              <a:t>.</a:t>
            </a:r>
          </a:p>
        </p:txBody>
      </p:sp>
      <p:sp>
        <p:nvSpPr>
          <p:cNvPr id="13" name="Textfeld 12"/>
          <p:cNvSpPr txBox="1"/>
          <p:nvPr/>
        </p:nvSpPr>
        <p:spPr>
          <a:xfrm>
            <a:off x="433243" y="2602522"/>
            <a:ext cx="6281100" cy="1292662"/>
          </a:xfrm>
          <a:prstGeom prst="rect">
            <a:avLst/>
          </a:prstGeom>
          <a:noFill/>
        </p:spPr>
        <p:txBody>
          <a:bodyPr wrap="square" lIns="0" tIns="0" rIns="0" bIns="0" rtlCol="0" anchor="ctr">
            <a:spAutoFit/>
          </a:bodyPr>
          <a:lstStyle/>
          <a:p>
            <a:pPr fontAlgn="base">
              <a:defRPr b="0" i="0"/>
            </a:pPr>
            <a:r>
              <a:rPr lang="x-none" sz="1400" dirty="0"/>
              <a:t>A veces perdemos de vista las cosas bonitas de la vida, sobre todo si nuestro día a día es agitado o monótono. Ahora bien, podemos aprender a prestar más atención a las cosas que van bien en nuestra vida, que nos aportan energía y por las que estamos agradecidos. Si estamos un poco más atentos en el día a día y centramos nuestra atención, seremos cada vez más conscientes de ellas y las tendremos más presentes. Puede ser un momento bonito o una pequeña sensación de logro en el día. </a:t>
            </a:r>
          </a:p>
        </p:txBody>
      </p:sp>
      <p:sp>
        <p:nvSpPr>
          <p:cNvPr id="15" name="Rechteck 14"/>
          <p:cNvSpPr/>
          <p:nvPr/>
        </p:nvSpPr>
        <p:spPr>
          <a:xfrm>
            <a:off x="331489" y="4977172"/>
            <a:ext cx="6677947" cy="286232"/>
          </a:xfrm>
          <a:prstGeom prst="rect">
            <a:avLst/>
          </a:prstGeom>
        </p:spPr>
        <p:txBody>
          <a:bodyPr wrap="square">
            <a:spAutoFit/>
          </a:bodyPr>
          <a:lstStyle/>
          <a:p>
            <a:pPr>
              <a:lnSpc>
                <a:spcPct val="90000"/>
              </a:lnSpc>
              <a:spcBef>
                <a:spcPts val="600"/>
              </a:spcBef>
              <a:defRPr b="0" i="0"/>
            </a:pPr>
            <a:r>
              <a:rPr lang="x-none" sz="1400" i="1">
                <a:solidFill>
                  <a:srgbClr val="4B5564"/>
                </a:solidFill>
              </a:rPr>
              <a:t>Indica 3 cosas.</a:t>
            </a:r>
            <a:r>
              <a:rPr lang="x-none" sz="1400" i="0">
                <a:solidFill>
                  <a:srgbClr val="4B5564"/>
                </a:solidFill>
              </a:rPr>
              <a:t> </a:t>
            </a:r>
            <a:r>
              <a:rPr lang="x-none" sz="1400" i="1">
                <a:solidFill>
                  <a:srgbClr val="4B5564"/>
                </a:solidFill>
              </a:rPr>
              <a:t>(p. ej. una cena rica, un compañero amable, un paseo con los niños)</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ct val="0"/>
              </a:spcAft>
            </a:pPr>
            <a:endParaRPr lang="de-DE" sz="1600">
              <a:ln>
                <a:noFill/>
              </a:ln>
              <a:solidFill>
                <a:schemeClr val="tx1"/>
              </a:solidFill>
            </a:endParaRPr>
          </a:p>
        </p:txBody>
      </p:sp>
      <p:sp>
        <p:nvSpPr>
          <p:cNvPr id="11" name="Textplatzhalter 24"/>
          <p:cNvSpPr txBox="1"/>
          <p:nvPr/>
        </p:nvSpPr>
        <p:spPr>
          <a:xfrm>
            <a:off x="-60685" y="327863"/>
            <a:ext cx="7298859"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ct val="0"/>
              </a:spcBef>
              <a:spcAft>
                <a:spcPts val="1200"/>
              </a:spcAft>
              <a:buClr>
                <a:srgbClr val="B0BAC4"/>
              </a:buClr>
              <a:defRPr b="0" i="0"/>
            </a:pPr>
            <a:r>
              <a:rPr lang="x-none" sz="2800" dirty="0">
                <a:latin typeface="TKTypeMedium" panose="020B0606040502020204" pitchFamily="34" charset="0"/>
              </a:rPr>
              <a:t>#howareyou: 5 consejos para estar mejor</a:t>
            </a:r>
          </a:p>
        </p:txBody>
      </p:sp>
    </p:spTree>
    <p:extLst>
      <p:ext uri="{BB962C8B-B14F-4D97-AF65-F5344CB8AC3E}">
        <p14:creationId xmlns:p14="http://schemas.microsoft.com/office/powerpoint/2010/main" val="121045702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p:nvPr/>
        </p:nvSpPr>
        <p:spPr>
          <a:xfrm>
            <a:off x="0" y="985290"/>
            <a:ext cx="3791744"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ct val="0"/>
              </a:spcAft>
              <a:buNone/>
              <a:defRPr sz="3000" kern="1200" baseline="0">
                <a:solidFill>
                  <a:schemeClr val="bg1"/>
                </a:solidFill>
                <a:latin typeface="+mn-lt"/>
                <a:ea typeface="+mj-ea"/>
                <a:cs typeface="+mj-cs"/>
              </a:defRPr>
            </a:lvl1pPr>
          </a:lstStyle>
          <a:p>
            <a:pPr>
              <a:lnSpc>
                <a:spcPct val="90000"/>
              </a:lnSpc>
              <a:spcBef>
                <a:spcPts val="600"/>
              </a:spcBef>
              <a:defRPr b="0" i="0"/>
            </a:pPr>
            <a:r>
              <a:rPr lang="de-DE" sz="2000" dirty="0" smtClean="0"/>
              <a:t>#5 </a:t>
            </a:r>
            <a:r>
              <a:rPr lang="x-none" sz="2000" dirty="0" smtClean="0"/>
              <a:t>Busca </a:t>
            </a:r>
            <a:r>
              <a:rPr lang="x-none" sz="2000" dirty="0"/>
              <a:t>soluciones </a:t>
            </a:r>
          </a:p>
        </p:txBody>
      </p:sp>
      <p:sp>
        <p:nvSpPr>
          <p:cNvPr id="8" name="Textfeld 7"/>
          <p:cNvSpPr txBox="1"/>
          <p:nvPr/>
        </p:nvSpPr>
        <p:spPr>
          <a:xfrm>
            <a:off x="433242" y="1916832"/>
            <a:ext cx="4042578" cy="387798"/>
          </a:xfrm>
          <a:prstGeom prst="rect">
            <a:avLst/>
          </a:prstGeom>
          <a:noFill/>
        </p:spPr>
        <p:txBody>
          <a:bodyPr wrap="square" lIns="0" tIns="0" rIns="0" bIns="0" rtlCol="0" anchor="ctr">
            <a:spAutoFit/>
          </a:bodyPr>
          <a:lstStyle/>
          <a:p>
            <a:pPr>
              <a:lnSpc>
                <a:spcPct val="90000"/>
              </a:lnSpc>
              <a:spcBef>
                <a:spcPts val="600"/>
              </a:spcBef>
              <a:defRPr b="0" i="0"/>
            </a:pPr>
            <a:r>
              <a:rPr lang="de-DE" sz="2800" dirty="0" smtClean="0">
                <a:solidFill>
                  <a:schemeClr val="accent6"/>
                </a:solidFill>
              </a:rPr>
              <a:t>#5 </a:t>
            </a:r>
            <a:r>
              <a:rPr lang="x-none" sz="2800" dirty="0" smtClean="0">
                <a:solidFill>
                  <a:schemeClr val="accent5"/>
                </a:solidFill>
              </a:rPr>
              <a:t>Busca </a:t>
            </a:r>
            <a:r>
              <a:rPr lang="x-none" sz="2800" dirty="0">
                <a:solidFill>
                  <a:schemeClr val="accent5"/>
                </a:solidFill>
              </a:rPr>
              <a:t>soluciones </a:t>
            </a:r>
          </a:p>
        </p:txBody>
      </p:sp>
      <p:sp>
        <p:nvSpPr>
          <p:cNvPr id="9" name="Textfeld 8"/>
          <p:cNvSpPr txBox="1"/>
          <p:nvPr/>
        </p:nvSpPr>
        <p:spPr>
          <a:xfrm>
            <a:off x="3935760" y="1994647"/>
            <a:ext cx="8748972" cy="246221"/>
          </a:xfrm>
          <a:prstGeom prst="rect">
            <a:avLst/>
          </a:prstGeom>
          <a:noFill/>
        </p:spPr>
        <p:txBody>
          <a:bodyPr wrap="square" lIns="0" tIns="0" rIns="0" bIns="0" rtlCol="0" anchor="ctr">
            <a:spAutoFit/>
          </a:bodyPr>
          <a:lstStyle/>
          <a:p>
            <a:pPr>
              <a:defRPr b="0" i="0"/>
            </a:pPr>
            <a:r>
              <a:rPr lang="x-none" sz="1600" dirty="0"/>
              <a:t>Enfócate </a:t>
            </a:r>
            <a:r>
              <a:rPr lang="es-ES" sz="1600" dirty="0"/>
              <a:t>en</a:t>
            </a:r>
            <a:r>
              <a:rPr lang="x-none" sz="1600" dirty="0"/>
              <a:t> soluciones y </a:t>
            </a:r>
            <a:r>
              <a:rPr lang="es-ES" sz="1600" dirty="0"/>
              <a:t>en</a:t>
            </a:r>
            <a:r>
              <a:rPr lang="x-none" sz="1600" dirty="0"/>
              <a:t> un camino adelante, en lugar de darle vueltas a los problemas. </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defRPr b="0" i="0"/>
            </a:pPr>
            <a:r>
              <a:rPr lang="x-none" sz="1400"/>
              <a:t>¿Hay una cosa que no deja de preocuparte? ¿Cuál podría ser la solución? </a:t>
            </a:r>
          </a:p>
        </p:txBody>
      </p:sp>
      <p:sp>
        <p:nvSpPr>
          <p:cNvPr id="14" name="Textfeld 13"/>
          <p:cNvSpPr txBox="1"/>
          <p:nvPr/>
        </p:nvSpPr>
        <p:spPr>
          <a:xfrm>
            <a:off x="433242" y="4115788"/>
            <a:ext cx="6569421" cy="619363"/>
          </a:xfrm>
          <a:prstGeom prst="rect">
            <a:avLst/>
          </a:prstGeom>
          <a:noFill/>
        </p:spPr>
        <p:txBody>
          <a:bodyPr wrap="square" lIns="0" tIns="0" rIns="0" bIns="0" rtlCol="0" anchor="ctr">
            <a:spAutoFit/>
          </a:bodyPr>
          <a:lstStyle/>
          <a:p>
            <a:pPr>
              <a:lnSpc>
                <a:spcPct val="90000"/>
              </a:lnSpc>
              <a:spcBef>
                <a:spcPts val="600"/>
              </a:spcBef>
              <a:defRPr b="0" i="0"/>
            </a:pPr>
            <a:r>
              <a:rPr lang="x-none" sz="1400">
                <a:solidFill>
                  <a:schemeClr val="accent5"/>
                </a:solidFill>
              </a:rPr>
              <a:t>Pequeña tarea para el día a día:</a:t>
            </a:r>
          </a:p>
          <a:p>
            <a:pPr>
              <a:defRPr b="0" i="0"/>
            </a:pPr>
            <a:r>
              <a:rPr lang="x-none" sz="1400">
                <a:solidFill>
                  <a:srgbClr val="4B5564"/>
                </a:solidFill>
              </a:rPr>
              <a:t>Piensa en aquello que te preocupa o te molesta desde hace tiempo. A veces solo es una insignificancia. Piensa en opciones que podrían ayudar. </a:t>
            </a:r>
          </a:p>
        </p:txBody>
      </p:sp>
      <p:sp>
        <p:nvSpPr>
          <p:cNvPr id="13" name="Textfeld 12"/>
          <p:cNvSpPr txBox="1"/>
          <p:nvPr/>
        </p:nvSpPr>
        <p:spPr>
          <a:xfrm>
            <a:off x="433243" y="2602522"/>
            <a:ext cx="6281100" cy="1292662"/>
          </a:xfrm>
          <a:prstGeom prst="rect">
            <a:avLst/>
          </a:prstGeom>
          <a:noFill/>
        </p:spPr>
        <p:txBody>
          <a:bodyPr wrap="square" lIns="0" tIns="0" rIns="0" bIns="0" rtlCol="0" anchor="ctr">
            <a:spAutoFit/>
          </a:bodyPr>
          <a:lstStyle/>
          <a:p>
            <a:pPr fontAlgn="base">
              <a:defRPr b="0" i="0"/>
            </a:pPr>
            <a:r>
              <a:rPr lang="x-none" sz="1400" dirty="0"/>
              <a:t>A veces nos enfadamos por ciertas cosas o le damos vueltas una y otra vez al mismo problema. Entonces nos perdemos en pensamientos negativos, nos sentimos tal vez malinterpretados, puede que nos veamos como víctimas. De este modo malgastamos nuestra energía. En lugar de esto podemos plantearnos buscar una solución. Tal vez solos, tal vez con la ayuda de los demás. Algunas cosas recaen fuera de nuestro ámbito de influencia. Así pues, no deberíamos enfadarnos sino aceptarlo. </a:t>
            </a:r>
          </a:p>
        </p:txBody>
      </p:sp>
      <p:sp>
        <p:nvSpPr>
          <p:cNvPr id="15" name="Rechteck 14"/>
          <p:cNvSpPr/>
          <p:nvPr/>
        </p:nvSpPr>
        <p:spPr>
          <a:xfrm>
            <a:off x="331489" y="4977172"/>
            <a:ext cx="6677947" cy="475964"/>
          </a:xfrm>
          <a:prstGeom prst="rect">
            <a:avLst/>
          </a:prstGeom>
        </p:spPr>
        <p:txBody>
          <a:bodyPr wrap="square">
            <a:spAutoFit/>
          </a:bodyPr>
          <a:lstStyle/>
          <a:p>
            <a:pPr>
              <a:lnSpc>
                <a:spcPct val="90000"/>
              </a:lnSpc>
              <a:spcBef>
                <a:spcPts val="600"/>
              </a:spcBef>
              <a:defRPr b="0" i="0"/>
            </a:pPr>
            <a:r>
              <a:rPr lang="x-none" sz="1400" i="1" dirty="0">
                <a:solidFill>
                  <a:srgbClr val="4B5564"/>
                </a:solidFill>
              </a:rPr>
              <a:t>Indica aquí las opciones que pueden servir de ayuda.</a:t>
            </a:r>
            <a:r>
              <a:rPr lang="x-none" sz="1400" i="0" dirty="0">
                <a:solidFill>
                  <a:srgbClr val="4B5564"/>
                </a:solidFill>
              </a:rPr>
              <a:t> </a:t>
            </a:r>
            <a:r>
              <a:rPr lang="x-none" sz="1400" i="1" dirty="0">
                <a:solidFill>
                  <a:srgbClr val="4B5564"/>
                </a:solidFill>
              </a:rPr>
              <a:t>(p. ej. pedir ayuda, buscar conversar, hacer una lista de cosas que </a:t>
            </a:r>
            <a:r>
              <a:rPr lang="x-none" sz="1400" i="1">
                <a:solidFill>
                  <a:srgbClr val="4B5564"/>
                </a:solidFill>
              </a:rPr>
              <a:t>hacer). </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ct val="0"/>
              </a:spcAft>
            </a:pPr>
            <a:endParaRPr lang="de-DE" sz="1600">
              <a:ln>
                <a:noFill/>
              </a:ln>
              <a:solidFill>
                <a:schemeClr val="tx1"/>
              </a:solidFill>
            </a:endParaRPr>
          </a:p>
        </p:txBody>
      </p:sp>
      <p:sp>
        <p:nvSpPr>
          <p:cNvPr id="12" name="Textplatzhalter 24"/>
          <p:cNvSpPr txBox="1"/>
          <p:nvPr/>
        </p:nvSpPr>
        <p:spPr>
          <a:xfrm>
            <a:off x="-60685" y="327863"/>
            <a:ext cx="7298859"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ct val="0"/>
              </a:spcBef>
              <a:spcAft>
                <a:spcPts val="1200"/>
              </a:spcAft>
              <a:buClr>
                <a:srgbClr val="B0BAC4"/>
              </a:buClr>
              <a:defRPr b="0" i="0"/>
            </a:pPr>
            <a:r>
              <a:rPr lang="x-none" sz="2800">
                <a:latin typeface="TKTypeMedium" panose="020B0606040502020204" pitchFamily="34" charset="0"/>
              </a:rPr>
              <a:t>#howareyou: 5 consejos para estar mejor</a:t>
            </a:r>
          </a:p>
        </p:txBody>
      </p:sp>
    </p:spTree>
    <p:extLst>
      <p:ext uri="{BB962C8B-B14F-4D97-AF65-F5344CB8AC3E}">
        <p14:creationId xmlns:p14="http://schemas.microsoft.com/office/powerpoint/2010/main" val="218832859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8.04.09"/>
  <p:tag name="AS_TITLE" val="Aspose.Slides for .NET 4.0 Client Profile"/>
  <p:tag name="AS_VERSION" val="18.4"/>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Arial"/>
        <a:cs typeface="Arial"/>
      </a:majorFont>
      <a:minorFont>
        <a:latin typeface="TKTypeMedium"/>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6B477D3535AE64CB7DD7C01D9E9B489" ma:contentTypeVersion="4" ma:contentTypeDescription="Create a new document." ma:contentTypeScope="" ma:versionID="acb6d3c2f15bb31be666dc29a2ef806c">
  <xsd:schema xmlns:xsd="http://www.w3.org/2001/XMLSchema" xmlns:xs="http://www.w3.org/2001/XMLSchema" xmlns:p="http://schemas.microsoft.com/office/2006/metadata/properties" xmlns:ns1="http://schemas.microsoft.com/sharepoint/v3" targetNamespace="http://schemas.microsoft.com/office/2006/metadata/properties" ma:root="true" ma:fieldsID="431ad7d7fecb97f3f3fd1928f5b2654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ma:readOnly="false">
      <xsd:simpleType>
        <xsd:restriction base="dms:Unknown"/>
      </xsd:simpleType>
    </xsd:element>
    <xsd:element name="PublishingExpirationDate" ma:index="9" nillable="true" ma:displayName="Scheduling End Date" ma:description=""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9E5F5B-D635-4B9D-8D36-D8946A720893}">
  <ds:schemaRefs>
    <ds:schemaRef ds:uri="http://schemas.microsoft.com/sharepoint/v3/contenttype/forms"/>
  </ds:schemaRefs>
</ds:datastoreItem>
</file>

<file path=customXml/itemProps2.xml><?xml version="1.0" encoding="utf-8"?>
<ds:datastoreItem xmlns:ds="http://schemas.openxmlformats.org/officeDocument/2006/customXml" ds:itemID="{38EBDE8F-F760-4A93-9145-16D1FF2E4D1F}">
  <ds:schemaRefs>
    <ds:schemaRef ds:uri="http://purl.org/dc/dcmitype/"/>
    <ds:schemaRef ds:uri="http://purl.org/dc/elements/1.1/"/>
    <ds:schemaRef ds:uri="http://purl.org/dc/terms/"/>
    <ds:schemaRef ds:uri="http://schemas.openxmlformats.org/package/2006/metadata/core-properties"/>
    <ds:schemaRef ds:uri="http://www.w3.org/XML/1998/namespace"/>
    <ds:schemaRef ds:uri="http://schemas.microsoft.com/office/2006/documentManagement/types"/>
    <ds:schemaRef ds:uri="http://schemas.microsoft.com/sharepoint/v3"/>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39A0DA52-6A6F-43B0-BAFF-4162A97C4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1154</Words>
  <Application>Microsoft Office PowerPoint</Application>
  <PresentationFormat>Breitbild</PresentationFormat>
  <Paragraphs>64</Paragraphs>
  <Slides>7</Slides>
  <Notes>6</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TKTypeMedium</vt:lpstr>
      <vt:lpstr>151125_0940_HWAO_Master January 2016</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DPI - Dr. PABST International, München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mal besser drauf Tipps</dc:title>
  <dc:subject>Ü de-es</dc:subject>
  <dc:creator>Dr. PABST International</dc:creator>
  <cp:lastModifiedBy>Schweda, Berit Lu</cp:lastModifiedBy>
  <cp:revision>885</cp:revision>
  <cp:lastPrinted>2018-01-23T15:25:45Z</cp:lastPrinted>
  <dcterms:created xsi:type="dcterms:W3CDTF">8061-08-24T01:10:10Z</dcterms:created>
  <dcterms:modified xsi:type="dcterms:W3CDTF">2021-04-06T12:04:18Z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0x010100F6B477D3535AE64CB7DD7C01D9E9B489</vt:lpwstr>
  </property>
</Properties>
</file>