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6" r:id="rId4"/>
  </p:sldMasterIdLst>
  <p:notesMasterIdLst>
    <p:notesMasterId r:id="rId12"/>
  </p:notesMasterIdLst>
  <p:handoutMasterIdLst>
    <p:handoutMasterId r:id="rId13"/>
  </p:handoutMasterIdLst>
  <p:sldIdLst>
    <p:sldId id="343" r:id="rId5"/>
    <p:sldId id="342" r:id="rId6"/>
    <p:sldId id="283" r:id="rId7"/>
    <p:sldId id="284" r:id="rId8"/>
    <p:sldId id="285" r:id="rId9"/>
    <p:sldId id="286" r:id="rId10"/>
    <p:sldId id="287" r:id="rId11"/>
  </p:sldIdLst>
  <p:sldSz cx="12192000" cy="6858000"/>
  <p:notesSz cx="6808788" cy="9940925"/>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8">
          <p15:clr>
            <a:srgbClr val="A4A3A4"/>
          </p15:clr>
        </p15:guide>
        <p15:guide id="2" orient="horz" pos="210">
          <p15:clr>
            <a:srgbClr val="A4A3A4"/>
          </p15:clr>
        </p15:guide>
        <p15:guide id="3" orient="horz" pos="981">
          <p15:clr>
            <a:srgbClr val="A4A3A4"/>
          </p15:clr>
        </p15:guide>
        <p15:guide id="4" orient="horz" pos="3838">
          <p15:clr>
            <a:srgbClr val="A4A3A4"/>
          </p15:clr>
        </p15:guide>
        <p15:guide id="5" pos="211">
          <p15:clr>
            <a:srgbClr val="A4A3A4"/>
          </p15:clr>
        </p15:guide>
        <p15:guide id="6" pos="7469">
          <p15:clr>
            <a:srgbClr val="A4A3A4"/>
          </p15:clr>
        </p15:guide>
        <p15:guide id="7" pos="6955">
          <p15:clr>
            <a:srgbClr val="A4A3A4"/>
          </p15:clr>
        </p15:guide>
        <p15:guide id="8" pos="3840">
          <p15:clr>
            <a:srgbClr val="A4A3A4"/>
          </p15:clr>
        </p15:guide>
        <p15:guide id="9" orient="horz" pos="4319">
          <p15:clr>
            <a:srgbClr val="A4A3A4"/>
          </p15:clr>
        </p15:guide>
        <p15:guide id="10" pos="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F5"/>
    <a:srgbClr val="FFFFFF"/>
    <a:srgbClr val="EDB58B"/>
    <a:srgbClr val="F7DECB"/>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90" autoAdjust="0"/>
    <p:restoredTop sz="73964" autoAdjust="0"/>
  </p:normalViewPr>
  <p:slideViewPr>
    <p:cSldViewPr>
      <p:cViewPr varScale="1">
        <p:scale>
          <a:sx n="84" d="100"/>
          <a:sy n="84" d="100"/>
        </p:scale>
        <p:origin x="394" y="82"/>
      </p:cViewPr>
      <p:guideLst>
        <p:guide orient="horz" pos="2478"/>
        <p:guide orient="horz" pos="210"/>
        <p:guide orient="horz" pos="981"/>
        <p:guide orient="horz" pos="3838"/>
        <p:guide pos="211"/>
        <p:guide pos="7469"/>
        <p:guide pos="6955"/>
        <p:guide pos="3840"/>
        <p:guide orient="horz" pos="4319"/>
        <p:guide pos="7"/>
      </p:guideLst>
    </p:cSldViewPr>
  </p:slideViewPr>
  <p:notesTextViewPr>
    <p:cViewPr>
      <p:scale>
        <a:sx n="1" d="1"/>
        <a:sy n="1" d="1"/>
      </p:scale>
      <p:origin x="0" y="0"/>
    </p:cViewPr>
  </p:notesTextViewPr>
  <p:sorterViewPr>
    <p:cViewPr>
      <p:scale>
        <a:sx n="60" d="100"/>
        <a:sy n="60" d="100"/>
      </p:scale>
      <p:origin x="0" y="7986"/>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6038" y="0"/>
            <a:ext cx="2951162" cy="496888"/>
          </a:xfrm>
          <a:prstGeom prst="rect">
            <a:avLst/>
          </a:prstGeom>
        </p:spPr>
        <p:txBody>
          <a:bodyPr vert="horz" lIns="91440" tIns="45720" rIns="91440" bIns="45720" rtlCol="0"/>
          <a:lstStyle>
            <a:lvl1pPr algn="r">
              <a:defRPr sz="1200"/>
            </a:lvl1pPr>
          </a:lstStyle>
          <a:p>
            <a:fld id="{A00C5EE8-83A9-4314-BA47-046AA9DCFFB0}" type="datetimeFigureOut">
              <a:rPr lang="de-DE" smtClean="0"/>
              <a:t>13.04.2021</a:t>
            </a:fld>
            <a:endParaRPr lang="de-DE" dirty="0"/>
          </a:p>
        </p:txBody>
      </p:sp>
      <p:sp>
        <p:nvSpPr>
          <p:cNvPr id="4" name="Fußzeilenplatzhalter 3"/>
          <p:cNvSpPr>
            <a:spLocks noGrp="1"/>
          </p:cNvSpPr>
          <p:nvPr>
            <p:ph type="ftr" sz="quarter" idx="2"/>
          </p:nvPr>
        </p:nvSpPr>
        <p:spPr>
          <a:xfrm>
            <a:off x="0" y="9442450"/>
            <a:ext cx="2951163" cy="496888"/>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6038" y="9442450"/>
            <a:ext cx="2951162" cy="496888"/>
          </a:xfrm>
          <a:prstGeom prst="rect">
            <a:avLst/>
          </a:prstGeom>
        </p:spPr>
        <p:txBody>
          <a:bodyPr vert="horz" lIns="91440" tIns="45720" rIns="91440" bIns="45720" rtlCol="0" anchor="b"/>
          <a:lstStyle>
            <a:lvl1pPr algn="r">
              <a:defRPr sz="1200"/>
            </a:lvl1pPr>
          </a:lstStyle>
          <a:p>
            <a:fld id="{0AF03501-99E4-4FFE-A63E-03AB2CCF0CDB}" type="slidenum">
              <a:rPr lang="de-DE" smtClean="0"/>
              <a:t>‹Nr.›</a:t>
            </a:fld>
            <a:endParaRPr lang="de-DE" dirty="0"/>
          </a:p>
        </p:txBody>
      </p:sp>
    </p:spTree>
    <p:extLst>
      <p:ext uri="{BB962C8B-B14F-4D97-AF65-F5344CB8AC3E}">
        <p14:creationId xmlns:p14="http://schemas.microsoft.com/office/powerpoint/2010/main" val="202692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80AD6230-35D5-4CDF-8FAD-B5EAC575EF9D}" type="datetimeFigureOut">
              <a:rPr lang="en-US" smtClean="0"/>
              <a:t>4/13/2021</a:t>
            </a:fld>
            <a:endParaRPr lang="en-US" dirty="0"/>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CAA2A421-727C-49B1-A098-B7277550379B}" type="slidenum">
              <a:rPr lang="en-US" smtClean="0"/>
              <a:t>‹Nr.›</a:t>
            </a:fld>
            <a:endParaRPr lang="en-US" dirty="0"/>
          </a:p>
        </p:txBody>
      </p:sp>
    </p:spTree>
    <p:extLst>
      <p:ext uri="{BB962C8B-B14F-4D97-AF65-F5344CB8AC3E}">
        <p14:creationId xmlns:p14="http://schemas.microsoft.com/office/powerpoint/2010/main" val="3778102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2</a:t>
            </a:fld>
            <a:endParaRPr lang="en-US" dirty="0"/>
          </a:p>
        </p:txBody>
      </p:sp>
    </p:spTree>
    <p:extLst>
      <p:ext uri="{BB962C8B-B14F-4D97-AF65-F5344CB8AC3E}">
        <p14:creationId xmlns:p14="http://schemas.microsoft.com/office/powerpoint/2010/main" val="179148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3</a:t>
            </a:fld>
            <a:endParaRPr lang="en-US" dirty="0"/>
          </a:p>
        </p:txBody>
      </p:sp>
    </p:spTree>
    <p:extLst>
      <p:ext uri="{BB962C8B-B14F-4D97-AF65-F5344CB8AC3E}">
        <p14:creationId xmlns:p14="http://schemas.microsoft.com/office/powerpoint/2010/main" val="657510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4</a:t>
            </a:fld>
            <a:endParaRPr lang="en-US" dirty="0"/>
          </a:p>
        </p:txBody>
      </p:sp>
    </p:spTree>
    <p:extLst>
      <p:ext uri="{BB962C8B-B14F-4D97-AF65-F5344CB8AC3E}">
        <p14:creationId xmlns:p14="http://schemas.microsoft.com/office/powerpoint/2010/main" val="220461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5</a:t>
            </a:fld>
            <a:endParaRPr lang="en-US" dirty="0"/>
          </a:p>
        </p:txBody>
      </p:sp>
    </p:spTree>
    <p:extLst>
      <p:ext uri="{BB962C8B-B14F-4D97-AF65-F5344CB8AC3E}">
        <p14:creationId xmlns:p14="http://schemas.microsoft.com/office/powerpoint/2010/main" val="2687144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6</a:t>
            </a:fld>
            <a:endParaRPr lang="en-US" dirty="0"/>
          </a:p>
        </p:txBody>
      </p:sp>
    </p:spTree>
    <p:extLst>
      <p:ext uri="{BB962C8B-B14F-4D97-AF65-F5344CB8AC3E}">
        <p14:creationId xmlns:p14="http://schemas.microsoft.com/office/powerpoint/2010/main" val="1488178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AutoNum type="arabicPeriod"/>
            </a:pPr>
            <a:endParaRPr lang="de-DE" dirty="0"/>
          </a:p>
        </p:txBody>
      </p:sp>
      <p:sp>
        <p:nvSpPr>
          <p:cNvPr id="4" name="Foliennummernplatzhalter 3"/>
          <p:cNvSpPr>
            <a:spLocks noGrp="1"/>
          </p:cNvSpPr>
          <p:nvPr>
            <p:ph type="sldNum" sz="quarter" idx="10"/>
          </p:nvPr>
        </p:nvSpPr>
        <p:spPr/>
        <p:txBody>
          <a:bodyPr/>
          <a:lstStyle/>
          <a:p>
            <a:fld id="{CAA2A421-727C-49B1-A098-B7277550379B}" type="slidenum">
              <a:rPr lang="en-US" smtClean="0"/>
              <a:t>7</a:t>
            </a:fld>
            <a:endParaRPr lang="en-US" dirty="0"/>
          </a:p>
        </p:txBody>
      </p:sp>
    </p:spTree>
    <p:extLst>
      <p:ext uri="{BB962C8B-B14F-4D97-AF65-F5344CB8AC3E}">
        <p14:creationId xmlns:p14="http://schemas.microsoft.com/office/powerpoint/2010/main" val="37537283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k_title blu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2031630719"/>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2056"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bg1"/>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wrap="square">
            <a:spAutoFit/>
          </a:bodyPr>
          <a:lstStyle>
            <a:lvl1pPr marL="0" indent="0" algn="l">
              <a:spcBef>
                <a:spcPts val="0"/>
              </a:spcBef>
              <a:buNone/>
              <a:defRPr sz="18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bg1"/>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7" name="Bild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2000" y="3602645"/>
            <a:ext cx="1860100" cy="486000"/>
          </a:xfrm>
          <a:prstGeom prst="rect">
            <a:avLst/>
          </a:prstGeom>
        </p:spPr>
      </p:pic>
    </p:spTree>
    <p:extLst>
      <p:ext uri="{BB962C8B-B14F-4D97-AF65-F5344CB8AC3E}">
        <p14:creationId xmlns:p14="http://schemas.microsoft.com/office/powerpoint/2010/main" val="11424899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k_title white">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2"/>
            </p:custDataLst>
            <p:extLst>
              <p:ext uri="{D42A27DB-BD31-4B8C-83A1-F6EECF244321}">
                <p14:modId xmlns:p14="http://schemas.microsoft.com/office/powerpoint/2010/main" val="36883591"/>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3080"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0" y="248"/>
            <a:ext cx="12192886" cy="6858000"/>
          </a:xfrm>
          <a:prstGeom prst="rect">
            <a:avLst/>
          </a:prstGeom>
        </p:spPr>
      </p:pic>
      <p:sp>
        <p:nvSpPr>
          <p:cNvPr id="2" name="Title 1"/>
          <p:cNvSpPr>
            <a:spLocks noGrp="1"/>
          </p:cNvSpPr>
          <p:nvPr>
            <p:ph type="ctrTitle" hasCustomPrompt="1"/>
          </p:nvPr>
        </p:nvSpPr>
        <p:spPr bwMode="gray">
          <a:xfrm>
            <a:off x="672000" y="810000"/>
            <a:ext cx="8932800" cy="1107996"/>
          </a:xfrm>
          <a:noFill/>
        </p:spPr>
        <p:txBody>
          <a:bodyPr anchor="t" anchorCtr="0"/>
          <a:lstStyle>
            <a:lvl1pPr>
              <a:defRPr sz="3600">
                <a:solidFill>
                  <a:schemeClr val="accent5"/>
                </a:solidFill>
                <a:latin typeface="+mn-lt"/>
              </a:defRPr>
            </a:lvl1pPr>
          </a:lstStyle>
          <a:p>
            <a:r>
              <a:rPr lang="en-US" dirty="0"/>
              <a:t>Concise title </a:t>
            </a:r>
            <a:br>
              <a:rPr lang="en-US" dirty="0"/>
            </a:br>
            <a:r>
              <a:rPr lang="en-US" dirty="0"/>
              <a:t>for presentation</a:t>
            </a:r>
          </a:p>
        </p:txBody>
      </p:sp>
      <p:sp>
        <p:nvSpPr>
          <p:cNvPr id="3" name="Subtitle 2"/>
          <p:cNvSpPr>
            <a:spLocks noGrp="1"/>
          </p:cNvSpPr>
          <p:nvPr>
            <p:ph type="subTitle" idx="1" hasCustomPrompt="1"/>
          </p:nvPr>
        </p:nvSpPr>
        <p:spPr bwMode="gray">
          <a:xfrm>
            <a:off x="672000" y="1990801"/>
            <a:ext cx="8932800" cy="276999"/>
          </a:xfrm>
          <a:noFill/>
        </p:spPr>
        <p:txBody>
          <a:bodyPr>
            <a:spAutoFit/>
          </a:bodyPr>
          <a:lstStyle>
            <a:lvl1pPr marL="0" indent="0" algn="l">
              <a:spcBef>
                <a:spcPts val="0"/>
              </a:spcBef>
              <a:buNone/>
              <a:defRPr sz="1800">
                <a:solidFill>
                  <a:schemeClr val="accent5"/>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Additional subline</a:t>
            </a:r>
          </a:p>
        </p:txBody>
      </p:sp>
      <p:sp>
        <p:nvSpPr>
          <p:cNvPr id="10" name="Text Placeholder 9"/>
          <p:cNvSpPr>
            <a:spLocks noGrp="1"/>
          </p:cNvSpPr>
          <p:nvPr>
            <p:ph type="body" sz="quarter" idx="10" hasCustomPrompt="1"/>
          </p:nvPr>
        </p:nvSpPr>
        <p:spPr bwMode="gray">
          <a:xfrm>
            <a:off x="672000" y="2710801"/>
            <a:ext cx="8932800" cy="430887"/>
          </a:xfrm>
          <a:noFill/>
        </p:spPr>
        <p:txBody>
          <a:bodyPr>
            <a:spAutoFit/>
          </a:bodyPr>
          <a:lstStyle>
            <a:lvl1pPr marL="0" indent="0">
              <a:spcBef>
                <a:spcPts val="0"/>
              </a:spcBef>
              <a:spcAft>
                <a:spcPts val="0"/>
              </a:spcAft>
              <a:buNone/>
              <a:defRPr sz="1400" baseline="0">
                <a:solidFill>
                  <a:schemeClr val="accent5"/>
                </a:solidFill>
              </a:defRPr>
            </a:lvl1pPr>
            <a:lvl2pPr marL="180000" indent="0">
              <a:buNone/>
              <a:defRPr sz="1400">
                <a:solidFill>
                  <a:schemeClr val="bg1"/>
                </a:solidFill>
              </a:defRPr>
            </a:lvl2pPr>
            <a:lvl3pPr marL="360000" indent="0">
              <a:buNone/>
              <a:defRPr sz="1400">
                <a:solidFill>
                  <a:schemeClr val="bg1"/>
                </a:solidFill>
              </a:defRPr>
            </a:lvl3pPr>
            <a:lvl4pPr marL="540000" indent="0">
              <a:buNone/>
              <a:defRPr sz="1400">
                <a:solidFill>
                  <a:schemeClr val="bg1"/>
                </a:solidFill>
              </a:defRPr>
            </a:lvl4pPr>
            <a:lvl5pPr marL="720000" indent="0">
              <a:buNone/>
              <a:defRPr sz="1400">
                <a:solidFill>
                  <a:schemeClr val="bg1"/>
                </a:solidFill>
              </a:defRPr>
            </a:lvl5pPr>
          </a:lstStyle>
          <a:p>
            <a:pPr lvl="0"/>
            <a:r>
              <a:rPr lang="en-US" dirty="0"/>
              <a:t>Date  |  Name of speaker</a:t>
            </a:r>
            <a:br>
              <a:rPr lang="en-US" dirty="0"/>
            </a:br>
            <a:r>
              <a:rPr lang="en-US" dirty="0"/>
              <a:t>Sender: </a:t>
            </a:r>
            <a:r>
              <a:rPr lang="en-US" dirty="0" err="1"/>
              <a:t>thyssenkrupp</a:t>
            </a:r>
            <a:r>
              <a:rPr lang="en-US" dirty="0"/>
              <a:t> + BA (optional additional management structure/not legal entity)</a:t>
            </a:r>
          </a:p>
        </p:txBody>
      </p:sp>
      <p:pic>
        <p:nvPicPr>
          <p:cNvPr id="9" name="Grafik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4211" y="3584688"/>
            <a:ext cx="1860093" cy="486000"/>
          </a:xfrm>
          <a:prstGeom prst="rect">
            <a:avLst/>
          </a:prstGeom>
        </p:spPr>
      </p:pic>
    </p:spTree>
    <p:extLst>
      <p:ext uri="{BB962C8B-B14F-4D97-AF65-F5344CB8AC3E}">
        <p14:creationId xmlns:p14="http://schemas.microsoft.com/office/powerpoint/2010/main" val="1698410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719825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k_headline + tex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3673524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4104"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hasCustomPrompt="1"/>
          </p:nvPr>
        </p:nvSpPr>
        <p:spPr>
          <a:xfrm>
            <a:off x="336000" y="259200"/>
            <a:ext cx="11520000" cy="338554"/>
          </a:xfrm>
        </p:spPr>
        <p:txBody>
          <a:bodyPr/>
          <a:lstStyle>
            <a:lvl1pPr>
              <a:defRPr baseline="0"/>
            </a:lvl1pPr>
          </a:lstStyle>
          <a:p>
            <a:r>
              <a:rPr lang="en-US" dirty="0"/>
              <a:t>Headline for max two lines tk Brand Blue (Subline one line only 18 pt grey)</a:t>
            </a:r>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3474495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k_headline + text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3" name="Content Placeholder 2"/>
          <p:cNvSpPr>
            <a:spLocks noGrp="1"/>
          </p:cNvSpPr>
          <p:nvPr>
            <p:ph idx="1"/>
          </p:nvPr>
        </p:nvSpPr>
        <p:spPr>
          <a:xfrm>
            <a:off x="6331200" y="1522799"/>
            <a:ext cx="5519973" cy="4536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8663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65519899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8"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p:txBody>
          <a:bodyPr/>
          <a:lstStyle/>
          <a:p>
            <a:r>
              <a:rPr lang="en-US" dirty="0"/>
              <a:t>Headline for max two lines </a:t>
            </a:r>
            <a:r>
              <a:rPr lang="en-US" dirty="0" err="1"/>
              <a:t>tk</a:t>
            </a:r>
            <a:r>
              <a:rPr lang="en-US" dirty="0"/>
              <a:t> Brand Blue (Subline one line only 18 </a:t>
            </a:r>
            <a:r>
              <a:rPr lang="en-US" dirty="0" err="1"/>
              <a:t>pt</a:t>
            </a:r>
            <a:r>
              <a:rPr lang="en-US" dirty="0"/>
              <a:t> grey)</a:t>
            </a:r>
          </a:p>
        </p:txBody>
      </p:sp>
      <p:sp>
        <p:nvSpPr>
          <p:cNvPr id="9" name="Text Placeholder 8"/>
          <p:cNvSpPr>
            <a:spLocks noGrp="1"/>
          </p:cNvSpPr>
          <p:nvPr>
            <p:ph type="body" sz="quarter" idx="11" hasCustomPrompt="1"/>
          </p:nvPr>
        </p:nvSpPr>
        <p:spPr>
          <a:xfrm>
            <a:off x="335999" y="6163200"/>
            <a:ext cx="10704000" cy="144000"/>
          </a:xfrm>
        </p:spPr>
        <p:txBody>
          <a:bodyPr anchor="b"/>
          <a:lstStyle>
            <a:lvl1pPr marL="0" indent="0">
              <a:lnSpc>
                <a:spcPct val="100000"/>
              </a:lnSpc>
              <a:spcBef>
                <a:spcPts val="0"/>
              </a:spcBef>
              <a:buNone/>
              <a:defRPr sz="800" baseline="0"/>
            </a:lvl1pPr>
          </a:lstStyle>
          <a:p>
            <a:pPr lvl="0"/>
            <a:r>
              <a:rPr lang="en-US" dirty="0"/>
              <a:t>Placeholder for sources and footnote: footnotes are numbered (no *) </a:t>
            </a:r>
          </a:p>
        </p:txBody>
      </p:sp>
    </p:spTree>
    <p:extLst>
      <p:ext uri="{BB962C8B-B14F-4D97-AF65-F5344CB8AC3E}">
        <p14:creationId xmlns:p14="http://schemas.microsoft.com/office/powerpoint/2010/main" val="282955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k_head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41280586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2" name="think-cell Folie" r:id="rId4" imgW="270" imgH="270" progId="TCLayout.ActiveDocument.1">
                  <p:embed/>
                </p:oleObj>
              </mc:Choice>
              <mc:Fallback>
                <p:oleObj name="think-cell Foli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Tree>
    <p:extLst>
      <p:ext uri="{BB962C8B-B14F-4D97-AF65-F5344CB8AC3E}">
        <p14:creationId xmlns:p14="http://schemas.microsoft.com/office/powerpoint/2010/main" val="5564902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vmlDrawing" Target="../drawings/vmlDrawing1.v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9" name="Object 8" hidden="1"/>
          <p:cNvGraphicFramePr>
            <a:graphicFrameLocks noChangeAspect="1"/>
          </p:cNvGraphicFramePr>
          <p:nvPr>
            <p:custDataLst>
              <p:tags r:id="rId10"/>
            </p:custDataLst>
            <p:extLst>
              <p:ext uri="{D42A27DB-BD31-4B8C-83A1-F6EECF244321}">
                <p14:modId xmlns:p14="http://schemas.microsoft.com/office/powerpoint/2010/main" val="3639638084"/>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32" name="think-cell Folie" r:id="rId11" imgW="270" imgH="270" progId="TCLayout.ActiveDocument.1">
                  <p:embed/>
                </p:oleObj>
              </mc:Choice>
              <mc:Fallback>
                <p:oleObj name="think-cell Folie" r:id="rId11" imgW="270" imgH="270" progId="TCLayout.ActiveDocument.1">
                  <p:embed/>
                  <p:pic>
                    <p:nvPicPr>
                      <p:cNvPr id="0" name=""/>
                      <p:cNvPicPr/>
                      <p:nvPr/>
                    </p:nvPicPr>
                    <p:blipFill>
                      <a:blip r:embed="rId1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a:xfrm>
            <a:off x="336000" y="259200"/>
            <a:ext cx="11520000" cy="338554"/>
          </a:xfrm>
          <a:prstGeom prst="rect">
            <a:avLst/>
          </a:prstGeom>
        </p:spPr>
        <p:txBody>
          <a:bodyPr vert="horz" lIns="0" tIns="0" rIns="0" bIns="0" rtlCol="0" anchor="t" anchorCtr="0">
            <a:spAutoFit/>
          </a:bodyPr>
          <a:lstStyle/>
          <a:p>
            <a:r>
              <a:rPr lang="de-DE"/>
              <a:t>Titelmasterformat durch Klicken bearbeiten</a:t>
            </a:r>
            <a:endParaRPr lang="en-US" dirty="0"/>
          </a:p>
        </p:txBody>
      </p:sp>
      <p:sp>
        <p:nvSpPr>
          <p:cNvPr id="3" name="Text Placeholder 2"/>
          <p:cNvSpPr>
            <a:spLocks noGrp="1"/>
          </p:cNvSpPr>
          <p:nvPr>
            <p:ph type="body" idx="1"/>
          </p:nvPr>
        </p:nvSpPr>
        <p:spPr>
          <a:xfrm>
            <a:off x="336000" y="1522799"/>
            <a:ext cx="11520000" cy="4536000"/>
          </a:xfrm>
          <a:prstGeom prst="rect">
            <a:avLst/>
          </a:prstGeom>
        </p:spPr>
        <p:txBody>
          <a:bodyPr vert="horz" lIns="0" tIns="0" rIns="0" bIns="0" rtlCol="0" anchor="t" anchorCtr="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4" name="Rechteck 13"/>
          <p:cNvSpPr>
            <a:spLocks/>
          </p:cNvSpPr>
          <p:nvPr userDrawn="1"/>
        </p:nvSpPr>
        <p:spPr>
          <a:xfrm>
            <a:off x="336000" y="6541362"/>
            <a:ext cx="252000" cy="110800"/>
          </a:xfrm>
          <a:prstGeom prst="rect">
            <a:avLst/>
          </a:prstGeom>
          <a:noFill/>
        </p:spPr>
        <p:txBody>
          <a:bodyPr wrap="none" lIns="0" tIns="0" rIns="0" bIns="0" rtlCol="0" anchor="b" anchorCtr="0">
            <a:noAutofit/>
          </a:bodyPr>
          <a:lstStyle/>
          <a:p>
            <a:pPr>
              <a:lnSpc>
                <a:spcPct val="90000"/>
              </a:lnSpc>
            </a:pPr>
            <a:fld id="{93956F12-A918-41A9-A38F-C36C1096EDCE}" type="slidenum">
              <a:rPr lang="de-DE" sz="800">
                <a:solidFill>
                  <a:srgbClr val="78879B"/>
                </a:solidFill>
              </a:rPr>
              <a:pPr>
                <a:lnSpc>
                  <a:spcPct val="90000"/>
                </a:lnSpc>
              </a:pPr>
              <a:t>‹Nr.›</a:t>
            </a:fld>
            <a:endParaRPr lang="de-DE" sz="800" dirty="0">
              <a:solidFill>
                <a:srgbClr val="78879B"/>
              </a:solidFill>
            </a:endParaRPr>
          </a:p>
        </p:txBody>
      </p:sp>
      <p:sp>
        <p:nvSpPr>
          <p:cNvPr id="15" name="Rechteck 14"/>
          <p:cNvSpPr>
            <a:spLocks/>
          </p:cNvSpPr>
          <p:nvPr userDrawn="1"/>
        </p:nvSpPr>
        <p:spPr>
          <a:xfrm>
            <a:off x="550713" y="6541362"/>
            <a:ext cx="7813539" cy="110800"/>
          </a:xfrm>
          <a:prstGeom prst="rect">
            <a:avLst/>
          </a:prstGeom>
          <a:noFill/>
        </p:spPr>
        <p:txBody>
          <a:bodyPr wrap="none" lIns="0" tIns="0" rIns="0" bIns="0" rtlCol="0" anchor="b" anchorCtr="0">
            <a:noAutofit/>
          </a:bodyPr>
          <a:lstStyle/>
          <a:p>
            <a:pPr>
              <a:lnSpc>
                <a:spcPct val="90000"/>
              </a:lnSpc>
            </a:pPr>
            <a:r>
              <a:rPr lang="de-DE" sz="800" dirty="0">
                <a:solidFill>
                  <a:srgbClr val="78879B"/>
                </a:solidFill>
              </a:rPr>
              <a:t>CO/HRM-OSH  |  we care 2021</a:t>
            </a:r>
          </a:p>
        </p:txBody>
      </p:sp>
      <p:pic>
        <p:nvPicPr>
          <p:cNvPr id="10" name="Grafik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pic>
        <p:nvPicPr>
          <p:cNvPr id="13" name="Grafik 1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513331" y="6370012"/>
            <a:ext cx="342669" cy="342699"/>
          </a:xfrm>
          <a:prstGeom prst="rect">
            <a:avLst/>
          </a:prstGeom>
        </p:spPr>
      </p:pic>
    </p:spTree>
    <p:extLst>
      <p:ext uri="{BB962C8B-B14F-4D97-AF65-F5344CB8AC3E}">
        <p14:creationId xmlns:p14="http://schemas.microsoft.com/office/powerpoint/2010/main" val="72290873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4" r:id="rId3"/>
    <p:sldLayoutId id="2147483685" r:id="rId4"/>
    <p:sldLayoutId id="2147483686" r:id="rId5"/>
    <p:sldLayoutId id="2147483687" r:id="rId6"/>
    <p:sldLayoutId id="2147483688" r:id="rId7"/>
  </p:sldLayoutIdLst>
  <p:timing>
    <p:tnLst>
      <p:par>
        <p:cTn id="1" dur="indefinite" restart="never" nodeType="tmRoot"/>
      </p:par>
    </p:tnLst>
  </p:timing>
  <p:hf sldNum="0" hdr="0" ftr="0" dt="0"/>
  <p:txStyles>
    <p:titleStyle>
      <a:lvl1pPr algn="l" defTabSz="914400" rtl="0" eaLnBrk="1" latinLnBrk="0" hangingPunct="1">
        <a:spcBef>
          <a:spcPct val="0"/>
        </a:spcBef>
        <a:buNone/>
        <a:defRPr sz="2200" kern="1200">
          <a:solidFill>
            <a:schemeClr val="accent5"/>
          </a:solidFill>
          <a:latin typeface="+mn-lt"/>
          <a:ea typeface="+mj-ea"/>
          <a:cs typeface="+mj-cs"/>
        </a:defRPr>
      </a:lvl1pPr>
    </p:titleStyle>
    <p:bodyStyle>
      <a:lvl1pPr marL="180000" indent="-180000" algn="l" defTabSz="914400" rtl="0" eaLnBrk="1" latinLnBrk="0" hangingPunct="1">
        <a:spcBef>
          <a:spcPts val="1200"/>
        </a:spcBef>
        <a:spcAft>
          <a:spcPts val="0"/>
        </a:spcAft>
        <a:buClr>
          <a:schemeClr val="accent5"/>
        </a:buClr>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2pPr>
      <a:lvl3pPr marL="5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3pPr>
      <a:lvl4pPr marL="7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4pPr>
      <a:lvl5pPr marL="90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5pPr>
      <a:lvl6pPr marL="108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6pPr>
      <a:lvl7pPr marL="126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7pPr>
      <a:lvl8pPr marL="144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8pPr>
      <a:lvl9pPr marL="1620000" indent="-180000" algn="l" defTabSz="914400" rtl="0" eaLnBrk="1" latinLnBrk="0" hangingPunct="1">
        <a:spcBef>
          <a:spcPts val="1200"/>
        </a:spcBef>
        <a:spcAft>
          <a:spcPts val="0"/>
        </a:spcAft>
        <a:buClr>
          <a:schemeClr val="accent5"/>
        </a:buClr>
        <a:buFont typeface="TKTypeMedium" panose="020B06060405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brandfactory.thyssenkrupp.info/konzernthemen/we-care" TargetMode="External"/><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platzhalter 4" descr="FR_wecare2021_Poster_5Tipps_A3office.pdf - Adobe Acrobat Reader DC"/>
          <p:cNvPicPr>
            <a:picLocks noChangeAspect="1"/>
          </p:cNvPicPr>
          <p:nvPr/>
        </p:nvPicPr>
        <p:blipFill rotWithShape="1">
          <a:blip r:embed="rId2">
            <a:extLst>
              <a:ext uri="{28A0092B-C50C-407E-A947-70E740481C1C}">
                <a14:useLocalDpi xmlns:a14="http://schemas.microsoft.com/office/drawing/2010/main" val="0"/>
              </a:ext>
            </a:extLst>
          </a:blip>
          <a:srcRect r="5062"/>
          <a:stretch/>
        </p:blipFill>
        <p:spPr>
          <a:xfrm>
            <a:off x="-9347" y="0"/>
            <a:ext cx="12262032" cy="6858000"/>
          </a:xfrm>
          <a:prstGeom prst="rect">
            <a:avLst/>
          </a:prstGeom>
        </p:spPr>
      </p:pic>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247538"/>
            <a:ext cx="1340400" cy="350216"/>
          </a:xfrm>
          <a:prstGeom prst="rect">
            <a:avLst/>
          </a:prstGeom>
        </p:spPr>
      </p:pic>
    </p:spTree>
    <p:extLst>
      <p:ext uri="{BB962C8B-B14F-4D97-AF65-F5344CB8AC3E}">
        <p14:creationId xmlns:p14="http://schemas.microsoft.com/office/powerpoint/2010/main" val="2172780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p:custDataLst>
              <p:tags r:id="rId2"/>
            </p:custDataLst>
            <p:extLst>
              <p:ext uri="{D42A27DB-BD31-4B8C-83A1-F6EECF244321}">
                <p14:modId xmlns:p14="http://schemas.microsoft.com/office/powerpoint/2010/main" val="1774874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4" name="think-cell Folie" r:id="rId5" imgW="351" imgH="351" progId="TCLayout.ActiveDocument.1">
                  <p:embed/>
                </p:oleObj>
              </mc:Choice>
              <mc:Fallback>
                <p:oleObj name="think-cell Folie" r:id="rId5" imgW="351" imgH="351"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26" name="Bildplatzhalter 4" descr="FR_wecare2021_Poster_5Tipps_A3office.pdf - Adobe Acrobat Reader DC"/>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9801839" y="0"/>
            <a:ext cx="2390161" cy="3380930"/>
          </a:xfrm>
          <a:prstGeom prst="rect">
            <a:avLst/>
          </a:prstGeom>
        </p:spPr>
      </p:pic>
      <p:sp>
        <p:nvSpPr>
          <p:cNvPr id="3" name="Titel 1"/>
          <p:cNvSpPr txBox="1">
            <a:spLocks/>
          </p:cNvSpPr>
          <p:nvPr/>
        </p:nvSpPr>
        <p:spPr>
          <a:xfrm>
            <a:off x="0" y="985290"/>
            <a:ext cx="4273723" cy="467723"/>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r>
              <a:rPr lang="fr-FR" sz="2000">
                <a:latin typeface="TKTypeMedium" panose="020B0606040502020204" pitchFamily="34" charset="0"/>
              </a:rPr>
              <a:t>… qui peuvent tous nous aider</a:t>
            </a:r>
          </a:p>
        </p:txBody>
      </p:sp>
      <p:sp>
        <p:nvSpPr>
          <p:cNvPr id="13" name="Textfeld 12"/>
          <p:cNvSpPr txBox="1"/>
          <p:nvPr/>
        </p:nvSpPr>
        <p:spPr>
          <a:xfrm>
            <a:off x="4223481" y="5461681"/>
            <a:ext cx="8172000"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fr-FR" sz="1400"/>
              <a:t>Concentre-toi sur les solutions et sur un moyen d’avancer au lieu de ruminer les problèmes. </a:t>
            </a:r>
          </a:p>
        </p:txBody>
      </p:sp>
      <p:sp>
        <p:nvSpPr>
          <p:cNvPr id="15" name="Textfeld 14"/>
          <p:cNvSpPr txBox="1"/>
          <p:nvPr/>
        </p:nvSpPr>
        <p:spPr>
          <a:xfrm>
            <a:off x="4223481" y="2391318"/>
            <a:ext cx="8172000" cy="193899"/>
          </a:xfrm>
          <a:prstGeom prst="rect">
            <a:avLst/>
          </a:prstGeom>
          <a:noFill/>
        </p:spPr>
        <p:txBody>
          <a:bodyPr wrap="square" lIns="0" tIns="0" rIns="0" bIns="0" rtlCol="0" anchor="ctr">
            <a:spAutoFit/>
          </a:bodyPr>
          <a:lstStyle/>
          <a:p>
            <a:pPr>
              <a:lnSpc>
                <a:spcPct val="90000"/>
              </a:lnSpc>
              <a:spcBef>
                <a:spcPts val="600"/>
              </a:spcBef>
            </a:pPr>
            <a:r>
              <a:rPr lang="fr-FR" sz="1400" dirty="0" smtClean="0"/>
              <a:t>Soigne </a:t>
            </a:r>
            <a:r>
              <a:rPr lang="fr-FR" sz="1400" dirty="0"/>
              <a:t>les relations avec ta famille, tes amis et tes collègues.</a:t>
            </a:r>
            <a:endParaRPr lang="fr-FR" sz="1400" dirty="0"/>
          </a:p>
        </p:txBody>
      </p:sp>
      <p:sp>
        <p:nvSpPr>
          <p:cNvPr id="16" name="Textfeld 15"/>
          <p:cNvSpPr txBox="1"/>
          <p:nvPr/>
        </p:nvSpPr>
        <p:spPr>
          <a:xfrm>
            <a:off x="4224700" y="3158909"/>
            <a:ext cx="8172000" cy="193899"/>
          </a:xfrm>
          <a:prstGeom prst="rect">
            <a:avLst/>
          </a:prstGeom>
          <a:noFill/>
        </p:spPr>
        <p:txBody>
          <a:bodyPr wrap="square" lIns="0" tIns="0" rIns="0" bIns="0" rtlCol="0" anchor="ctr">
            <a:spAutoFit/>
          </a:bodyPr>
          <a:lstStyle/>
          <a:p>
            <a:pPr>
              <a:lnSpc>
                <a:spcPct val="90000"/>
              </a:lnSpc>
              <a:spcBef>
                <a:spcPts val="600"/>
              </a:spcBef>
            </a:pPr>
            <a:r>
              <a:rPr lang="fr-FR" sz="1400"/>
              <a:t>Reste actif physiquement, bouge et détends-toi régulièrement. </a:t>
            </a:r>
          </a:p>
        </p:txBody>
      </p:sp>
      <p:sp>
        <p:nvSpPr>
          <p:cNvPr id="18" name="Textfeld 17"/>
          <p:cNvSpPr txBox="1"/>
          <p:nvPr/>
        </p:nvSpPr>
        <p:spPr>
          <a:xfrm>
            <a:off x="4224700" y="3926500"/>
            <a:ext cx="8172000"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fr-FR" sz="1400"/>
              <a:t>Partage ta joie, ta colère, tes soucis, tes peurs avec d’autres personnes. Car cela aide de parler ! </a:t>
            </a:r>
          </a:p>
        </p:txBody>
      </p:sp>
      <p:sp>
        <p:nvSpPr>
          <p:cNvPr id="19" name="Textfeld 18"/>
          <p:cNvSpPr txBox="1"/>
          <p:nvPr/>
        </p:nvSpPr>
        <p:spPr>
          <a:xfrm>
            <a:off x="4224700" y="4694091"/>
            <a:ext cx="8172000" cy="193899"/>
          </a:xfrm>
          <a:prstGeom prst="rect">
            <a:avLst/>
          </a:prstGeom>
          <a:noFill/>
        </p:spPr>
        <p:txBody>
          <a:bodyPr wrap="square" lIns="0" tIns="0" rIns="0" bIns="0" rtlCol="0" anchor="ctr">
            <a:spAutoFit/>
          </a:bodyPr>
          <a:lstStyle>
            <a:defPPr>
              <a:defRPr lang="en-US"/>
            </a:defPPr>
            <a:lvl1pPr>
              <a:lnSpc>
                <a:spcPct val="90000"/>
              </a:lnSpc>
              <a:spcBef>
                <a:spcPts val="600"/>
              </a:spcBef>
              <a:defRPr sz="1100"/>
            </a:lvl1pPr>
          </a:lstStyle>
          <a:p>
            <a:r>
              <a:rPr lang="fr-FR" sz="1400"/>
              <a:t>Vois aussi les petites choses positives de la vie qui te font plaisir et te donnent de l’énergie. </a:t>
            </a:r>
          </a:p>
        </p:txBody>
      </p:sp>
      <p:sp>
        <p:nvSpPr>
          <p:cNvPr id="17" name="Textplatzhalter 24"/>
          <p:cNvSpPr txBox="1">
            <a:spLocks/>
          </p:cNvSpPr>
          <p:nvPr/>
        </p:nvSpPr>
        <p:spPr>
          <a:xfrm>
            <a:off x="-60684" y="327863"/>
            <a:ext cx="8496944"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a:latin typeface="TKTypeMedium" panose="020B0606040502020204" pitchFamily="34" charset="0"/>
              </a:rPr>
              <a:t>#howareyou : </a:t>
            </a:r>
            <a:r>
              <a:rPr lang="fr-FR" sz="2800"/>
              <a:t>5 astuces pour un meilleur moral</a:t>
            </a:r>
          </a:p>
        </p:txBody>
      </p:sp>
      <p:sp>
        <p:nvSpPr>
          <p:cNvPr id="14" name="Textfeld 13"/>
          <p:cNvSpPr txBox="1"/>
          <p:nvPr/>
        </p:nvSpPr>
        <p:spPr>
          <a:xfrm>
            <a:off x="673323" y="5400915"/>
            <a:ext cx="3600400" cy="332399"/>
          </a:xfrm>
          <a:prstGeom prst="rect">
            <a:avLst/>
          </a:prstGeom>
          <a:noFill/>
        </p:spPr>
        <p:txBody>
          <a:bodyPr wrap="square" lIns="0" tIns="0" rIns="0" bIns="0" rtlCol="0" anchor="ctr">
            <a:spAutoFit/>
          </a:bodyPr>
          <a:lstStyle/>
          <a:p>
            <a:pPr>
              <a:lnSpc>
                <a:spcPct val="90000"/>
              </a:lnSpc>
              <a:spcBef>
                <a:spcPts val="600"/>
              </a:spcBef>
            </a:pPr>
            <a:r>
              <a:rPr lang="fr-FR" sz="2400" dirty="0">
                <a:solidFill>
                  <a:schemeClr val="accent6"/>
                </a:solidFill>
              </a:rPr>
              <a:t>#5 </a:t>
            </a:r>
            <a:r>
              <a:rPr lang="fr-FR" sz="2400" dirty="0">
                <a:solidFill>
                  <a:schemeClr val="accent5"/>
                </a:solidFill>
              </a:rPr>
              <a:t>Trouve des solutions</a:t>
            </a:r>
          </a:p>
        </p:txBody>
      </p:sp>
      <p:sp>
        <p:nvSpPr>
          <p:cNvPr id="20" name="Textfeld 19"/>
          <p:cNvSpPr txBox="1"/>
          <p:nvPr/>
        </p:nvSpPr>
        <p:spPr>
          <a:xfrm>
            <a:off x="673323" y="3088475"/>
            <a:ext cx="3600400" cy="332399"/>
          </a:xfrm>
          <a:prstGeom prst="rect">
            <a:avLst/>
          </a:prstGeom>
          <a:noFill/>
        </p:spPr>
        <p:txBody>
          <a:bodyPr wrap="square" lIns="0" tIns="0" rIns="0" bIns="0" rtlCol="0" anchor="ctr">
            <a:spAutoFit/>
          </a:bodyPr>
          <a:lstStyle/>
          <a:p>
            <a:pPr>
              <a:lnSpc>
                <a:spcPct val="90000"/>
              </a:lnSpc>
              <a:spcBef>
                <a:spcPts val="600"/>
              </a:spcBef>
            </a:pPr>
            <a:r>
              <a:rPr lang="fr-FR" sz="2400" dirty="0">
                <a:solidFill>
                  <a:schemeClr val="accent6"/>
                </a:solidFill>
              </a:rPr>
              <a:t>#2 </a:t>
            </a:r>
            <a:r>
              <a:rPr lang="fr-FR" sz="2400" dirty="0">
                <a:solidFill>
                  <a:schemeClr val="accent5"/>
                </a:solidFill>
              </a:rPr>
              <a:t>Reste actif</a:t>
            </a:r>
          </a:p>
        </p:txBody>
      </p:sp>
      <p:sp>
        <p:nvSpPr>
          <p:cNvPr id="21" name="Textfeld 20"/>
          <p:cNvSpPr txBox="1"/>
          <p:nvPr/>
        </p:nvSpPr>
        <p:spPr>
          <a:xfrm>
            <a:off x="673323" y="2317662"/>
            <a:ext cx="3600400" cy="332399"/>
          </a:xfrm>
          <a:prstGeom prst="rect">
            <a:avLst/>
          </a:prstGeom>
          <a:noFill/>
        </p:spPr>
        <p:txBody>
          <a:bodyPr wrap="square" lIns="0" tIns="0" rIns="0" bIns="0" rtlCol="0" anchor="ctr">
            <a:spAutoFit/>
          </a:bodyPr>
          <a:lstStyle/>
          <a:p>
            <a:pPr>
              <a:lnSpc>
                <a:spcPct val="90000"/>
              </a:lnSpc>
              <a:spcBef>
                <a:spcPts val="600"/>
              </a:spcBef>
            </a:pPr>
            <a:r>
              <a:rPr lang="fr-FR" sz="2400" dirty="0">
                <a:solidFill>
                  <a:schemeClr val="accent6"/>
                </a:solidFill>
              </a:rPr>
              <a:t>#1 </a:t>
            </a:r>
            <a:r>
              <a:rPr lang="fr-FR" sz="2400" dirty="0">
                <a:solidFill>
                  <a:schemeClr val="accent5"/>
                </a:solidFill>
              </a:rPr>
              <a:t>Garde le contact</a:t>
            </a:r>
          </a:p>
        </p:txBody>
      </p:sp>
      <p:sp>
        <p:nvSpPr>
          <p:cNvPr id="22" name="Textfeld 21"/>
          <p:cNvSpPr txBox="1"/>
          <p:nvPr/>
        </p:nvSpPr>
        <p:spPr>
          <a:xfrm>
            <a:off x="673323" y="3859288"/>
            <a:ext cx="3600400" cy="332399"/>
          </a:xfrm>
          <a:prstGeom prst="rect">
            <a:avLst/>
          </a:prstGeom>
          <a:noFill/>
        </p:spPr>
        <p:txBody>
          <a:bodyPr wrap="square" lIns="0" tIns="0" rIns="0" bIns="0" rtlCol="0" anchor="ctr">
            <a:spAutoFit/>
          </a:bodyPr>
          <a:lstStyle/>
          <a:p>
            <a:pPr>
              <a:lnSpc>
                <a:spcPct val="90000"/>
              </a:lnSpc>
              <a:spcBef>
                <a:spcPts val="600"/>
              </a:spcBef>
            </a:pPr>
            <a:r>
              <a:rPr lang="fr-FR" sz="2400" dirty="0">
                <a:solidFill>
                  <a:schemeClr val="accent6"/>
                </a:solidFill>
              </a:rPr>
              <a:t>#3 </a:t>
            </a:r>
            <a:r>
              <a:rPr lang="fr-FR" sz="2400" dirty="0">
                <a:solidFill>
                  <a:schemeClr val="accent5"/>
                </a:solidFill>
              </a:rPr>
              <a:t>Parle franchement</a:t>
            </a:r>
          </a:p>
        </p:txBody>
      </p:sp>
      <p:sp>
        <p:nvSpPr>
          <p:cNvPr id="23" name="Textfeld 22"/>
          <p:cNvSpPr txBox="1"/>
          <p:nvPr/>
        </p:nvSpPr>
        <p:spPr>
          <a:xfrm>
            <a:off x="673323" y="4630101"/>
            <a:ext cx="3600400" cy="332399"/>
          </a:xfrm>
          <a:prstGeom prst="rect">
            <a:avLst/>
          </a:prstGeom>
          <a:noFill/>
        </p:spPr>
        <p:txBody>
          <a:bodyPr wrap="square" lIns="0" tIns="0" rIns="0" bIns="0" rtlCol="0" anchor="ctr">
            <a:spAutoFit/>
          </a:bodyPr>
          <a:lstStyle/>
          <a:p>
            <a:pPr>
              <a:lnSpc>
                <a:spcPct val="90000"/>
              </a:lnSpc>
              <a:spcBef>
                <a:spcPts val="600"/>
              </a:spcBef>
            </a:pPr>
            <a:r>
              <a:rPr lang="fr-FR" sz="2400" dirty="0">
                <a:solidFill>
                  <a:schemeClr val="accent6"/>
                </a:solidFill>
              </a:rPr>
              <a:t>#4 </a:t>
            </a:r>
            <a:r>
              <a:rPr lang="fr-FR" sz="2400" dirty="0">
                <a:solidFill>
                  <a:schemeClr val="accent5"/>
                </a:solidFill>
              </a:rPr>
              <a:t>Positive</a:t>
            </a:r>
          </a:p>
        </p:txBody>
      </p:sp>
      <p:sp>
        <p:nvSpPr>
          <p:cNvPr id="25" name="SegmentLabelxxTechnology"/>
          <p:cNvSpPr>
            <a:spLocks noChangeArrowheads="1"/>
          </p:cNvSpPr>
          <p:nvPr/>
        </p:nvSpPr>
        <p:spPr bwMode="auto">
          <a:xfrm>
            <a:off x="9254470" y="1048696"/>
            <a:ext cx="2935014" cy="198380"/>
          </a:xfrm>
          <a:prstGeom prst="rect">
            <a:avLst/>
          </a:prstGeom>
          <a:solidFill>
            <a:schemeClr val="accent6"/>
          </a:solidFill>
          <a:ln>
            <a:noFill/>
          </a:ln>
          <a:effectLst/>
          <a:extLst/>
        </p:spPr>
        <p:txBody>
          <a:bodyPr wrap="square" lIns="36000" rIns="36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de-DE" sz="800" dirty="0">
                <a:solidFill>
                  <a:schemeClr val="bg1"/>
                </a:solidFill>
                <a:hlinkClick r:id="rId8"/>
              </a:rPr>
              <a:t>https://brandfactory.thyssenkrupp.info/konzernthemen/we-care</a:t>
            </a:r>
            <a:endParaRPr lang="de-DE" sz="800" dirty="0" smtClean="0">
              <a:solidFill>
                <a:schemeClr val="bg1"/>
              </a:solidFill>
              <a:latin typeface="TKTypeMedium"/>
            </a:endParaRPr>
          </a:p>
        </p:txBody>
      </p:sp>
    </p:spTree>
    <p:extLst>
      <p:ext uri="{BB962C8B-B14F-4D97-AF65-F5344CB8AC3E}">
        <p14:creationId xmlns:p14="http://schemas.microsoft.com/office/powerpoint/2010/main" val="1159860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07166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fr-FR" sz="2000"/>
              <a:t>#1 Garde le contact </a:t>
            </a:r>
          </a:p>
        </p:txBody>
      </p:sp>
      <p:sp>
        <p:nvSpPr>
          <p:cNvPr id="6" name="Textfeld 5"/>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fr-FR" sz="2800" dirty="0">
                <a:solidFill>
                  <a:schemeClr val="accent6"/>
                </a:solidFill>
              </a:rPr>
              <a:t>#1 </a:t>
            </a:r>
            <a:r>
              <a:rPr lang="fr-FR" sz="2800" dirty="0">
                <a:solidFill>
                  <a:schemeClr val="accent5"/>
                </a:solidFill>
              </a:rPr>
              <a:t>Garde le contact</a:t>
            </a:r>
          </a:p>
        </p:txBody>
      </p:sp>
      <p:sp>
        <p:nvSpPr>
          <p:cNvPr id="15" name="Textfeld 14"/>
          <p:cNvSpPr txBox="1"/>
          <p:nvPr/>
        </p:nvSpPr>
        <p:spPr>
          <a:xfrm>
            <a:off x="3431704" y="2018187"/>
            <a:ext cx="8172000" cy="193899"/>
          </a:xfrm>
          <a:prstGeom prst="rect">
            <a:avLst/>
          </a:prstGeom>
          <a:noFill/>
        </p:spPr>
        <p:txBody>
          <a:bodyPr wrap="square" lIns="0" tIns="0" rIns="0" bIns="0" rtlCol="0" anchor="ctr">
            <a:spAutoFit/>
          </a:bodyPr>
          <a:lstStyle/>
          <a:p>
            <a:pPr>
              <a:lnSpc>
                <a:spcPct val="90000"/>
              </a:lnSpc>
              <a:spcBef>
                <a:spcPts val="600"/>
              </a:spcBef>
            </a:pPr>
            <a:r>
              <a:rPr lang="fr-FR" sz="1400" smtClean="0"/>
              <a:t>Soigne </a:t>
            </a:r>
            <a:r>
              <a:rPr lang="fr-FR" sz="1400" dirty="0"/>
              <a:t>les relations avec ta famille, tes amis et tes collègues.</a:t>
            </a:r>
            <a:endParaRPr lang="fr-FR" sz="1400" dirty="0"/>
          </a:p>
        </p:txBody>
      </p:sp>
      <p:sp>
        <p:nvSpPr>
          <p:cNvPr id="2" name="Textfeld 1"/>
          <p:cNvSpPr txBox="1"/>
          <p:nvPr/>
        </p:nvSpPr>
        <p:spPr>
          <a:xfrm>
            <a:off x="433243" y="2585229"/>
            <a:ext cx="6274825" cy="1107996"/>
          </a:xfrm>
          <a:prstGeom prst="rect">
            <a:avLst/>
          </a:prstGeom>
          <a:noFill/>
        </p:spPr>
        <p:txBody>
          <a:bodyPr wrap="square" lIns="0" tIns="0" rIns="0" bIns="0" rtlCol="0" anchor="ctr">
            <a:spAutoFit/>
          </a:bodyPr>
          <a:lstStyle/>
          <a:p>
            <a:pPr fontAlgn="base"/>
            <a:r>
              <a:rPr lang="fr-FR" sz="1200" dirty="0"/>
              <a:t>Nous sommes des êtres sociaux et nous avons besoin de relations et de connexion avec les autres. L’important, c’est que nous ayons des gens avec qui nous nous sentons bien et qui nous font du bien. Il est donc essentiel de garder le contact. En particulier quand le quotidien est agité et stressant, il est bon de prendre volontairement du temps pour notre famille et nos amis. Pas besoin pour cela de rencontres abondantes. Même un bref coup de téléphone ou un gentil message nous permet d’offrir de l’attention. </a:t>
            </a:r>
          </a:p>
        </p:txBody>
      </p:sp>
      <p:sp>
        <p:nvSpPr>
          <p:cNvPr id="4" name="Wolkenförmige Legende 3"/>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fr-FR" sz="1400" dirty="0"/>
              <a:t>Pense aux gens qui te sont chers dans ton entourage. Tu n’as peut-être pas eu de contacts avec certains d’entre eux depuis un certain temps. Quand leur as-tu demandé la dernière fois comment ils allaient ? </a:t>
            </a:r>
          </a:p>
        </p:txBody>
      </p:sp>
      <p:sp>
        <p:nvSpPr>
          <p:cNvPr id="5" name="Textfeld 4"/>
          <p:cNvSpPr txBox="1"/>
          <p:nvPr/>
        </p:nvSpPr>
        <p:spPr>
          <a:xfrm>
            <a:off x="433242" y="4102506"/>
            <a:ext cx="6562858" cy="658642"/>
          </a:xfrm>
          <a:prstGeom prst="rect">
            <a:avLst/>
          </a:prstGeom>
          <a:noFill/>
        </p:spPr>
        <p:txBody>
          <a:bodyPr wrap="square" lIns="0" tIns="0" rIns="0" bIns="0" rtlCol="0" anchor="ctr">
            <a:spAutoFit/>
          </a:bodyPr>
          <a:lstStyle/>
          <a:p>
            <a:pPr>
              <a:lnSpc>
                <a:spcPct val="90000"/>
              </a:lnSpc>
              <a:spcBef>
                <a:spcPts val="600"/>
              </a:spcBef>
            </a:pPr>
            <a:r>
              <a:rPr lang="fr-FR" sz="1400">
                <a:solidFill>
                  <a:schemeClr val="accent5"/>
                </a:solidFill>
              </a:rPr>
              <a:t>Petite mission au quotidien :</a:t>
            </a:r>
          </a:p>
          <a:p>
            <a:pPr>
              <a:lnSpc>
                <a:spcPct val="90000"/>
              </a:lnSpc>
              <a:spcBef>
                <a:spcPts val="600"/>
              </a:spcBef>
            </a:pPr>
            <a:r>
              <a:rPr lang="fr-FR" sz="1400">
                <a:solidFill>
                  <a:srgbClr val="4B5564"/>
                </a:solidFill>
              </a:rPr>
              <a:t>Envoie un message ou une carte postale à quelqu’un avec qui tu n’as peut-être pas eu de contacts depuis longtemps.  </a:t>
            </a:r>
          </a:p>
        </p:txBody>
      </p:sp>
      <p:sp>
        <p:nvSpPr>
          <p:cNvPr id="7" name="Rechteck 6"/>
          <p:cNvSpPr/>
          <p:nvPr/>
        </p:nvSpPr>
        <p:spPr>
          <a:xfrm>
            <a:off x="331489" y="4977172"/>
            <a:ext cx="6664611" cy="480131"/>
          </a:xfrm>
          <a:prstGeom prst="rect">
            <a:avLst/>
          </a:prstGeom>
        </p:spPr>
        <p:txBody>
          <a:bodyPr wrap="square">
            <a:spAutoFit/>
          </a:bodyPr>
          <a:lstStyle/>
          <a:p>
            <a:pPr>
              <a:lnSpc>
                <a:spcPct val="90000"/>
              </a:lnSpc>
              <a:spcBef>
                <a:spcPts val="600"/>
              </a:spcBef>
            </a:pPr>
            <a:r>
              <a:rPr lang="fr-FR" sz="1400" i="1">
                <a:solidFill>
                  <a:srgbClr val="4B5564"/>
                </a:solidFill>
              </a:rPr>
              <a:t>Qu’est-ce que tu as eu comme idée ? (Par ex. envoyer une carte postale ou une lettre, offrir des fleurs)</a:t>
            </a:r>
          </a:p>
        </p:txBody>
      </p:sp>
      <p:sp>
        <p:nvSpPr>
          <p:cNvPr id="9" name="Rechteck 8"/>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7920880"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a:latin typeface="TKTypeMedium" panose="020B0606040502020204" pitchFamily="34" charset="0"/>
              </a:rPr>
              <a:t>#howareyou : </a:t>
            </a:r>
            <a:r>
              <a:rPr lang="fr-FR" sz="2800"/>
              <a:t>5 astuces pour un meilleur moral</a:t>
            </a:r>
          </a:p>
        </p:txBody>
      </p:sp>
    </p:spTree>
    <p:extLst>
      <p:ext uri="{BB962C8B-B14F-4D97-AF65-F5344CB8AC3E}">
        <p14:creationId xmlns:p14="http://schemas.microsoft.com/office/powerpoint/2010/main" val="21773400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fr-FR" sz="2000"/>
              <a:t>#2 Reste actif</a:t>
            </a:r>
          </a:p>
        </p:txBody>
      </p:sp>
      <p:sp>
        <p:nvSpPr>
          <p:cNvPr id="8" name="Textfeld 7"/>
          <p:cNvSpPr txBox="1"/>
          <p:nvPr/>
        </p:nvSpPr>
        <p:spPr>
          <a:xfrm>
            <a:off x="433243" y="2694854"/>
            <a:ext cx="6274825" cy="1107996"/>
          </a:xfrm>
          <a:prstGeom prst="rect">
            <a:avLst/>
          </a:prstGeom>
          <a:noFill/>
        </p:spPr>
        <p:txBody>
          <a:bodyPr wrap="square" lIns="0" tIns="0" rIns="0" bIns="0" rtlCol="0" anchor="ctr">
            <a:spAutoFit/>
          </a:bodyPr>
          <a:lstStyle/>
          <a:p>
            <a:pPr fontAlgn="base"/>
            <a:r>
              <a:rPr lang="fr-FR" sz="1200" dirty="0"/>
              <a:t>Beaucoup d’entre nous au quotidien bougent peu ou ne varient pas les exercices. Dans ce cas, il est important de rééquilibrer les choses. Inutile en l’occurrence de courir le marathon. Dix minutes d’activité physique modérée par jour peuvent déjà aider. Il existe de nombreuses façons de bouger. Nous devrions aussi prendre le temps de nous détendre vraiment. Là encore, il ne s’agit pas de faire une heure de méditation. Une promenade au grand air, écouter de la musique ou boire une tasse de café sans être distrait ni dérangé est aussi une bonne solution. </a:t>
            </a:r>
          </a:p>
        </p:txBody>
      </p:sp>
      <p:sp>
        <p:nvSpPr>
          <p:cNvPr id="9" name="Wolkenförmige Legende 8"/>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fr-FR" sz="1600" dirty="0"/>
              <a:t>Prends-tu le temps de bouger au quotidien ? Quand était-ce la dernière fois que tu t’es vraiment consciemment détendu ?</a:t>
            </a:r>
          </a:p>
        </p:txBody>
      </p:sp>
      <p:sp>
        <p:nvSpPr>
          <p:cNvPr id="10" name="Textfeld 9"/>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fr-FR" sz="2800" dirty="0">
                <a:solidFill>
                  <a:schemeClr val="accent6"/>
                </a:solidFill>
              </a:rPr>
              <a:t>#2 </a:t>
            </a:r>
            <a:r>
              <a:rPr lang="fr-FR" sz="2800" dirty="0">
                <a:solidFill>
                  <a:schemeClr val="accent5"/>
                </a:solidFill>
              </a:rPr>
              <a:t>Reste actif</a:t>
            </a:r>
          </a:p>
        </p:txBody>
      </p:sp>
      <p:sp>
        <p:nvSpPr>
          <p:cNvPr id="11" name="Textfeld 10"/>
          <p:cNvSpPr txBox="1"/>
          <p:nvPr/>
        </p:nvSpPr>
        <p:spPr>
          <a:xfrm>
            <a:off x="3431704" y="2018187"/>
            <a:ext cx="8172000" cy="193899"/>
          </a:xfrm>
          <a:prstGeom prst="rect">
            <a:avLst/>
          </a:prstGeom>
          <a:noFill/>
        </p:spPr>
        <p:txBody>
          <a:bodyPr wrap="square" lIns="0" tIns="0" rIns="0" bIns="0" rtlCol="0" anchor="ctr">
            <a:spAutoFit/>
          </a:bodyPr>
          <a:lstStyle/>
          <a:p>
            <a:pPr>
              <a:lnSpc>
                <a:spcPct val="90000"/>
              </a:lnSpc>
              <a:spcBef>
                <a:spcPts val="600"/>
              </a:spcBef>
            </a:pPr>
            <a:r>
              <a:rPr lang="fr-FR" sz="1400" dirty="0"/>
              <a:t>Bouge et détends-toi régulièrement. </a:t>
            </a:r>
          </a:p>
        </p:txBody>
      </p:sp>
      <p:sp>
        <p:nvSpPr>
          <p:cNvPr id="14" name="Textfeld 13"/>
          <p:cNvSpPr txBox="1"/>
          <p:nvPr/>
        </p:nvSpPr>
        <p:spPr>
          <a:xfrm>
            <a:off x="433242" y="4185084"/>
            <a:ext cx="6562858" cy="658642"/>
          </a:xfrm>
          <a:prstGeom prst="rect">
            <a:avLst/>
          </a:prstGeom>
          <a:noFill/>
        </p:spPr>
        <p:txBody>
          <a:bodyPr wrap="square" lIns="0" tIns="0" rIns="0" bIns="0" rtlCol="0" anchor="ctr">
            <a:spAutoFit/>
          </a:bodyPr>
          <a:lstStyle/>
          <a:p>
            <a:pPr>
              <a:lnSpc>
                <a:spcPct val="90000"/>
              </a:lnSpc>
              <a:spcBef>
                <a:spcPts val="600"/>
              </a:spcBef>
            </a:pPr>
            <a:r>
              <a:rPr lang="fr-FR" sz="1400">
                <a:solidFill>
                  <a:schemeClr val="accent5"/>
                </a:solidFill>
              </a:rPr>
              <a:t>Petite mission au quotidien :</a:t>
            </a:r>
          </a:p>
          <a:p>
            <a:pPr>
              <a:lnSpc>
                <a:spcPct val="90000"/>
              </a:lnSpc>
              <a:spcBef>
                <a:spcPts val="600"/>
              </a:spcBef>
            </a:pPr>
            <a:r>
              <a:rPr lang="fr-FR" sz="1400">
                <a:solidFill>
                  <a:srgbClr val="4B5564"/>
                </a:solidFill>
              </a:rPr>
              <a:t>Consacre 15 minutes à une activité physique et à un moment de détente de ton choix.</a:t>
            </a:r>
          </a:p>
        </p:txBody>
      </p:sp>
      <p:sp>
        <p:nvSpPr>
          <p:cNvPr id="13" name="Rechteck 12"/>
          <p:cNvSpPr/>
          <p:nvPr/>
        </p:nvSpPr>
        <p:spPr>
          <a:xfrm>
            <a:off x="331489" y="4977172"/>
            <a:ext cx="6664611" cy="480131"/>
          </a:xfrm>
          <a:prstGeom prst="rect">
            <a:avLst/>
          </a:prstGeom>
        </p:spPr>
        <p:txBody>
          <a:bodyPr wrap="square">
            <a:spAutoFit/>
          </a:bodyPr>
          <a:lstStyle/>
          <a:p>
            <a:pPr>
              <a:lnSpc>
                <a:spcPct val="90000"/>
              </a:lnSpc>
              <a:spcBef>
                <a:spcPts val="600"/>
              </a:spcBef>
            </a:pPr>
            <a:r>
              <a:rPr lang="fr-FR" sz="1400" i="1" dirty="0">
                <a:solidFill>
                  <a:srgbClr val="4B5564"/>
                </a:solidFill>
              </a:rPr>
              <a:t>Pour quelle activité as-tu consciemment pris le temps ? (Par ex. boire un café au calme, ne rien faire pendant 5 minutes, une petite promenade, quelques exercices d’étirement, des exercices de gym) </a:t>
            </a:r>
          </a:p>
        </p:txBody>
      </p:sp>
      <p:sp>
        <p:nvSpPr>
          <p:cNvPr id="15" name="Rechteck 14"/>
          <p:cNvSpPr/>
          <p:nvPr/>
        </p:nvSpPr>
        <p:spPr>
          <a:xfrm>
            <a:off x="447019" y="5646459"/>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6" name="Textplatzhalter 24"/>
          <p:cNvSpPr txBox="1">
            <a:spLocks/>
          </p:cNvSpPr>
          <p:nvPr/>
        </p:nvSpPr>
        <p:spPr>
          <a:xfrm>
            <a:off x="-60684" y="327863"/>
            <a:ext cx="770485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a:latin typeface="TKTypeMedium" panose="020B0606040502020204" pitchFamily="34" charset="0"/>
              </a:rPr>
              <a:t>#howareyou : </a:t>
            </a:r>
            <a:r>
              <a:rPr lang="fr-FR" sz="2800"/>
              <a:t>5 astuces pour un meilleur moral</a:t>
            </a:r>
          </a:p>
        </p:txBody>
      </p:sp>
    </p:spTree>
    <p:extLst>
      <p:ext uri="{BB962C8B-B14F-4D97-AF65-F5344CB8AC3E}">
        <p14:creationId xmlns:p14="http://schemas.microsoft.com/office/powerpoint/2010/main" val="90380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43170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fr-FR" sz="2000"/>
              <a:t>#3 Parle franchement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fr-FR" sz="2800" dirty="0">
                <a:solidFill>
                  <a:schemeClr val="accent6"/>
                </a:solidFill>
              </a:rPr>
              <a:t>#3 </a:t>
            </a:r>
            <a:r>
              <a:rPr lang="fr-FR" sz="2800" dirty="0">
                <a:solidFill>
                  <a:schemeClr val="accent5"/>
                </a:solidFill>
              </a:rPr>
              <a:t>Parle franchement</a:t>
            </a:r>
          </a:p>
        </p:txBody>
      </p:sp>
      <p:sp>
        <p:nvSpPr>
          <p:cNvPr id="9" name="Textfeld 8"/>
          <p:cNvSpPr txBox="1"/>
          <p:nvPr/>
        </p:nvSpPr>
        <p:spPr>
          <a:xfrm>
            <a:off x="3719736" y="1977512"/>
            <a:ext cx="8172908" cy="215444"/>
          </a:xfrm>
          <a:prstGeom prst="rect">
            <a:avLst/>
          </a:prstGeom>
          <a:noFill/>
        </p:spPr>
        <p:txBody>
          <a:bodyPr wrap="square" lIns="0" tIns="0" rIns="0" bIns="0" rtlCol="0" anchor="ctr">
            <a:spAutoFit/>
          </a:bodyPr>
          <a:lstStyle/>
          <a:p>
            <a:r>
              <a:rPr lang="fr-FR" sz="1400" dirty="0"/>
              <a:t>Partage ta joie, ta colère, tes soucis, tes peurs avec d’autres personnes. Car cela aide de parler ! </a:t>
            </a:r>
          </a:p>
        </p:txBody>
      </p:sp>
      <p:sp>
        <p:nvSpPr>
          <p:cNvPr id="11" name="Wolkenförmige Legende 10"/>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fr-FR" sz="1600" dirty="0"/>
              <a:t>Partages-tu tes sentiments avec quelqu’un ? Ou est-ce que tu préfères garder tout pour toi ?  </a:t>
            </a:r>
          </a:p>
        </p:txBody>
      </p:sp>
      <p:sp>
        <p:nvSpPr>
          <p:cNvPr id="14" name="Textfeld 13"/>
          <p:cNvSpPr txBox="1"/>
          <p:nvPr/>
        </p:nvSpPr>
        <p:spPr>
          <a:xfrm>
            <a:off x="433242" y="4246522"/>
            <a:ext cx="6562858" cy="658642"/>
          </a:xfrm>
          <a:prstGeom prst="rect">
            <a:avLst/>
          </a:prstGeom>
          <a:noFill/>
        </p:spPr>
        <p:txBody>
          <a:bodyPr wrap="square" lIns="0" tIns="0" rIns="0" bIns="0" rtlCol="0" anchor="ctr">
            <a:spAutoFit/>
          </a:bodyPr>
          <a:lstStyle/>
          <a:p>
            <a:pPr>
              <a:lnSpc>
                <a:spcPct val="90000"/>
              </a:lnSpc>
              <a:spcBef>
                <a:spcPts val="600"/>
              </a:spcBef>
            </a:pPr>
            <a:r>
              <a:rPr lang="fr-FR" sz="1400">
                <a:solidFill>
                  <a:schemeClr val="accent5"/>
                </a:solidFill>
              </a:rPr>
              <a:t>Petite mission au quotidien :</a:t>
            </a:r>
          </a:p>
          <a:p>
            <a:pPr>
              <a:lnSpc>
                <a:spcPct val="90000"/>
              </a:lnSpc>
              <a:spcBef>
                <a:spcPts val="600"/>
              </a:spcBef>
            </a:pPr>
            <a:r>
              <a:rPr lang="fr-FR" sz="1400">
                <a:solidFill>
                  <a:srgbClr val="4B5564"/>
                </a:solidFill>
              </a:rPr>
              <a:t>Pense à une chose qui te préoccupe. En as-tu déjà parlé à quelqu’un ? Dans le cas contraire, réfléchis à qui tu pourrais en parler.  </a:t>
            </a:r>
          </a:p>
        </p:txBody>
      </p:sp>
      <p:sp>
        <p:nvSpPr>
          <p:cNvPr id="13" name="Textfeld 12"/>
          <p:cNvSpPr txBox="1"/>
          <p:nvPr/>
        </p:nvSpPr>
        <p:spPr>
          <a:xfrm>
            <a:off x="433243" y="2602521"/>
            <a:ext cx="6274825" cy="1292662"/>
          </a:xfrm>
          <a:prstGeom prst="rect">
            <a:avLst/>
          </a:prstGeom>
          <a:noFill/>
        </p:spPr>
        <p:txBody>
          <a:bodyPr wrap="square" lIns="0" tIns="0" rIns="0" bIns="0" rtlCol="0" anchor="ctr">
            <a:spAutoFit/>
          </a:bodyPr>
          <a:lstStyle/>
          <a:p>
            <a:pPr fontAlgn="base"/>
            <a:r>
              <a:rPr lang="fr-FR" sz="1200" dirty="0"/>
              <a:t>C’est sûr, c'est bon de partager sa joie avec les autres. Mais quand on est en colère, que l'on a des soucis ou du chagrin, cela aide aussi de mettre des mots dessus et de partager ses émotions. Nos sentiments ne vont pas s’envoler simplement après avoir eu une conversation. Mais nous en prenons conscience et cela nous permet de mieux réfléchir à notre état d’esprit et à nos émotions et d’aller chercher de l’aide. Nous n’avons pas besoin de parler de tout à quelqu’un mais dans certaines situations, nous devrions réfléchir si cela ne vaudrait pas la peine d’en discuter. En particulier quand un sujet nous préoccupe depuis un certain temps.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fr-FR" sz="1400" i="1">
                <a:solidFill>
                  <a:srgbClr val="4B5564"/>
                </a:solidFill>
              </a:rPr>
              <a:t>Qui est ton interlocuteur ? (Compagnon/compagne, parents, ami(e), collègue, chef(-fe), conseiller/-ère comme par ex. la hotline EAP)</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7452828"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dirty="0">
                <a:latin typeface="TKTypeMedium" panose="020B0606040502020204" pitchFamily="34" charset="0"/>
              </a:rPr>
              <a:t>#howareyou : </a:t>
            </a:r>
            <a:r>
              <a:rPr lang="fr-FR" sz="2800" dirty="0"/>
              <a:t>5 astuces pour un meilleur moral</a:t>
            </a:r>
          </a:p>
        </p:txBody>
      </p:sp>
    </p:spTree>
    <p:extLst>
      <p:ext uri="{BB962C8B-B14F-4D97-AF65-F5344CB8AC3E}">
        <p14:creationId xmlns:p14="http://schemas.microsoft.com/office/powerpoint/2010/main" val="457604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2926800"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fr-FR" sz="2000"/>
              <a:t>#4 Positive</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fr-FR" sz="2800" dirty="0">
                <a:solidFill>
                  <a:schemeClr val="accent6"/>
                </a:solidFill>
              </a:rPr>
              <a:t>#4 </a:t>
            </a:r>
            <a:r>
              <a:rPr lang="fr-FR" sz="2800" dirty="0">
                <a:solidFill>
                  <a:schemeClr val="accent5"/>
                </a:solidFill>
              </a:rPr>
              <a:t>Positive</a:t>
            </a:r>
          </a:p>
        </p:txBody>
      </p:sp>
      <p:sp>
        <p:nvSpPr>
          <p:cNvPr id="9" name="Textfeld 8"/>
          <p:cNvSpPr txBox="1"/>
          <p:nvPr/>
        </p:nvSpPr>
        <p:spPr>
          <a:xfrm>
            <a:off x="3431704" y="2007414"/>
            <a:ext cx="8676341" cy="215444"/>
          </a:xfrm>
          <a:prstGeom prst="rect">
            <a:avLst/>
          </a:prstGeom>
          <a:noFill/>
        </p:spPr>
        <p:txBody>
          <a:bodyPr wrap="square" lIns="0" tIns="0" rIns="0" bIns="0" rtlCol="0" anchor="ctr">
            <a:spAutoFit/>
          </a:bodyPr>
          <a:lstStyle/>
          <a:p>
            <a:r>
              <a:rPr lang="fr-FR" sz="1400"/>
              <a:t>Vois aussi les petites choses positives de la vie qui te font plaisir.</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fr-FR" sz="1600" dirty="0"/>
              <a:t>Qu’est-ce qui a été positif pour toi aujourd’hui ? De quoi es-tu reconnaissant ? </a:t>
            </a:r>
          </a:p>
        </p:txBody>
      </p:sp>
      <p:sp>
        <p:nvSpPr>
          <p:cNvPr id="14" name="Textfeld 13"/>
          <p:cNvSpPr txBox="1"/>
          <p:nvPr/>
        </p:nvSpPr>
        <p:spPr>
          <a:xfrm>
            <a:off x="433242" y="4077363"/>
            <a:ext cx="6562858" cy="624786"/>
          </a:xfrm>
          <a:prstGeom prst="rect">
            <a:avLst/>
          </a:prstGeom>
          <a:noFill/>
        </p:spPr>
        <p:txBody>
          <a:bodyPr wrap="square" lIns="0" tIns="0" rIns="0" bIns="0" rtlCol="0" anchor="ctr">
            <a:spAutoFit/>
          </a:bodyPr>
          <a:lstStyle/>
          <a:p>
            <a:pPr>
              <a:lnSpc>
                <a:spcPct val="90000"/>
              </a:lnSpc>
              <a:spcBef>
                <a:spcPts val="600"/>
              </a:spcBef>
            </a:pPr>
            <a:r>
              <a:rPr lang="fr-FR" sz="1400" dirty="0">
                <a:solidFill>
                  <a:schemeClr val="accent5"/>
                </a:solidFill>
              </a:rPr>
              <a:t>Petite mission au quotidien :</a:t>
            </a:r>
          </a:p>
          <a:p>
            <a:r>
              <a:rPr lang="fr-FR" sz="1400" dirty="0">
                <a:solidFill>
                  <a:srgbClr val="4B5564"/>
                </a:solidFill>
              </a:rPr>
              <a:t>Note 3 choses ou moments que tu as appréciés aujourd’hui ou hier et dont tu es reconnaissant.</a:t>
            </a:r>
          </a:p>
        </p:txBody>
      </p:sp>
      <p:sp>
        <p:nvSpPr>
          <p:cNvPr id="13" name="Textfeld 12"/>
          <p:cNvSpPr txBox="1"/>
          <p:nvPr/>
        </p:nvSpPr>
        <p:spPr>
          <a:xfrm>
            <a:off x="433243" y="2694854"/>
            <a:ext cx="6274825" cy="1107996"/>
          </a:xfrm>
          <a:prstGeom prst="rect">
            <a:avLst/>
          </a:prstGeom>
          <a:noFill/>
        </p:spPr>
        <p:txBody>
          <a:bodyPr wrap="square" lIns="0" tIns="0" rIns="0" bIns="0" rtlCol="0" anchor="ctr">
            <a:spAutoFit/>
          </a:bodyPr>
          <a:lstStyle/>
          <a:p>
            <a:pPr fontAlgn="base"/>
            <a:r>
              <a:rPr lang="fr-FR" sz="1200" dirty="0"/>
              <a:t>Parfois, nous perdons de vue les belles choses de la vie, en particulier quand notre quotidien est stressant ou monotone. Mais nous pouvons apprendre à être plus attentif aux choses qui vont bien dans notre vie, qui nous donnent de l’énergie et dont nous sommes reconnaissants. En étant plus attentifs au quotidien et en nous focalisant dessus, nous en deviendrons plus conscients et cela nous sera plus présent à l’esprit avec le temps. Il peut s’agir d’un joli moment ou d’une petite réussite dans la journée.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fr-FR" sz="1400" i="1" dirty="0">
                <a:solidFill>
                  <a:srgbClr val="4B5564"/>
                </a:solidFill>
              </a:rPr>
              <a:t>Cite 3 choses. (Par ex. un bon dîner, des collègues prévenants, une promenade avec les enfants)</a:t>
            </a: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1" name="Textplatzhalter 24"/>
          <p:cNvSpPr txBox="1">
            <a:spLocks/>
          </p:cNvSpPr>
          <p:nvPr/>
        </p:nvSpPr>
        <p:spPr>
          <a:xfrm>
            <a:off x="-60684" y="327863"/>
            <a:ext cx="7884876"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dirty="0">
                <a:latin typeface="TKTypeMedium" panose="020B0606040502020204" pitchFamily="34" charset="0"/>
              </a:rPr>
              <a:t>#howareyou : </a:t>
            </a:r>
            <a:r>
              <a:rPr lang="fr-FR" sz="2800" dirty="0"/>
              <a:t>5 astuces pour un meilleur moral</a:t>
            </a:r>
          </a:p>
        </p:txBody>
      </p:sp>
    </p:spTree>
    <p:extLst>
      <p:ext uri="{BB962C8B-B14F-4D97-AF65-F5344CB8AC3E}">
        <p14:creationId xmlns:p14="http://schemas.microsoft.com/office/powerpoint/2010/main" val="121045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0" y="985290"/>
            <a:ext cx="3431704" cy="436946"/>
          </a:xfrm>
          <a:prstGeom prst="rect">
            <a:avLst/>
          </a:prstGeom>
          <a:solidFill>
            <a:schemeClr val="accent5"/>
          </a:solidFill>
        </p:spPr>
        <p:txBody>
          <a:bodyPr vert="horz" wrap="square" lIns="648000" tIns="79200" rIns="252000" bIns="79200" rtlCol="0" anchor="t">
            <a:spAutoFit/>
          </a:bodyPr>
          <a:lstStyle>
            <a:lvl1pPr algn="l" defTabSz="914400" rtl="0" eaLnBrk="1" latinLnBrk="0" hangingPunct="1">
              <a:spcBef>
                <a:spcPct val="0"/>
              </a:spcBef>
              <a:spcAft>
                <a:spcPts val="0"/>
              </a:spcAft>
              <a:buNone/>
              <a:defRPr sz="3000" kern="1200" baseline="0">
                <a:solidFill>
                  <a:schemeClr val="bg1"/>
                </a:solidFill>
                <a:latin typeface="+mn-lt"/>
                <a:ea typeface="+mj-ea"/>
                <a:cs typeface="+mj-cs"/>
              </a:defRPr>
            </a:lvl1pPr>
          </a:lstStyle>
          <a:p>
            <a:pPr>
              <a:lnSpc>
                <a:spcPct val="90000"/>
              </a:lnSpc>
              <a:spcBef>
                <a:spcPts val="600"/>
              </a:spcBef>
            </a:pPr>
            <a:r>
              <a:rPr lang="fr-FR" sz="2000"/>
              <a:t>#5 Trouve des solutions </a:t>
            </a:r>
          </a:p>
        </p:txBody>
      </p:sp>
      <p:sp>
        <p:nvSpPr>
          <p:cNvPr id="8" name="Textfeld 7"/>
          <p:cNvSpPr txBox="1"/>
          <p:nvPr/>
        </p:nvSpPr>
        <p:spPr>
          <a:xfrm>
            <a:off x="433242" y="1916832"/>
            <a:ext cx="3600400" cy="387798"/>
          </a:xfrm>
          <a:prstGeom prst="rect">
            <a:avLst/>
          </a:prstGeom>
          <a:noFill/>
        </p:spPr>
        <p:txBody>
          <a:bodyPr wrap="square" lIns="0" tIns="0" rIns="0" bIns="0" rtlCol="0" anchor="ctr">
            <a:spAutoFit/>
          </a:bodyPr>
          <a:lstStyle/>
          <a:p>
            <a:pPr>
              <a:lnSpc>
                <a:spcPct val="90000"/>
              </a:lnSpc>
              <a:spcBef>
                <a:spcPts val="600"/>
              </a:spcBef>
            </a:pPr>
            <a:r>
              <a:rPr lang="fr-FR" sz="2800" dirty="0">
                <a:solidFill>
                  <a:schemeClr val="accent6"/>
                </a:solidFill>
              </a:rPr>
              <a:t>#5 </a:t>
            </a:r>
            <a:r>
              <a:rPr lang="fr-FR" sz="2800" dirty="0">
                <a:solidFill>
                  <a:schemeClr val="accent5"/>
                </a:solidFill>
              </a:rPr>
              <a:t>Trouve des solutions </a:t>
            </a:r>
          </a:p>
        </p:txBody>
      </p:sp>
      <p:sp>
        <p:nvSpPr>
          <p:cNvPr id="9" name="Textfeld 8"/>
          <p:cNvSpPr txBox="1"/>
          <p:nvPr/>
        </p:nvSpPr>
        <p:spPr>
          <a:xfrm>
            <a:off x="4033642" y="2001031"/>
            <a:ext cx="7570062" cy="215444"/>
          </a:xfrm>
          <a:prstGeom prst="rect">
            <a:avLst/>
          </a:prstGeom>
          <a:noFill/>
        </p:spPr>
        <p:txBody>
          <a:bodyPr wrap="square" lIns="0" tIns="0" rIns="0" bIns="0" rtlCol="0" anchor="ctr">
            <a:spAutoFit/>
          </a:bodyPr>
          <a:lstStyle/>
          <a:p>
            <a:r>
              <a:rPr lang="fr-FR" sz="1400" dirty="0"/>
              <a:t>Concentre-toi sur les solutions et sur un moyen d’avancer au lieu de ruminer les problèmes. </a:t>
            </a:r>
          </a:p>
        </p:txBody>
      </p:sp>
      <p:sp>
        <p:nvSpPr>
          <p:cNvPr id="10" name="Wolkenförmige Legende 9"/>
          <p:cNvSpPr/>
          <p:nvPr/>
        </p:nvSpPr>
        <p:spPr>
          <a:xfrm>
            <a:off x="7238175" y="3204630"/>
            <a:ext cx="4439531" cy="2525800"/>
          </a:xfrm>
          <a:prstGeom prst="cloudCallout">
            <a:avLst>
              <a:gd name="adj1" fmla="val 56388"/>
              <a:gd name="adj2" fmla="val 4987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fontAlgn="base"/>
            <a:r>
              <a:rPr lang="fr-FR" sz="1600" dirty="0"/>
              <a:t>Y </a:t>
            </a:r>
            <a:r>
              <a:rPr lang="fr-FR" sz="1600" dirty="0" err="1"/>
              <a:t>a-t-il</a:t>
            </a:r>
            <a:r>
              <a:rPr lang="fr-FR" sz="1600" dirty="0"/>
              <a:t> une chose qui te préoccupe sans arrêt ? Quelle pourrait être la solution ? </a:t>
            </a:r>
          </a:p>
        </p:txBody>
      </p:sp>
      <p:sp>
        <p:nvSpPr>
          <p:cNvPr id="14" name="Textfeld 13"/>
          <p:cNvSpPr txBox="1"/>
          <p:nvPr/>
        </p:nvSpPr>
        <p:spPr>
          <a:xfrm>
            <a:off x="433242" y="4113076"/>
            <a:ext cx="6562858" cy="624786"/>
          </a:xfrm>
          <a:prstGeom prst="rect">
            <a:avLst/>
          </a:prstGeom>
          <a:noFill/>
        </p:spPr>
        <p:txBody>
          <a:bodyPr wrap="square" lIns="0" tIns="0" rIns="0" bIns="0" rtlCol="0" anchor="ctr">
            <a:spAutoFit/>
          </a:bodyPr>
          <a:lstStyle/>
          <a:p>
            <a:pPr>
              <a:lnSpc>
                <a:spcPct val="90000"/>
              </a:lnSpc>
              <a:spcBef>
                <a:spcPts val="600"/>
              </a:spcBef>
            </a:pPr>
            <a:r>
              <a:rPr lang="fr-FR" sz="1400">
                <a:solidFill>
                  <a:schemeClr val="accent5"/>
                </a:solidFill>
              </a:rPr>
              <a:t>Petite mission au quotidien :</a:t>
            </a:r>
          </a:p>
          <a:p>
            <a:r>
              <a:rPr lang="fr-FR" sz="1400">
                <a:solidFill>
                  <a:srgbClr val="4B5564"/>
                </a:solidFill>
              </a:rPr>
              <a:t>Réfléchis à ce qui te préoccupe ou te dérange depuis longtemps. Parfois, c’est une broutille. Réfléchis aux possibilités qui pourraient aider. </a:t>
            </a:r>
          </a:p>
        </p:txBody>
      </p:sp>
      <p:sp>
        <p:nvSpPr>
          <p:cNvPr id="13" name="Textfeld 12"/>
          <p:cNvSpPr txBox="1"/>
          <p:nvPr/>
        </p:nvSpPr>
        <p:spPr>
          <a:xfrm>
            <a:off x="433243" y="2694854"/>
            <a:ext cx="6274825" cy="1107996"/>
          </a:xfrm>
          <a:prstGeom prst="rect">
            <a:avLst/>
          </a:prstGeom>
          <a:noFill/>
        </p:spPr>
        <p:txBody>
          <a:bodyPr wrap="square" lIns="0" tIns="0" rIns="0" bIns="0" rtlCol="0" anchor="ctr">
            <a:spAutoFit/>
          </a:bodyPr>
          <a:lstStyle/>
          <a:p>
            <a:pPr fontAlgn="base"/>
            <a:r>
              <a:rPr lang="fr-FR" sz="1200" dirty="0"/>
              <a:t>Parfois, certains choses nous énervent ou nous ruminons toujours le même problème. Nous nous perdons alors en pensées négatives, nous nous sentons peut-être incompris, nous nous percevons éventuellement comme une victime. Nous gaspillons ainsi notre énergie. Nous pouvons réfléchir à la place à trouver une solution. Peut-être seul, peut-être avec l’aide d’autres personnes. Il y a bien des choses sur lesquelles nous n’avons aucune influence. Dans ce cas, nous ne devrions pas nous énerver mais l’accepter. </a:t>
            </a:r>
          </a:p>
        </p:txBody>
      </p:sp>
      <p:sp>
        <p:nvSpPr>
          <p:cNvPr id="15" name="Rechteck 14"/>
          <p:cNvSpPr/>
          <p:nvPr/>
        </p:nvSpPr>
        <p:spPr>
          <a:xfrm>
            <a:off x="331489" y="4977172"/>
            <a:ext cx="6664611" cy="480131"/>
          </a:xfrm>
          <a:prstGeom prst="rect">
            <a:avLst/>
          </a:prstGeom>
        </p:spPr>
        <p:txBody>
          <a:bodyPr wrap="square">
            <a:spAutoFit/>
          </a:bodyPr>
          <a:lstStyle/>
          <a:p>
            <a:pPr>
              <a:lnSpc>
                <a:spcPct val="90000"/>
              </a:lnSpc>
              <a:spcBef>
                <a:spcPts val="600"/>
              </a:spcBef>
            </a:pPr>
            <a:r>
              <a:rPr lang="fr-FR" sz="1400" i="1" dirty="0">
                <a:solidFill>
                  <a:srgbClr val="4B5564"/>
                </a:solidFill>
              </a:rPr>
              <a:t>Cite ici les possibilités qui peuvent aider. (Par ex. demander de l’aide, rechercher le dialogue, écrire une  liste des choses </a:t>
            </a:r>
            <a:r>
              <a:rPr lang="fr-FR" sz="1400" i="1">
                <a:solidFill>
                  <a:srgbClr val="4B5564"/>
                </a:solidFill>
              </a:rPr>
              <a:t>à faire) </a:t>
            </a:r>
            <a:endParaRPr lang="fr-FR" sz="1400" i="1" dirty="0">
              <a:solidFill>
                <a:srgbClr val="4B5564"/>
              </a:solidFill>
            </a:endParaRPr>
          </a:p>
        </p:txBody>
      </p:sp>
      <p:sp>
        <p:nvSpPr>
          <p:cNvPr id="16" name="Rechteck 15"/>
          <p:cNvSpPr/>
          <p:nvPr/>
        </p:nvSpPr>
        <p:spPr>
          <a:xfrm>
            <a:off x="433242" y="5445224"/>
            <a:ext cx="6562858" cy="4468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Bef>
                <a:spcPts val="600"/>
              </a:spcBef>
              <a:spcAft>
                <a:spcPts val="0"/>
              </a:spcAft>
            </a:pPr>
            <a:endParaRPr lang="de-DE" sz="1600" dirty="0" err="1">
              <a:ln>
                <a:noFill/>
              </a:ln>
              <a:solidFill>
                <a:schemeClr val="tx1"/>
              </a:solidFill>
            </a:endParaRPr>
          </a:p>
        </p:txBody>
      </p:sp>
      <p:sp>
        <p:nvSpPr>
          <p:cNvPr id="12" name="Textplatzhalter 24"/>
          <p:cNvSpPr txBox="1">
            <a:spLocks/>
          </p:cNvSpPr>
          <p:nvPr/>
        </p:nvSpPr>
        <p:spPr>
          <a:xfrm>
            <a:off x="-60684" y="327863"/>
            <a:ext cx="7668852" cy="590834"/>
          </a:xfrm>
          <a:prstGeom prst="rect">
            <a:avLst/>
          </a:prstGeom>
          <a:solidFill>
            <a:schemeClr val="accent5"/>
          </a:solidFill>
        </p:spPr>
        <p:txBody>
          <a:bodyPr vert="horz" wrap="square" lIns="324000" tIns="79200" rIns="252000" bIns="79200" rtlCol="0" anchor="b" anchorCtr="0">
            <a:spAutoFit/>
          </a:bodyPr>
          <a:lstStyle>
            <a:defPPr>
              <a:defRPr lang="en-US"/>
            </a:defPPr>
            <a:lvl1pPr>
              <a:spcBef>
                <a:spcPct val="0"/>
              </a:spcBef>
              <a:buNone/>
              <a:defRPr sz="3600">
                <a:solidFill>
                  <a:schemeClr val="bg1"/>
                </a:solidFill>
                <a:ea typeface="+mj-ea"/>
                <a:cs typeface="+mj-cs"/>
              </a:defRPr>
            </a:lvl1pPr>
          </a:lstStyle>
          <a:p>
            <a:pPr>
              <a:spcBef>
                <a:spcPts val="0"/>
              </a:spcBef>
              <a:spcAft>
                <a:spcPts val="1200"/>
              </a:spcAft>
              <a:buClr>
                <a:srgbClr val="B0BAC4"/>
              </a:buClr>
            </a:pPr>
            <a:r>
              <a:rPr lang="fr-FR" sz="2800" dirty="0">
                <a:latin typeface="TKTypeMedium" panose="020B0606040502020204" pitchFamily="34" charset="0"/>
              </a:rPr>
              <a:t>#howareyou : </a:t>
            </a:r>
            <a:r>
              <a:rPr lang="fr-FR" sz="2800" dirty="0"/>
              <a:t>5 astuces pour un meilleur moral</a:t>
            </a:r>
          </a:p>
        </p:txBody>
      </p:sp>
    </p:spTree>
    <p:extLst>
      <p:ext uri="{BB962C8B-B14F-4D97-AF65-F5344CB8AC3E}">
        <p14:creationId xmlns:p14="http://schemas.microsoft.com/office/powerpoint/2010/main" val="21883285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EE4P_STYLE_ID" val="16x9e03112-3f35-4972-a433-d1af116995fe"/>
  <p:tag name="THINKCELLPRESENTATIONDONOTDELETE" val="&lt;?xml version=&quot;1.0&quot; encoding=&quot;UTF-16&quot; standalone=&quot;yes&quot;?&gt;&lt;root reqver=&quot;23045&quot;&gt;&lt;version val=&quot;25153&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2&quot;&gt;&lt;elem m_fUsage=&quot;1.00000000000000000000E+00&quot;&gt;&lt;m_msothmcolidx val=&quot;0&quot;/&gt;&lt;m_rgb r=&quot;00&quot; g=&quot;A0&quot; b=&quot;F5&quot;/&gt;&lt;m_nBrightness val=&quot;0&quot;/&gt;&lt;/elem&gt;&lt;elem m_fUsage=&quot;9.00000000000000022204E-01&quot;&gt;&lt;m_msothmcolidx val=&quot;0&quot;/&gt;&lt;m_rgb r=&quot;00&quot; g=&quot;78&quot; b=&quot;DC&quot;/&gt;&lt;m_nBrightness val=&quot;0&quot;/&gt;&lt;/elem&gt;&lt;/m_vecMRU&gt;&lt;/m_mruColor&gt;&lt;m_eweekdayFirstOfWeek val=&quot;2&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51125_0940_HWAO_Master January 2016">
  <a:themeElements>
    <a:clrScheme name="thyssenkrupp">
      <a:dk1>
        <a:srgbClr val="4B5564"/>
      </a:dk1>
      <a:lt1>
        <a:srgbClr val="FFFFFF"/>
      </a:lt1>
      <a:dk2>
        <a:srgbClr val="B0BAC4"/>
      </a:dk2>
      <a:lt2>
        <a:srgbClr val="78879B"/>
      </a:lt2>
      <a:accent1>
        <a:srgbClr val="D9DEE8"/>
      </a:accent1>
      <a:accent2>
        <a:srgbClr val="003C7D"/>
      </a:accent2>
      <a:accent3>
        <a:srgbClr val="0078DC"/>
      </a:accent3>
      <a:accent4>
        <a:srgbClr val="74C4EF"/>
      </a:accent4>
      <a:accent5>
        <a:srgbClr val="00A0F5"/>
      </a:accent5>
      <a:accent6>
        <a:srgbClr val="FFB400"/>
      </a:accent6>
      <a:hlink>
        <a:srgbClr val="4B5564"/>
      </a:hlink>
      <a:folHlink>
        <a:srgbClr val="9FAAB8"/>
      </a:folHlink>
    </a:clrScheme>
    <a:fontScheme name="tk">
      <a:majorFont>
        <a:latin typeface="TKTypeBold"/>
        <a:ea typeface=""/>
        <a:cs typeface=""/>
      </a:majorFont>
      <a:minorFont>
        <a:latin typeface="TKType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lnSpc>
            <a:spcPct val="90000"/>
          </a:lnSpc>
          <a:spcBef>
            <a:spcPts val="600"/>
          </a:spcBef>
          <a:spcAft>
            <a:spcPts val="0"/>
          </a:spcAft>
          <a:defRPr sz="1600" dirty="0" err="1" smtClean="0">
            <a:ln>
              <a:noFill/>
            </a:ln>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ctr">
        <a:spAutoFit/>
      </a:bodyPr>
      <a:lstStyle>
        <a:defPPr>
          <a:lnSpc>
            <a:spcPct val="90000"/>
          </a:lnSpc>
          <a:spcBef>
            <a:spcPts val="600"/>
          </a:spcBef>
          <a:defRPr sz="16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B477D3535AE64CB7DD7C01D9E9B489" ma:contentTypeVersion="4" ma:contentTypeDescription="Create a new document." ma:contentTypeScope="" ma:versionID="acb6d3c2f15bb31be666dc29a2ef806c">
  <xsd:schema xmlns:xsd="http://www.w3.org/2001/XMLSchema" xmlns:xs="http://www.w3.org/2001/XMLSchema" xmlns:p="http://schemas.microsoft.com/office/2006/metadata/properties" xmlns:ns1="http://schemas.microsoft.com/sharepoint/v3" targetNamespace="http://schemas.microsoft.com/office/2006/metadata/properties" ma:root="true" ma:fieldsID="431ad7d7fecb97f3f3fd1928f5b2654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ma:readOnly="false">
      <xsd:simpleType>
        <xsd:restriction base="dms:Unknown"/>
      </xsd:simpleType>
    </xsd:element>
    <xsd:element name="PublishingExpirationDate" ma:index="9" nillable="true" ma:displayName="Scheduling End Date" ma:description="" ma:hidden="true" ma:internalName="PublishingExpirationDate"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A0DA52-6A6F-43B0-BAFF-4162A97C47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EBDE8F-F760-4A93-9145-16D1FF2E4D1F}">
  <ds:schemaRef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purl.org/dc/dcmitype/"/>
    <ds:schemaRef ds:uri="http://www.w3.org/XML/1998/namespace"/>
  </ds:schemaRefs>
</ds:datastoreItem>
</file>

<file path=customXml/itemProps3.xml><?xml version="1.0" encoding="utf-8"?>
<ds:datastoreItem xmlns:ds="http://schemas.openxmlformats.org/officeDocument/2006/customXml" ds:itemID="{599E5F5B-D635-4B9D-8D36-D8946A7208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1193</Words>
  <Application>Microsoft Office PowerPoint</Application>
  <PresentationFormat>Breitbild</PresentationFormat>
  <Paragraphs>64</Paragraphs>
  <Slides>7</Slides>
  <Notes>6</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7</vt:i4>
      </vt:variant>
    </vt:vector>
  </HeadingPairs>
  <TitlesOfParts>
    <vt:vector size="12" baseType="lpstr">
      <vt:lpstr>Arial</vt:lpstr>
      <vt:lpstr>Calibri</vt:lpstr>
      <vt:lpstr>TKTypeMedium</vt:lpstr>
      <vt:lpstr>151125_0940_HWAO_Master January 2016</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DPI - Dr. PABST International, München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mal besser drauf Tipps</dc:title>
  <dc:subject>Ü de-</dc:subject>
  <dc:creator>Oberstebrink, Katja</dc:creator>
  <cp:lastModifiedBy>Oberstebrink, Katja</cp:lastModifiedBy>
  <cp:revision>882</cp:revision>
  <cp:lastPrinted>2018-01-23T15:25:45Z</cp:lastPrinted>
  <dcterms:created xsi:type="dcterms:W3CDTF">8061-08-24T01:10:10Z</dcterms:created>
  <dcterms:modified xsi:type="dcterms:W3CDTF">2021-04-13T17:21:17Z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0x010100F6B477D3535AE64CB7DD7C01D9E9B489</vt:lpwstr>
  </property>
</Properties>
</file>