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66" r:id="rId5"/>
    <p:sldId id="374" r:id="rId6"/>
    <p:sldId id="375" r:id="rId7"/>
    <p:sldId id="376" r:id="rId8"/>
    <p:sldId id="377" r:id="rId9"/>
    <p:sldId id="378" r:id="rId10"/>
    <p:sldId id="379" r:id="rId11"/>
    <p:sldId id="380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74" autoAdjust="0"/>
    <p:restoredTop sz="93979" autoAdjust="0"/>
  </p:normalViewPr>
  <p:slideViewPr>
    <p:cSldViewPr>
      <p:cViewPr varScale="1">
        <p:scale>
          <a:sx n="73" d="100"/>
          <a:sy n="73" d="100"/>
        </p:scale>
        <p:origin x="234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D6230-35D5-4CDF-8FAD-B5EAC575EF9D}" type="datetimeFigureOut">
              <a:rPr lang="en-US" smtClean="0"/>
              <a:t>3/8/2021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2A421-727C-49B1-A098-B7277550379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163071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2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8359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5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783173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6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Headline for max two lines tk Brand Blue (Subline one line only 18 pt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51989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9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1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de-DE" dirty="0"/>
              <a:t>Add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34776750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05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fld id="{93956F12-A918-41A9-A38F-C36C1096EDCE}" type="slidenum">
              <a:rPr lang="de-DE" sz="800">
                <a:solidFill>
                  <a:srgbClr val="78879B"/>
                </a:solidFill>
              </a:rPr>
              <a:pPr>
                <a:lnSpc>
                  <a:spcPct val="90000"/>
                </a:lnSpc>
              </a:pPr>
              <a:t>‹Nr.›</a:t>
            </a:fld>
            <a:endParaRPr lang="de-DE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800" dirty="0">
                <a:solidFill>
                  <a:srgbClr val="78879B"/>
                </a:solidFill>
              </a:rPr>
              <a:t>CO/HRM-OSH  |  we care 2021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jp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jp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jp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jp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jp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116305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8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8932800" cy="1107996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hi" dirty="0">
                <a:latin typeface="TKTypeMedium" panose="020B0606040502020204" pitchFamily="34" charset="0"/>
              </a:rPr>
              <a:t>#howareyou क्षण</a:t>
            </a:r>
            <a:r>
              <a:rPr lang="hi" dirty="0"/>
              <a:t/>
            </a:r>
            <a:br>
              <a:rPr lang="hi" dirty="0"/>
            </a:br>
            <a:r>
              <a:rPr lang="hi" dirty="0">
                <a:latin typeface="TKTypeMedium" panose="020B0606040502020204" pitchFamily="34" charset="0"/>
              </a:rPr>
              <a:t>शिफ्ट चर्चाओं, बैठकों आदि के लिए प्रस्तावनाएं।</a:t>
            </a:r>
            <a:endParaRPr lang="hi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de-DE" dirty="0" smtClean="0"/>
              <a:t>CO/HRM-OSH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5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22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16835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hi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 algn="l" rtl="0"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hi" sz="2800" b="0" i="0" u="none" baseline="0" dirty="0">
                <a:latin typeface="TKTypeMedium" panose="020B0606040502020204" pitchFamily="34" charset="0"/>
              </a:rPr>
              <a:t>#howareyou क्षण</a:t>
            </a:r>
            <a:endParaRPr lang="hi" sz="2800" dirty="0"/>
          </a:p>
        </p:txBody>
      </p:sp>
      <p:sp>
        <p:nvSpPr>
          <p:cNvPr id="6" name="Textplatzhalter 24"/>
          <p:cNvSpPr txBox="1">
            <a:spLocks/>
          </p:cNvSpPr>
          <p:nvPr/>
        </p:nvSpPr>
        <p:spPr>
          <a:xfrm>
            <a:off x="-50712" y="987396"/>
            <a:ext cx="4922576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hi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hi-IN" sz="2400" dirty="0">
                <a:latin typeface="TKTypeMedium" panose="020B0606040502020204" pitchFamily="34" charset="0"/>
              </a:rPr>
              <a:t>इसके साथ क्या किया जा सकता है? </a:t>
            </a:r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80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" b="0" i="0" u="none" baseline="0" dirty="0">
                <a:solidFill>
                  <a:schemeClr val="accent5"/>
                </a:solidFill>
              </a:rPr>
              <a:t>टीम चर्चाओं, बैठकों अदि के लिए संभावित प्रस्तावनाएं नीचे दी गयी </a:t>
            </a:r>
            <a:r>
              <a:rPr lang="hi" b="0" i="0" u="none" baseline="0">
                <a:solidFill>
                  <a:schemeClr val="accent5"/>
                </a:solidFill>
              </a:rPr>
              <a:t>हैं।</a:t>
            </a:r>
            <a:endParaRPr lang="hi" b="0" i="0" u="none" baseline="0" dirty="0">
              <a:solidFill>
                <a:schemeClr val="accent5"/>
              </a:solidFill>
            </a:endParaRPr>
          </a:p>
          <a:p>
            <a:pPr algn="l" rtl="0">
              <a:lnSpc>
                <a:spcPct val="90000"/>
              </a:lnSpc>
              <a:spcBef>
                <a:spcPts val="600"/>
              </a:spcBef>
            </a:pPr>
            <a:r>
              <a:rPr lang="hi" b="0" i="0" u="none" baseline="0" dirty="0">
                <a:solidFill>
                  <a:schemeClr val="accent5"/>
                </a:solidFill>
              </a:rPr>
              <a:t>इन वाक्यों की शुरूवातों, प्रश्नों</a:t>
            </a:r>
            <a:r>
              <a:rPr lang="en-US" dirty="0">
                <a:solidFill>
                  <a:schemeClr val="accent5"/>
                </a:solidFill>
              </a:rPr>
              <a:t>,</a:t>
            </a:r>
            <a:r>
              <a:rPr lang="hi" b="0" i="0" u="none" baseline="0" dirty="0">
                <a:solidFill>
                  <a:schemeClr val="accent5"/>
                </a:solidFill>
              </a:rPr>
              <a:t> या सोच के उत्तेजनाओं को समय नहीं लगता, लेकिन मूड अच्छी तरह से आज़माने के लिए, मदद करने की संभावनाओं को खोजने के लिए</a:t>
            </a:r>
            <a:r>
              <a:rPr lang="en-US" dirty="0">
                <a:solidFill>
                  <a:schemeClr val="accent5"/>
                </a:solidFill>
              </a:rPr>
              <a:t>,</a:t>
            </a:r>
            <a:r>
              <a:rPr lang="hi" b="0" i="0" u="none" baseline="0" dirty="0">
                <a:solidFill>
                  <a:schemeClr val="accent5"/>
                </a:solidFill>
              </a:rPr>
              <a:t> और हमारी "वि केअर (we care)" संस्कृति को ज्यादा शक्तिशाली बनाने में उनकी मदद होती है।</a:t>
            </a:r>
          </a:p>
          <a:p>
            <a:pPr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hi" dirty="0">
              <a:solidFill>
                <a:schemeClr val="accent5"/>
              </a:solidFill>
            </a:endParaRPr>
          </a:p>
          <a:p>
            <a:pPr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hi" dirty="0">
              <a:solidFill>
                <a:schemeClr val="accent5"/>
              </a:solidFill>
            </a:endParaRPr>
          </a:p>
          <a:p>
            <a:pPr marL="28575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hi" b="0" i="0" u="none" baseline="0" dirty="0">
                <a:solidFill>
                  <a:schemeClr val="accent5"/>
                </a:solidFill>
              </a:rPr>
              <a:t>किसी एक प्रस्तावना का चयन करें। </a:t>
            </a:r>
          </a:p>
          <a:p>
            <a:pPr marL="28575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hi" b="0" i="0" u="none" baseline="0" dirty="0">
                <a:solidFill>
                  <a:schemeClr val="accent5"/>
                </a:solidFill>
              </a:rPr>
              <a:t>वाक्यों को पूरा करें, प्रश्नों के उत्तर दें या कोई छोटी सी कहानी सुनवाएं। </a:t>
            </a:r>
          </a:p>
          <a:p>
            <a:pPr marL="28575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hi" b="0" i="0" u="none" baseline="0" dirty="0">
                <a:solidFill>
                  <a:schemeClr val="accent5"/>
                </a:solidFill>
              </a:rPr>
              <a:t>उसके लिए कुछ 2-3 मिनट टाइम की योजना करें।</a:t>
            </a: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i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i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i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i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i" dirty="0"/>
          </a:p>
        </p:txBody>
      </p:sp>
      <p:sp>
        <p:nvSpPr>
          <p:cNvPr id="15" name="Rechteck 14"/>
          <p:cNvSpPr/>
          <p:nvPr/>
        </p:nvSpPr>
        <p:spPr>
          <a:xfrm>
            <a:off x="1189994" y="5599344"/>
            <a:ext cx="497801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" sz="1600" b="0" i="0" u="none" baseline="0" dirty="0">
                <a:solidFill>
                  <a:schemeClr val="accent5"/>
                </a:solidFill>
              </a:rPr>
              <a:t>टीम के अंदर एक बैठक में से दूसरी बैठक में जाना संभव है। </a:t>
            </a:r>
          </a:p>
        </p:txBody>
      </p:sp>
      <p:sp>
        <p:nvSpPr>
          <p:cNvPr id="16" name="Rechteck 15"/>
          <p:cNvSpPr/>
          <p:nvPr/>
        </p:nvSpPr>
        <p:spPr>
          <a:xfrm>
            <a:off x="6960096" y="5557765"/>
            <a:ext cx="496855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" sz="1600" b="0" i="0" u="none" baseline="0" dirty="0">
                <a:solidFill>
                  <a:schemeClr val="accent5"/>
                </a:solidFill>
              </a:rPr>
              <a:t>इन प्रस्तावनाओं की योजना ऎसी चाहिए कि उनका नतीजा कोई लम्बी-चौड़ी चर्चा न हो। </a:t>
            </a:r>
          </a:p>
        </p:txBody>
      </p:sp>
    </p:spTree>
    <p:extLst>
      <p:ext uri="{BB962C8B-B14F-4D97-AF65-F5344CB8AC3E}">
        <p14:creationId xmlns:p14="http://schemas.microsoft.com/office/powerpoint/2010/main" val="258420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3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hi" sz="4400" dirty="0">
                <a:solidFill>
                  <a:srgbClr val="FFFFFF"/>
                </a:solidFill>
              </a:rPr>
              <a:t>मेरा हाल ऐसा है ...</a:t>
            </a: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मेरा मूड फिलहाल ऐसा है …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-IN" sz="1600" dirty="0"/>
              <a:t>इतना तो समय होना ही चाहिए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hi-IN" sz="1600" dirty="0"/>
              <a:t>मिनट</a:t>
            </a:r>
            <a:r>
              <a:rPr lang="en-US" sz="1600" dirty="0"/>
              <a:t>           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hi-IN" sz="1600" dirty="0"/>
              <a:t>टीम चर्चा और बैठकों के लिए संक्षिप्त परिचय</a:t>
            </a:r>
            <a:endParaRPr lang="h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3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67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hi" sz="4400" dirty="0">
                <a:solidFill>
                  <a:srgbClr val="FFFFFF"/>
                </a:solidFill>
              </a:rPr>
              <a:t>मेरा हाल ऐसा है ...</a:t>
            </a: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मैं तंग आ गया हूँ इन चीज़ों से ...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मुझे सचमुच याद जिस चीज़ की आ रही है, वह है …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मैं उमंगित होकर इसका इंतजार कर रहा हूँ …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इस समय में मेरी सचमुच मदद करता है ...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-IN" sz="1600" dirty="0"/>
              <a:t>इतना तो समय होना ही चाहिए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hi-IN" sz="1600" dirty="0"/>
              <a:t>मिनट</a:t>
            </a:r>
            <a:r>
              <a:rPr lang="en-US" sz="1600" dirty="0"/>
              <a:t>           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hi-IN" sz="1600" dirty="0"/>
              <a:t>टीम चर्चा और बैठकों के लिए संक्षिप्त परिचय</a:t>
            </a:r>
            <a:endParaRPr lang="h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34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hi" sz="4400" dirty="0">
                <a:solidFill>
                  <a:srgbClr val="FFFFFF"/>
                </a:solidFill>
              </a:rPr>
              <a:t>मेरा हाल ऐसा है ...</a:t>
            </a: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मैं एहसानमंद हूँ इन चीजों के लिए....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मुझे किसकी खुशी हुई ...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-IN" sz="1600" dirty="0"/>
              <a:t>इतना तो समय होना ही चाहिए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hi-IN" sz="1600" dirty="0"/>
              <a:t>मिनट</a:t>
            </a:r>
            <a:r>
              <a:rPr lang="en-US" sz="1600" dirty="0"/>
              <a:t>           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hi-IN" sz="1600" dirty="0"/>
              <a:t>टीम चर्चा और बैठकों के लिए संक्षिप्त परिचय</a:t>
            </a:r>
            <a:endParaRPr lang="h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83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1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hi" sz="4400" dirty="0">
                <a:solidFill>
                  <a:srgbClr val="FFFFFF"/>
                </a:solidFill>
              </a:rPr>
              <a:t>आप लोगों का क्या हाल है? </a:t>
            </a: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कौनसी शक्ल इस समय आपके मूड से मिलती-जुलती है? 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क्यों? 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अगर तेरा हाल फ़िलहाल इतना अच्छा नहीं है:</a:t>
            </a:r>
            <a:br>
              <a:rPr lang="hi" sz="2400" dirty="0">
                <a:solidFill>
                  <a:srgbClr val="FFFFFF"/>
                </a:solidFill>
              </a:rPr>
            </a:br>
            <a:r>
              <a:rPr lang="hi" sz="2400" dirty="0">
                <a:solidFill>
                  <a:srgbClr val="FFFFFF"/>
                </a:solidFill>
              </a:rPr>
              <a:t>हम टीम के अंदर तेरी क्या मदद कर सकते हैं? </a:t>
            </a:r>
            <a:endParaRPr lang="hi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-IN" sz="1600" dirty="0"/>
              <a:t>इतना तो समय होना ही चाहिए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hi-IN" sz="1600" dirty="0"/>
              <a:t>मिनट</a:t>
            </a:r>
            <a:r>
              <a:rPr lang="en-US" sz="1600" dirty="0"/>
              <a:t>           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hi-IN" sz="1600" dirty="0"/>
              <a:t>टीम चर्चा और बैठकों के लिए संक्षिप्त परिचय</a:t>
            </a:r>
            <a:endParaRPr lang="h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1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3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hi" sz="4400" dirty="0">
                <a:solidFill>
                  <a:srgbClr val="FFFFFF"/>
                </a:solidFill>
              </a:rPr>
              <a:t>मुझे यह जानने में रूचि है कि तुम लोगों का क्या हाल है?</a:t>
            </a: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इस परिस्थिति में मेरे ध्यान में आया है </a:t>
            </a:r>
            <a:br>
              <a:rPr lang="hi" sz="2400" dirty="0">
                <a:solidFill>
                  <a:srgbClr val="FFFFFF"/>
                </a:solidFill>
              </a:rPr>
            </a:br>
            <a:r>
              <a:rPr lang="hi" sz="2400" dirty="0">
                <a:solidFill>
                  <a:srgbClr val="FFFFFF"/>
                </a:solidFill>
              </a:rPr>
              <a:t>कि दूसरों का ख्याल करना कितना महत्वपूर्ण है: …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अतः हमें एक-दूसरे की बातें सुनने के लिए तैयार रहना चाहिए, और अगर हमें कुछ तकलीफ़ हो, तो किसीसे दिल खोल के बात करनी चाहिए।</a:t>
            </a:r>
            <a:endParaRPr lang="hi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-IN" sz="1600" dirty="0"/>
              <a:t>इतना तो समय होना ही चाहिए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hi-IN" sz="1600" dirty="0"/>
              <a:t>मिनट</a:t>
            </a:r>
            <a:r>
              <a:rPr lang="en-US" sz="1600" dirty="0"/>
              <a:t>           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hi-IN" sz="1600" dirty="0"/>
              <a:t>टीम चर्चा और बैठकों के लिए संक्षिप्त परिचय</a:t>
            </a:r>
            <a:endParaRPr lang="h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47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6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hi" sz="4400" dirty="0">
                <a:solidFill>
                  <a:srgbClr val="FFFFFF"/>
                </a:solidFill>
              </a:rPr>
              <a:t>मेरा भी एक बार बूरा हाल था!</a:t>
            </a: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मेरा हाल तब बूरा था, जब …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hi" sz="2400" dirty="0">
                <a:solidFill>
                  <a:srgbClr val="FFFFFF"/>
                </a:solidFill>
              </a:rPr>
              <a:t>मुझे ऐसी मदद मिली: …</a:t>
            </a:r>
          </a:p>
          <a:p>
            <a:pPr lvl="0">
              <a:lnSpc>
                <a:spcPct val="90000"/>
              </a:lnSpc>
            </a:pPr>
            <a:endParaRPr lang="hi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hi-IN" sz="1600" dirty="0"/>
              <a:t>इतना तो समय होना ही चाहिए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2-3 </a:t>
            </a:r>
            <a:r>
              <a:rPr lang="hi-IN" sz="1600" dirty="0"/>
              <a:t>मिनट</a:t>
            </a:r>
            <a:r>
              <a:rPr lang="en-US" sz="1600" dirty="0"/>
              <a:t>           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hi-IN" sz="1600" dirty="0"/>
              <a:t>टीम चर्चा और बैठकों के लिए संक्षिप्त परिचय</a:t>
            </a:r>
            <a:endParaRPr lang="h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37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EBDE8F-F760-4A93-9145-16D1FF2E4D1F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c51f9492-06f6-4d1e-aceb-358b31fe04e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454</Words>
  <Application>Microsoft Office PowerPoint</Application>
  <PresentationFormat>Breitbild</PresentationFormat>
  <Paragraphs>85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TKTypeBold</vt:lpstr>
      <vt:lpstr>TKTypeMedium</vt:lpstr>
      <vt:lpstr>151125_0940_HWAO_Master January 2016</vt:lpstr>
      <vt:lpstr>think-cell Folie</vt:lpstr>
      <vt:lpstr>#howareyou क्षण शिफ्ट चर्चाओं, बैठकों आदि के लिए प्रस्तावनाएं।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de-hi</dc:subject>
  <dc:creator>Dr. PABST International</dc:creator>
  <cp:keywords/>
  <dc:description/>
  <cp:lastModifiedBy>Tran, Jackie</cp:lastModifiedBy>
  <cp:revision>1049</cp:revision>
  <cp:lastPrinted>2020-12-07T06:37:24Z</cp:lastPrinted>
  <dcterms:created xsi:type="dcterms:W3CDTF">8061-08-24T01:10:10Z</dcterms:created>
  <dcterms:modified xsi:type="dcterms:W3CDTF">2021-03-08T10:38:03Z</dcterms:modified>
  <cp:category/>
  <cp:contentStatus/>
  <cp:version>DPI - Dr. PABST International, München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