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Lst>
  <p:notesMasterIdLst>
    <p:notesMasterId r:id="rId12"/>
  </p:notesMasterIdLst>
  <p:handoutMasterIdLst>
    <p:handoutMasterId r:id="rId13"/>
  </p:handoutMasterIdLst>
  <p:sldIdLst>
    <p:sldId id="343" r:id="rId5"/>
    <p:sldId id="342" r:id="rId6"/>
    <p:sldId id="283" r:id="rId7"/>
    <p:sldId id="284" r:id="rId8"/>
    <p:sldId id="285" r:id="rId9"/>
    <p:sldId id="286" r:id="rId10"/>
    <p:sldId id="287" r:id="rId11"/>
  </p:sldIdLst>
  <p:sldSz cx="12192000" cy="6858000"/>
  <p:notesSz cx="6808788" cy="99409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90" autoAdjust="0"/>
    <p:restoredTop sz="73964" autoAdjust="0"/>
  </p:normalViewPr>
  <p:slideViewPr>
    <p:cSldViewPr>
      <p:cViewPr varScale="1">
        <p:scale>
          <a:sx n="105" d="100"/>
          <a:sy n="105" d="100"/>
        </p:scale>
        <p:origin x="126" y="252"/>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t>06.04.2021</a:t>
            </a:fld>
            <a:endParaRPr lang="de-DE" dirty="0"/>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80AD6230-35D5-4CDF-8FAD-B5EAC575EF9D}" type="datetimeFigureOut">
              <a:rPr lang="en-US" smtClean="0"/>
              <a:t>4/6/2021</a:t>
            </a:fld>
            <a:endParaRPr lang="en-US"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CAA2A421-727C-49B1-A098-B7277550379B}" type="slidenum">
              <a:rPr lang="en-US" smtClean="0"/>
              <a:t>‹Nr.›</a:t>
            </a:fld>
            <a:endParaRPr lang="en-US"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lgn="l" rtl="0">
              <a:buAutoNum type="arabicPeriod"/>
            </a:pPr>
            <a:endParaRPr lang="hi" dirty="0"/>
          </a:p>
        </p:txBody>
      </p:sp>
      <p:sp>
        <p:nvSpPr>
          <p:cNvPr id="4" name="Foliennummernplatzhalter 3"/>
          <p:cNvSpPr>
            <a:spLocks noGrp="1"/>
          </p:cNvSpPr>
          <p:nvPr>
            <p:ph type="sldNum" sz="quarter" idx="10"/>
          </p:nvPr>
        </p:nvSpPr>
        <p:spPr/>
        <p:txBody>
          <a:bodyPr/>
          <a:lstStyle/>
          <a:p>
            <a:pPr algn="l" rtl="0"/>
            <a:fld id="{CAA2A421-727C-49B1-A098-B7277550379B}" type="slidenum">
              <a:rPr/>
              <a:t>2</a:t>
            </a:fld>
            <a:endParaRPr lang="hi" dirty="0"/>
          </a:p>
        </p:txBody>
      </p:sp>
    </p:spTree>
    <p:extLst>
      <p:ext uri="{BB962C8B-B14F-4D97-AF65-F5344CB8AC3E}">
        <p14:creationId xmlns:p14="http://schemas.microsoft.com/office/powerpoint/2010/main" val="179148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lgn="l" rtl="0">
              <a:buAutoNum type="arabicPeriod"/>
            </a:pPr>
            <a:endParaRPr lang="hi" dirty="0"/>
          </a:p>
        </p:txBody>
      </p:sp>
      <p:sp>
        <p:nvSpPr>
          <p:cNvPr id="4" name="Foliennummernplatzhalter 3"/>
          <p:cNvSpPr>
            <a:spLocks noGrp="1"/>
          </p:cNvSpPr>
          <p:nvPr>
            <p:ph type="sldNum" sz="quarter" idx="10"/>
          </p:nvPr>
        </p:nvSpPr>
        <p:spPr/>
        <p:txBody>
          <a:bodyPr/>
          <a:lstStyle/>
          <a:p>
            <a:pPr algn="l" rtl="0"/>
            <a:fld id="{CAA2A421-727C-49B1-A098-B7277550379B}" type="slidenum">
              <a:rPr/>
              <a:t>3</a:t>
            </a:fld>
            <a:endParaRPr lang="hi" dirty="0"/>
          </a:p>
        </p:txBody>
      </p:sp>
    </p:spTree>
    <p:extLst>
      <p:ext uri="{BB962C8B-B14F-4D97-AF65-F5344CB8AC3E}">
        <p14:creationId xmlns:p14="http://schemas.microsoft.com/office/powerpoint/2010/main" val="657510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lgn="l" rtl="0">
              <a:buAutoNum type="arabicPeriod"/>
            </a:pPr>
            <a:endParaRPr lang="hi" dirty="0"/>
          </a:p>
        </p:txBody>
      </p:sp>
      <p:sp>
        <p:nvSpPr>
          <p:cNvPr id="4" name="Foliennummernplatzhalter 3"/>
          <p:cNvSpPr>
            <a:spLocks noGrp="1"/>
          </p:cNvSpPr>
          <p:nvPr>
            <p:ph type="sldNum" sz="quarter" idx="10"/>
          </p:nvPr>
        </p:nvSpPr>
        <p:spPr/>
        <p:txBody>
          <a:bodyPr/>
          <a:lstStyle/>
          <a:p>
            <a:pPr algn="l" rtl="0"/>
            <a:fld id="{CAA2A421-727C-49B1-A098-B7277550379B}" type="slidenum">
              <a:rPr/>
              <a:t>4</a:t>
            </a:fld>
            <a:endParaRPr lang="hi" dirty="0"/>
          </a:p>
        </p:txBody>
      </p:sp>
    </p:spTree>
    <p:extLst>
      <p:ext uri="{BB962C8B-B14F-4D97-AF65-F5344CB8AC3E}">
        <p14:creationId xmlns:p14="http://schemas.microsoft.com/office/powerpoint/2010/main" val="220461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lgn="l" rtl="0">
              <a:buAutoNum type="arabicPeriod"/>
            </a:pPr>
            <a:endParaRPr lang="hi" dirty="0"/>
          </a:p>
        </p:txBody>
      </p:sp>
      <p:sp>
        <p:nvSpPr>
          <p:cNvPr id="4" name="Foliennummernplatzhalter 3"/>
          <p:cNvSpPr>
            <a:spLocks noGrp="1"/>
          </p:cNvSpPr>
          <p:nvPr>
            <p:ph type="sldNum" sz="quarter" idx="10"/>
          </p:nvPr>
        </p:nvSpPr>
        <p:spPr/>
        <p:txBody>
          <a:bodyPr/>
          <a:lstStyle/>
          <a:p>
            <a:pPr algn="l" rtl="0"/>
            <a:fld id="{CAA2A421-727C-49B1-A098-B7277550379B}" type="slidenum">
              <a:rPr/>
              <a:t>5</a:t>
            </a:fld>
            <a:endParaRPr lang="hi" dirty="0"/>
          </a:p>
        </p:txBody>
      </p:sp>
    </p:spTree>
    <p:extLst>
      <p:ext uri="{BB962C8B-B14F-4D97-AF65-F5344CB8AC3E}">
        <p14:creationId xmlns:p14="http://schemas.microsoft.com/office/powerpoint/2010/main" val="268714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lgn="l" rtl="0">
              <a:buAutoNum type="arabicPeriod"/>
            </a:pPr>
            <a:endParaRPr lang="hi" dirty="0"/>
          </a:p>
        </p:txBody>
      </p:sp>
      <p:sp>
        <p:nvSpPr>
          <p:cNvPr id="4" name="Foliennummernplatzhalter 3"/>
          <p:cNvSpPr>
            <a:spLocks noGrp="1"/>
          </p:cNvSpPr>
          <p:nvPr>
            <p:ph type="sldNum" sz="quarter" idx="10"/>
          </p:nvPr>
        </p:nvSpPr>
        <p:spPr/>
        <p:txBody>
          <a:bodyPr/>
          <a:lstStyle/>
          <a:p>
            <a:pPr algn="l" rtl="0"/>
            <a:fld id="{CAA2A421-727C-49B1-A098-B7277550379B}" type="slidenum">
              <a:rPr/>
              <a:t>6</a:t>
            </a:fld>
            <a:endParaRPr lang="hi" dirty="0"/>
          </a:p>
        </p:txBody>
      </p:sp>
    </p:spTree>
    <p:extLst>
      <p:ext uri="{BB962C8B-B14F-4D97-AF65-F5344CB8AC3E}">
        <p14:creationId xmlns:p14="http://schemas.microsoft.com/office/powerpoint/2010/main" val="1488178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lgn="l" rtl="0">
              <a:buAutoNum type="arabicPeriod"/>
            </a:pPr>
            <a:endParaRPr lang="hi" dirty="0"/>
          </a:p>
        </p:txBody>
      </p:sp>
      <p:sp>
        <p:nvSpPr>
          <p:cNvPr id="4" name="Foliennummernplatzhalter 3"/>
          <p:cNvSpPr>
            <a:spLocks noGrp="1"/>
          </p:cNvSpPr>
          <p:nvPr>
            <p:ph type="sldNum" sz="quarter" idx="10"/>
          </p:nvPr>
        </p:nvSpPr>
        <p:spPr/>
        <p:txBody>
          <a:bodyPr/>
          <a:lstStyle/>
          <a:p>
            <a:pPr algn="l" rtl="0"/>
            <a:fld id="{CAA2A421-727C-49B1-A098-B7277550379B}" type="slidenum">
              <a:rPr/>
              <a:t>7</a:t>
            </a:fld>
            <a:endParaRPr lang="hi" dirty="0"/>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20316307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4"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bg1"/>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688359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78"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accent5"/>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71982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36735241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102"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a:lstStyle>
            <a:lvl1pPr>
              <a:defRPr baseline="0"/>
            </a:lvl1pPr>
          </a:lstStyle>
          <a:p>
            <a:r>
              <a:rPr lang="en-US" dirty="0"/>
              <a:t>Headline for max two lines tk Brand Blue (Subline one line only 18 pt grey)</a:t>
            </a:r>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347449526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3" name="Content Placeholder 2"/>
          <p:cNvSpPr>
            <a:spLocks noGrp="1"/>
          </p:cNvSpPr>
          <p:nvPr>
            <p:ph idx="1"/>
          </p:nvPr>
        </p:nvSpPr>
        <p:spPr>
          <a:xfrm>
            <a:off x="6331200" y="1522799"/>
            <a:ext cx="5519973" cy="4536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8663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65519899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6"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0"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363963808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30" name="think-cell Folie" r:id="rId11" imgW="270" imgH="270" progId="TCLayout.ActiveDocument.1">
                  <p:embed/>
                </p:oleObj>
              </mc:Choice>
              <mc:Fallback>
                <p:oleObj name="think-cell Folie" r:id="rId11" imgW="270" imgH="270" progId="TCLayout.ActiveDocument.1">
                  <p:embed/>
                  <p:pic>
                    <p:nvPicPr>
                      <p:cNvPr id="0" name=""/>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de-DE"/>
              <a:t>Titelmasterformat durch Klicken bearbeiten</a:t>
            </a:r>
            <a:endParaRPr lang="en-US"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a:lnSpc>
                <a:spcPct val="90000"/>
              </a:lnSpc>
            </a:pPr>
            <a:fld id="{93956F12-A918-41A9-A38F-C36C1096EDCE}" type="slidenum">
              <a:rPr lang="de-DE" sz="800">
                <a:solidFill>
                  <a:srgbClr val="78879B"/>
                </a:solidFill>
              </a:rPr>
              <a:pPr>
                <a:lnSpc>
                  <a:spcPct val="90000"/>
                </a:lnSpc>
              </a:pPr>
              <a:t>‹Nr.›</a:t>
            </a:fld>
            <a:endParaRPr lang="de-DE" sz="800" dirty="0">
              <a:solidFill>
                <a:srgbClr val="78879B"/>
              </a:solidFill>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a:lnSpc>
                <a:spcPct val="90000"/>
              </a:lnSpc>
            </a:pPr>
            <a:r>
              <a:rPr lang="de-DE" sz="800" dirty="0">
                <a:solidFill>
                  <a:srgbClr val="78879B"/>
                </a:solidFill>
              </a:rPr>
              <a:t>CO/HRM-OSH  |  we care 2021</a:t>
            </a: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brandfactory.thyssenkrupp.info/konzernthemen/we-care" TargetMode="External"/><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9.emf"/><Relationship Id="rId5" Type="http://schemas.openxmlformats.org/officeDocument/2006/relationships/oleObject" Target="../embeddings/oleObject7.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HI_wecare2021_Poster_5Tipps_A3office.pdf - Adobe Acrobat Reader DC"/>
          <p:cNvPicPr>
            <a:picLocks noChangeAspect="1"/>
          </p:cNvPicPr>
          <p:nvPr/>
        </p:nvPicPr>
        <p:blipFill rotWithShape="1">
          <a:blip r:embed="rId2">
            <a:extLst>
              <a:ext uri="{28A0092B-C50C-407E-A947-70E740481C1C}">
                <a14:useLocalDpi xmlns:a14="http://schemas.microsoft.com/office/drawing/2010/main" val="0"/>
              </a:ext>
            </a:extLst>
          </a:blip>
          <a:srcRect r="5252"/>
          <a:stretch/>
        </p:blipFill>
        <p:spPr>
          <a:xfrm>
            <a:off x="-4191" y="0"/>
            <a:ext cx="12220872" cy="6858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1625049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7395101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2"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6" name="Bildplatzhalter 4" descr="HI_wecare2021_Poster_5Tipps_A3office.pdf - Adobe Acrobat Reader DC"/>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10095647" y="-17383"/>
            <a:ext cx="2087373" cy="2976349"/>
          </a:xfrm>
          <a:prstGeom prst="rect">
            <a:avLst/>
          </a:prstGeom>
        </p:spPr>
      </p:pic>
      <p:sp>
        <p:nvSpPr>
          <p:cNvPr id="3" name="Titel 1"/>
          <p:cNvSpPr txBox="1">
            <a:spLocks/>
          </p:cNvSpPr>
          <p:nvPr/>
        </p:nvSpPr>
        <p:spPr>
          <a:xfrm>
            <a:off x="0" y="985290"/>
            <a:ext cx="4727848"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rtl="0"/>
            <a:r>
              <a:rPr lang="hi" sz="2000" b="0" i="0" u="none" baseline="0">
                <a:latin typeface="TKTypeMedium" panose="020B0606040502020204" pitchFamily="34" charset="0"/>
              </a:rPr>
              <a:t>… जो हम सब को मदद कर सकते हैं</a:t>
            </a:r>
          </a:p>
        </p:txBody>
      </p:sp>
      <p:sp>
        <p:nvSpPr>
          <p:cNvPr id="13" name="Textfeld 12"/>
          <p:cNvSpPr txBox="1"/>
          <p:nvPr/>
        </p:nvSpPr>
        <p:spPr>
          <a:xfrm>
            <a:off x="4223481" y="5461681"/>
            <a:ext cx="8172000" cy="193899"/>
          </a:xfrm>
          <a:prstGeom prst="rect">
            <a:avLst/>
          </a:prstGeom>
          <a:noFill/>
        </p:spPr>
        <p:txBody>
          <a:bodyPr wrap="square" lIns="0" tIns="0" rIns="0" bIns="0" rtlCol="0" anchor="ctr">
            <a:spAutoFit/>
          </a:bodyPr>
          <a:lstStyle>
            <a:defPPr>
              <a:defRPr lang="hi"/>
            </a:defPPr>
            <a:lvl1pPr>
              <a:lnSpc>
                <a:spcPct val="90000"/>
              </a:lnSpc>
              <a:spcBef>
                <a:spcPts val="600"/>
              </a:spcBef>
              <a:defRPr sz="1100"/>
            </a:lvl1pPr>
          </a:lstStyle>
          <a:p>
            <a:pPr algn="l" rtl="0"/>
            <a:r>
              <a:rPr lang="hi" sz="1400" b="0" i="0" u="none" baseline="0"/>
              <a:t>परेशानियों के बारे में विचार करते रहने के बजाय समस्याओं के समाधान और आगे की राह पर ध्यान दें। </a:t>
            </a:r>
          </a:p>
        </p:txBody>
      </p:sp>
      <p:sp>
        <p:nvSpPr>
          <p:cNvPr id="15" name="Textfeld 14"/>
          <p:cNvSpPr txBox="1"/>
          <p:nvPr/>
        </p:nvSpPr>
        <p:spPr>
          <a:xfrm>
            <a:off x="4223481" y="2391318"/>
            <a:ext cx="8172000" cy="193899"/>
          </a:xfrm>
          <a:prstGeom prst="rect">
            <a:avLst/>
          </a:prstGeom>
          <a:noFill/>
        </p:spPr>
        <p:txBody>
          <a:bodyPr wrap="square" lIns="0" tIns="0" rIns="0" bIns="0" rtlCol="0" anchor="ctr">
            <a:spAutoFit/>
          </a:bodyPr>
          <a:lstStyle/>
          <a:p>
            <a:pPr algn="l" rtl="0">
              <a:lnSpc>
                <a:spcPct val="90000"/>
              </a:lnSpc>
              <a:spcBef>
                <a:spcPts val="600"/>
              </a:spcBef>
            </a:pPr>
            <a:r>
              <a:rPr lang="hi" sz="1400" b="0" i="0" u="none" baseline="0"/>
              <a:t>परिवार, मित्र, और सहयोगियों के साथ के संबंधों की हिफ़ाजत करें।</a:t>
            </a:r>
          </a:p>
        </p:txBody>
      </p:sp>
      <p:sp>
        <p:nvSpPr>
          <p:cNvPr id="16" name="Textfeld 15"/>
          <p:cNvSpPr txBox="1"/>
          <p:nvPr/>
        </p:nvSpPr>
        <p:spPr>
          <a:xfrm>
            <a:off x="4224700" y="3158909"/>
            <a:ext cx="8172000" cy="193899"/>
          </a:xfrm>
          <a:prstGeom prst="rect">
            <a:avLst/>
          </a:prstGeom>
          <a:noFill/>
        </p:spPr>
        <p:txBody>
          <a:bodyPr wrap="square" lIns="0" tIns="0" rIns="0" bIns="0" rtlCol="0" anchor="ctr">
            <a:spAutoFit/>
          </a:bodyPr>
          <a:lstStyle/>
          <a:p>
            <a:pPr algn="l" rtl="0">
              <a:lnSpc>
                <a:spcPct val="90000"/>
              </a:lnSpc>
              <a:spcBef>
                <a:spcPts val="600"/>
              </a:spcBef>
            </a:pPr>
            <a:r>
              <a:rPr lang="hi" sz="1400" b="0" i="0" u="none" baseline="0" dirty="0"/>
              <a:t>शारीरिक रूप से सक्रिय रहें, नियमित तौर पर शारीरिक गतिविधियां, अंगड़ाइयाँ चालु रखें। </a:t>
            </a:r>
          </a:p>
        </p:txBody>
      </p:sp>
      <p:sp>
        <p:nvSpPr>
          <p:cNvPr id="18" name="Textfeld 17"/>
          <p:cNvSpPr txBox="1"/>
          <p:nvPr/>
        </p:nvSpPr>
        <p:spPr>
          <a:xfrm>
            <a:off x="4224700" y="3829551"/>
            <a:ext cx="8172000" cy="387798"/>
          </a:xfrm>
          <a:prstGeom prst="rect">
            <a:avLst/>
          </a:prstGeom>
          <a:noFill/>
        </p:spPr>
        <p:txBody>
          <a:bodyPr wrap="square" lIns="0" tIns="0" rIns="0" bIns="0" rtlCol="0" anchor="ctr">
            <a:spAutoFit/>
          </a:bodyPr>
          <a:lstStyle>
            <a:defPPr>
              <a:defRPr lang="hi"/>
            </a:defPPr>
            <a:lvl1pPr>
              <a:lnSpc>
                <a:spcPct val="90000"/>
              </a:lnSpc>
              <a:spcBef>
                <a:spcPts val="600"/>
              </a:spcBef>
              <a:defRPr sz="1100"/>
            </a:lvl1pPr>
          </a:lstStyle>
          <a:p>
            <a:pPr algn="l" rtl="0"/>
            <a:r>
              <a:rPr lang="hi" sz="1400" b="0" i="0" u="none" baseline="0" dirty="0"/>
              <a:t>अपने आनंद, असंतोष, डर और अपनी चिंताओं के बारे में दूसरों के साथ बातचीत करें।</a:t>
            </a:r>
            <a:r>
              <a:rPr lang="de-DE" sz="1400" b="0" i="0" u="none" baseline="0" dirty="0"/>
              <a:t/>
            </a:r>
            <a:br>
              <a:rPr lang="de-DE" sz="1400" b="0" i="0" u="none" baseline="0" dirty="0"/>
            </a:br>
            <a:r>
              <a:rPr lang="hi" sz="1400" b="0" i="0" u="none" baseline="0" dirty="0"/>
              <a:t>क्योंकि बात करने से मदद होती है! </a:t>
            </a:r>
          </a:p>
        </p:txBody>
      </p:sp>
      <p:sp>
        <p:nvSpPr>
          <p:cNvPr id="19" name="Textfeld 18"/>
          <p:cNvSpPr txBox="1"/>
          <p:nvPr/>
        </p:nvSpPr>
        <p:spPr>
          <a:xfrm>
            <a:off x="4224700" y="4694091"/>
            <a:ext cx="8172000" cy="193899"/>
          </a:xfrm>
          <a:prstGeom prst="rect">
            <a:avLst/>
          </a:prstGeom>
          <a:noFill/>
        </p:spPr>
        <p:txBody>
          <a:bodyPr wrap="square" lIns="0" tIns="0" rIns="0" bIns="0" rtlCol="0" anchor="ctr">
            <a:spAutoFit/>
          </a:bodyPr>
          <a:lstStyle>
            <a:defPPr>
              <a:defRPr lang="hi"/>
            </a:defPPr>
            <a:lvl1pPr>
              <a:lnSpc>
                <a:spcPct val="90000"/>
              </a:lnSpc>
              <a:spcBef>
                <a:spcPts val="600"/>
              </a:spcBef>
              <a:defRPr sz="1100"/>
            </a:lvl1pPr>
          </a:lstStyle>
          <a:p>
            <a:pPr algn="l" rtl="0"/>
            <a:r>
              <a:rPr lang="hi" sz="1400" b="0" i="0" u="none" baseline="0"/>
              <a:t>जिंदगी में छोटी-छोटी अच्छाइयों की तरफ ध्यान दें, जो आपको खुश करती हैं और ऊर्जा देती हैं। </a:t>
            </a:r>
          </a:p>
        </p:txBody>
      </p:sp>
      <p:sp>
        <p:nvSpPr>
          <p:cNvPr id="17" name="Textplatzhalter 24"/>
          <p:cNvSpPr txBox="1">
            <a:spLocks/>
          </p:cNvSpPr>
          <p:nvPr/>
        </p:nvSpPr>
        <p:spPr>
          <a:xfrm>
            <a:off x="-60684" y="327863"/>
            <a:ext cx="8532948" cy="590834"/>
          </a:xfrm>
          <a:prstGeom prst="rect">
            <a:avLst/>
          </a:prstGeom>
          <a:solidFill>
            <a:schemeClr val="accent5"/>
          </a:solidFill>
        </p:spPr>
        <p:txBody>
          <a:bodyPr vert="horz" wrap="square" lIns="324000" tIns="79200" rIns="252000" bIns="79200" rtlCol="0" anchor="b" anchorCtr="0">
            <a:spAutoFit/>
          </a:bodyPr>
          <a:lstStyle>
            <a:defPPr>
              <a:defRPr lang="hi"/>
            </a:defPPr>
            <a:lvl1pPr>
              <a:spcBef>
                <a:spcPct val="0"/>
              </a:spcBef>
              <a:buNone/>
              <a:defRPr sz="3600">
                <a:solidFill>
                  <a:schemeClr val="bg1"/>
                </a:solidFill>
                <a:ea typeface="+mj-ea"/>
                <a:cs typeface="+mj-cs"/>
              </a:defRPr>
            </a:lvl1pPr>
          </a:lstStyle>
          <a:p>
            <a:pPr algn="l" rtl="0">
              <a:spcBef>
                <a:spcPts val="0"/>
              </a:spcBef>
              <a:spcAft>
                <a:spcPts val="1200"/>
              </a:spcAft>
              <a:buClr>
                <a:srgbClr val="B0BAC4"/>
              </a:buClr>
            </a:pPr>
            <a:r>
              <a:rPr lang="hi" sz="2800" b="0" i="0" u="none" baseline="0" dirty="0">
                <a:latin typeface="TKTypeMedium" panose="020B0606040502020204" pitchFamily="34" charset="0"/>
              </a:rPr>
              <a:t>#howareyou: </a:t>
            </a:r>
            <a:r>
              <a:rPr lang="hi" sz="2800" b="0" i="0" u="none" baseline="0" dirty="0"/>
              <a:t>5 गुना ज्यादा अच्छे मूड में होने के लिए सुझाव</a:t>
            </a:r>
          </a:p>
        </p:txBody>
      </p:sp>
      <p:sp>
        <p:nvSpPr>
          <p:cNvPr id="14" name="Textfeld 13"/>
          <p:cNvSpPr txBox="1"/>
          <p:nvPr/>
        </p:nvSpPr>
        <p:spPr>
          <a:xfrm>
            <a:off x="673323" y="5400915"/>
            <a:ext cx="3600400" cy="332399"/>
          </a:xfrm>
          <a:prstGeom prst="rect">
            <a:avLst/>
          </a:prstGeom>
          <a:noFill/>
        </p:spPr>
        <p:txBody>
          <a:bodyPr wrap="square" lIns="0" tIns="0" rIns="0" bIns="0" rtlCol="0" anchor="ctr">
            <a:spAutoFit/>
          </a:bodyPr>
          <a:lstStyle/>
          <a:p>
            <a:pPr algn="l" rtl="0">
              <a:lnSpc>
                <a:spcPct val="90000"/>
              </a:lnSpc>
              <a:spcBef>
                <a:spcPts val="600"/>
              </a:spcBef>
            </a:pPr>
            <a:r>
              <a:rPr lang="hi" sz="2400" b="0" i="0" u="none" baseline="0" dirty="0">
                <a:solidFill>
                  <a:schemeClr val="accent6"/>
                </a:solidFill>
              </a:rPr>
              <a:t>#5 </a:t>
            </a:r>
            <a:r>
              <a:rPr lang="hi" sz="2400" b="0" i="0" u="none" baseline="0" dirty="0">
                <a:solidFill>
                  <a:schemeClr val="accent5"/>
                </a:solidFill>
              </a:rPr>
              <a:t>सुलझाव ढूंढें</a:t>
            </a:r>
          </a:p>
        </p:txBody>
      </p:sp>
      <p:sp>
        <p:nvSpPr>
          <p:cNvPr id="20" name="Textfeld 19"/>
          <p:cNvSpPr txBox="1"/>
          <p:nvPr/>
        </p:nvSpPr>
        <p:spPr>
          <a:xfrm>
            <a:off x="673323" y="3088475"/>
            <a:ext cx="3600400" cy="332399"/>
          </a:xfrm>
          <a:prstGeom prst="rect">
            <a:avLst/>
          </a:prstGeom>
          <a:noFill/>
        </p:spPr>
        <p:txBody>
          <a:bodyPr wrap="square" lIns="0" tIns="0" rIns="0" bIns="0" rtlCol="0" anchor="ctr">
            <a:spAutoFit/>
          </a:bodyPr>
          <a:lstStyle/>
          <a:p>
            <a:pPr algn="l" rtl="0">
              <a:lnSpc>
                <a:spcPct val="90000"/>
              </a:lnSpc>
              <a:spcBef>
                <a:spcPts val="600"/>
              </a:spcBef>
            </a:pPr>
            <a:r>
              <a:rPr lang="hi" sz="2400" b="0" i="0" u="none" baseline="0" dirty="0">
                <a:solidFill>
                  <a:schemeClr val="accent6"/>
                </a:solidFill>
              </a:rPr>
              <a:t>#2 </a:t>
            </a:r>
            <a:r>
              <a:rPr lang="hi" sz="2400" b="0" i="0" u="none" baseline="0" dirty="0">
                <a:solidFill>
                  <a:schemeClr val="accent5"/>
                </a:solidFill>
              </a:rPr>
              <a:t>फुर्तीला रहें</a:t>
            </a:r>
          </a:p>
        </p:txBody>
      </p:sp>
      <p:sp>
        <p:nvSpPr>
          <p:cNvPr id="21" name="Textfeld 20"/>
          <p:cNvSpPr txBox="1"/>
          <p:nvPr/>
        </p:nvSpPr>
        <p:spPr>
          <a:xfrm>
            <a:off x="673323" y="2317662"/>
            <a:ext cx="3600400" cy="332399"/>
          </a:xfrm>
          <a:prstGeom prst="rect">
            <a:avLst/>
          </a:prstGeom>
          <a:noFill/>
        </p:spPr>
        <p:txBody>
          <a:bodyPr wrap="square" lIns="0" tIns="0" rIns="0" bIns="0" rtlCol="0" anchor="ctr">
            <a:spAutoFit/>
          </a:bodyPr>
          <a:lstStyle/>
          <a:p>
            <a:pPr algn="l" rtl="0">
              <a:lnSpc>
                <a:spcPct val="90000"/>
              </a:lnSpc>
              <a:spcBef>
                <a:spcPts val="600"/>
              </a:spcBef>
            </a:pPr>
            <a:r>
              <a:rPr lang="hi" sz="2400" b="0" i="0" u="none" baseline="0" dirty="0">
                <a:solidFill>
                  <a:schemeClr val="accent6"/>
                </a:solidFill>
              </a:rPr>
              <a:t>#1 </a:t>
            </a:r>
            <a:r>
              <a:rPr lang="hi" sz="2400" b="0" i="0" u="none" baseline="0" dirty="0">
                <a:solidFill>
                  <a:schemeClr val="accent5"/>
                </a:solidFill>
              </a:rPr>
              <a:t>संपर्क रखें</a:t>
            </a:r>
            <a:endParaRPr lang="hi" sz="2400" dirty="0">
              <a:solidFill>
                <a:schemeClr val="accent5"/>
              </a:solidFill>
            </a:endParaRPr>
          </a:p>
        </p:txBody>
      </p:sp>
      <p:sp>
        <p:nvSpPr>
          <p:cNvPr id="22" name="Textfeld 21"/>
          <p:cNvSpPr txBox="1"/>
          <p:nvPr/>
        </p:nvSpPr>
        <p:spPr>
          <a:xfrm>
            <a:off x="673323" y="3859288"/>
            <a:ext cx="3600400" cy="332399"/>
          </a:xfrm>
          <a:prstGeom prst="rect">
            <a:avLst/>
          </a:prstGeom>
          <a:noFill/>
        </p:spPr>
        <p:txBody>
          <a:bodyPr wrap="square" lIns="0" tIns="0" rIns="0" bIns="0" rtlCol="0" anchor="ctr">
            <a:spAutoFit/>
          </a:bodyPr>
          <a:lstStyle/>
          <a:p>
            <a:pPr algn="l" rtl="0">
              <a:lnSpc>
                <a:spcPct val="90000"/>
              </a:lnSpc>
              <a:spcBef>
                <a:spcPts val="600"/>
              </a:spcBef>
            </a:pPr>
            <a:r>
              <a:rPr lang="hi" sz="2400" b="0" i="0" u="none" baseline="0" dirty="0">
                <a:solidFill>
                  <a:schemeClr val="accent6"/>
                </a:solidFill>
              </a:rPr>
              <a:t>#3 </a:t>
            </a:r>
            <a:r>
              <a:rPr lang="hi" sz="2400" b="0" i="0" u="none" baseline="0" dirty="0">
                <a:solidFill>
                  <a:schemeClr val="accent5"/>
                </a:solidFill>
              </a:rPr>
              <a:t>खुलकर बोलें</a:t>
            </a:r>
            <a:endParaRPr lang="hi" sz="2400" dirty="0">
              <a:solidFill>
                <a:schemeClr val="accent5"/>
              </a:solidFill>
            </a:endParaRPr>
          </a:p>
        </p:txBody>
      </p:sp>
      <p:sp>
        <p:nvSpPr>
          <p:cNvPr id="23" name="Textfeld 22"/>
          <p:cNvSpPr txBox="1"/>
          <p:nvPr/>
        </p:nvSpPr>
        <p:spPr>
          <a:xfrm>
            <a:off x="673323" y="4630101"/>
            <a:ext cx="3600400" cy="332399"/>
          </a:xfrm>
          <a:prstGeom prst="rect">
            <a:avLst/>
          </a:prstGeom>
          <a:noFill/>
        </p:spPr>
        <p:txBody>
          <a:bodyPr wrap="square" lIns="0" tIns="0" rIns="0" bIns="0" rtlCol="0" anchor="ctr">
            <a:spAutoFit/>
          </a:bodyPr>
          <a:lstStyle/>
          <a:p>
            <a:pPr algn="l" rtl="0">
              <a:lnSpc>
                <a:spcPct val="90000"/>
              </a:lnSpc>
              <a:spcBef>
                <a:spcPts val="600"/>
              </a:spcBef>
            </a:pPr>
            <a:r>
              <a:rPr lang="hi" sz="2400" b="0" i="0" u="none" baseline="0" dirty="0">
                <a:solidFill>
                  <a:schemeClr val="accent6"/>
                </a:solidFill>
              </a:rPr>
              <a:t>#4 </a:t>
            </a:r>
            <a:r>
              <a:rPr lang="hi" sz="2400" b="0" i="0" u="none" baseline="0" dirty="0">
                <a:solidFill>
                  <a:schemeClr val="accent5"/>
                </a:solidFill>
              </a:rPr>
              <a:t>सकारात्मक विचार करें</a:t>
            </a:r>
          </a:p>
        </p:txBody>
      </p:sp>
      <p:sp>
        <p:nvSpPr>
          <p:cNvPr id="25" name="SegmentLabelxxTechnology"/>
          <p:cNvSpPr>
            <a:spLocks noChangeArrowheads="1"/>
          </p:cNvSpPr>
          <p:nvPr/>
        </p:nvSpPr>
        <p:spPr bwMode="auto">
          <a:xfrm>
            <a:off x="9254470" y="1048696"/>
            <a:ext cx="2935014" cy="198380"/>
          </a:xfrm>
          <a:prstGeom prst="rect">
            <a:avLst/>
          </a:prstGeom>
          <a:solidFill>
            <a:schemeClr val="accent6"/>
          </a:solidFill>
          <a:ln>
            <a:noFill/>
          </a:ln>
          <a:effectLst/>
          <a:extLst/>
        </p:spPr>
        <p:txBody>
          <a:bodyPr wrap="square" lIns="36000" rIns="36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800" dirty="0">
                <a:solidFill>
                  <a:schemeClr val="bg1"/>
                </a:solidFill>
                <a:hlinkClick r:id="rId8"/>
              </a:rPr>
              <a:t>https://brandfactory.thyssenkrupp.info/konzernthemen/we-care</a:t>
            </a:r>
            <a:endParaRPr lang="de-DE"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rtl="0">
              <a:lnSpc>
                <a:spcPct val="90000"/>
              </a:lnSpc>
              <a:spcBef>
                <a:spcPts val="600"/>
              </a:spcBef>
            </a:pPr>
            <a:r>
              <a:rPr lang="hi" sz="2000" b="0" i="0" u="none" baseline="0" dirty="0"/>
              <a:t>#1 संपर्क रखें </a:t>
            </a:r>
          </a:p>
        </p:txBody>
      </p:sp>
      <p:sp>
        <p:nvSpPr>
          <p:cNvPr id="6" name="Textfeld 5"/>
          <p:cNvSpPr txBox="1"/>
          <p:nvPr/>
        </p:nvSpPr>
        <p:spPr>
          <a:xfrm>
            <a:off x="433242" y="1916832"/>
            <a:ext cx="3600400" cy="387798"/>
          </a:xfrm>
          <a:prstGeom prst="rect">
            <a:avLst/>
          </a:prstGeom>
          <a:noFill/>
        </p:spPr>
        <p:txBody>
          <a:bodyPr wrap="square" lIns="0" tIns="0" rIns="0" bIns="0" rtlCol="0" anchor="ctr">
            <a:spAutoFit/>
          </a:bodyPr>
          <a:lstStyle/>
          <a:p>
            <a:pPr algn="l" rtl="0">
              <a:lnSpc>
                <a:spcPct val="90000"/>
              </a:lnSpc>
              <a:spcBef>
                <a:spcPts val="600"/>
              </a:spcBef>
            </a:pPr>
            <a:r>
              <a:rPr lang="hi" sz="2800" b="0" i="0" u="none" baseline="0" dirty="0">
                <a:solidFill>
                  <a:schemeClr val="accent6"/>
                </a:solidFill>
              </a:rPr>
              <a:t>#1 </a:t>
            </a:r>
            <a:r>
              <a:rPr lang="hi" sz="2800" b="0" i="0" u="none" baseline="0" dirty="0">
                <a:solidFill>
                  <a:schemeClr val="accent5"/>
                </a:solidFill>
              </a:rPr>
              <a:t>संपर्क रखें</a:t>
            </a:r>
          </a:p>
        </p:txBody>
      </p:sp>
      <p:sp>
        <p:nvSpPr>
          <p:cNvPr id="15" name="Textfeld 14"/>
          <p:cNvSpPr txBox="1"/>
          <p:nvPr/>
        </p:nvSpPr>
        <p:spPr>
          <a:xfrm>
            <a:off x="3431704" y="1990487"/>
            <a:ext cx="8172000" cy="249299"/>
          </a:xfrm>
          <a:prstGeom prst="rect">
            <a:avLst/>
          </a:prstGeom>
          <a:noFill/>
        </p:spPr>
        <p:txBody>
          <a:bodyPr wrap="square" lIns="0" tIns="0" rIns="0" bIns="0" rtlCol="0" anchor="ctr">
            <a:spAutoFit/>
          </a:bodyPr>
          <a:lstStyle/>
          <a:p>
            <a:pPr algn="l" rtl="0">
              <a:lnSpc>
                <a:spcPct val="90000"/>
              </a:lnSpc>
              <a:spcBef>
                <a:spcPts val="600"/>
              </a:spcBef>
            </a:pPr>
            <a:r>
              <a:rPr lang="hi" b="0" i="0" u="none" baseline="0"/>
              <a:t>आपके परिवार, मित्र, और सहयोगियों के साथ के संबंधों की हिफ़ाजत करें।</a:t>
            </a:r>
          </a:p>
        </p:txBody>
      </p:sp>
      <p:sp>
        <p:nvSpPr>
          <p:cNvPr id="2" name="Textfeld 1"/>
          <p:cNvSpPr txBox="1"/>
          <p:nvPr/>
        </p:nvSpPr>
        <p:spPr>
          <a:xfrm>
            <a:off x="433243" y="2492896"/>
            <a:ext cx="6274825" cy="1292662"/>
          </a:xfrm>
          <a:prstGeom prst="rect">
            <a:avLst/>
          </a:prstGeom>
          <a:noFill/>
        </p:spPr>
        <p:txBody>
          <a:bodyPr wrap="square" lIns="0" tIns="0" rIns="0" bIns="0" rtlCol="0" anchor="ctr">
            <a:spAutoFit/>
          </a:bodyPr>
          <a:lstStyle/>
          <a:p>
            <a:pPr algn="l" rtl="0" fontAlgn="base"/>
            <a:r>
              <a:rPr lang="hi" sz="1400" b="0" i="0" u="none" baseline="0"/>
              <a:t>हमारी मानसिकता सामाजिक है, और हमें दूसरों के साथ संबंधों और जुड़ाई की जरूरत है। महत्वपूर्ण ये है, कि हमारे पास ऐसे लोग चाहिए, जिनके साथ रहने से हमें अच्छा लगता है, सुख का एहसास होता है। अतः संबंधों की हिफ़ाजत करना महत्वपूर्ण है। खासतौर पर, जब दिनचर्या अशांत और चहल-पहल भरी होती है, तब जान-बूझकर परिवार और मित्रों के लिए समय निकालना अच्छा है। जरूरी नहीं है, कि यह एक लम्बी-चौड़ी मुलाकात हो। सिर्फ एक अदीर्घ फोन, या एक प्यारा-सा संदेश काफी है, यह दिखाने के लिए, कि हमने उन्हें याद किया है। </a:t>
            </a:r>
          </a:p>
        </p:txBody>
      </p:sp>
      <p:sp>
        <p:nvSpPr>
          <p:cNvPr id="4" name="Wolkenförmige Legende 3"/>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rtl="0" fontAlgn="base"/>
            <a:r>
              <a:rPr lang="hi" sz="1600" b="0" i="0" u="none" baseline="0" dirty="0"/>
              <a:t>आसपास के प्यारे लोगों के बारे में सोचिये। शायद उनमें से कई जनों के साथ आपका कई दिनों से कोई संपर्क भी नहीं हुआ हो? आपने उनसे आखरी बार कब पूछा था कि उनका क्या हाल है? </a:t>
            </a:r>
          </a:p>
        </p:txBody>
      </p:sp>
      <p:sp>
        <p:nvSpPr>
          <p:cNvPr id="5" name="Textfeld 4"/>
          <p:cNvSpPr txBox="1"/>
          <p:nvPr/>
        </p:nvSpPr>
        <p:spPr>
          <a:xfrm>
            <a:off x="433242" y="4102506"/>
            <a:ext cx="6562858" cy="658642"/>
          </a:xfrm>
          <a:prstGeom prst="rect">
            <a:avLst/>
          </a:prstGeom>
          <a:noFill/>
        </p:spPr>
        <p:txBody>
          <a:bodyPr wrap="square" lIns="0" tIns="0" rIns="0" bIns="0" rtlCol="0" anchor="ctr">
            <a:spAutoFit/>
          </a:bodyPr>
          <a:lstStyle/>
          <a:p>
            <a:pPr algn="l" rtl="0">
              <a:lnSpc>
                <a:spcPct val="90000"/>
              </a:lnSpc>
              <a:spcBef>
                <a:spcPts val="600"/>
              </a:spcBef>
            </a:pPr>
            <a:r>
              <a:rPr lang="hi" sz="1400" b="0" i="0" u="none" baseline="0">
                <a:solidFill>
                  <a:schemeClr val="accent5"/>
                </a:solidFill>
              </a:rPr>
              <a:t>दिनचर्या के लिए एक छोटा काम:</a:t>
            </a:r>
          </a:p>
          <a:p>
            <a:pPr algn="l" rtl="0">
              <a:lnSpc>
                <a:spcPct val="90000"/>
              </a:lnSpc>
              <a:spcBef>
                <a:spcPts val="600"/>
              </a:spcBef>
            </a:pPr>
            <a:r>
              <a:rPr lang="hi" sz="1400" b="0" i="0" u="none" baseline="0">
                <a:solidFill>
                  <a:srgbClr val="4B5564"/>
                </a:solidFill>
              </a:rPr>
              <a:t>किसी ऐसे व्यक्ति को, जिसके साथ आपका कुछ समय से कोई संपर्क नहीं हुआ हो, एक पोस्टकार्ड या एक संदेश भेजिए।  </a:t>
            </a:r>
            <a:endParaRPr lang="hi" sz="1400" dirty="0">
              <a:solidFill>
                <a:schemeClr val="accent5"/>
              </a:solidFill>
            </a:endParaRPr>
          </a:p>
        </p:txBody>
      </p:sp>
      <p:sp>
        <p:nvSpPr>
          <p:cNvPr id="7" name="Rechteck 6"/>
          <p:cNvSpPr/>
          <p:nvPr/>
        </p:nvSpPr>
        <p:spPr>
          <a:xfrm>
            <a:off x="331489" y="4977172"/>
            <a:ext cx="6664611" cy="480131"/>
          </a:xfrm>
          <a:prstGeom prst="rect">
            <a:avLst/>
          </a:prstGeom>
        </p:spPr>
        <p:txBody>
          <a:bodyPr wrap="square">
            <a:spAutoFit/>
          </a:bodyPr>
          <a:lstStyle/>
          <a:p>
            <a:pPr algn="l" rtl="0">
              <a:lnSpc>
                <a:spcPct val="90000"/>
              </a:lnSpc>
              <a:spcBef>
                <a:spcPts val="600"/>
              </a:spcBef>
            </a:pPr>
            <a:r>
              <a:rPr lang="hi" sz="1400" b="0" i="1" u="none" baseline="0">
                <a:solidFill>
                  <a:srgbClr val="4B5564"/>
                </a:solidFill>
              </a:rPr>
              <a:t>तो आपने क्या सोचा? (उदाहरणार्थ पोस्टकार्ड भेजा, पत्र भेजा, फूल भिजवा दिए)</a:t>
            </a: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90000"/>
              </a:lnSpc>
              <a:spcBef>
                <a:spcPts val="600"/>
              </a:spcBef>
              <a:spcAft>
                <a:spcPts val="0"/>
              </a:spcAft>
            </a:pPr>
            <a:endParaRPr lang="hi" sz="1600" dirty="0" err="1">
              <a:ln>
                <a:noFill/>
              </a:ln>
              <a:solidFill>
                <a:schemeClr val="tx1"/>
              </a:solidFill>
            </a:endParaRPr>
          </a:p>
        </p:txBody>
      </p:sp>
      <p:sp>
        <p:nvSpPr>
          <p:cNvPr id="11" name="Textplatzhalter 24"/>
          <p:cNvSpPr txBox="1">
            <a:spLocks/>
          </p:cNvSpPr>
          <p:nvPr/>
        </p:nvSpPr>
        <p:spPr>
          <a:xfrm>
            <a:off x="-60684" y="327863"/>
            <a:ext cx="8568952" cy="590834"/>
          </a:xfrm>
          <a:prstGeom prst="rect">
            <a:avLst/>
          </a:prstGeom>
          <a:solidFill>
            <a:schemeClr val="accent5"/>
          </a:solidFill>
        </p:spPr>
        <p:txBody>
          <a:bodyPr vert="horz" wrap="square" lIns="324000" tIns="79200" rIns="252000" bIns="79200" rtlCol="0" anchor="b" anchorCtr="0">
            <a:spAutoFit/>
          </a:bodyPr>
          <a:lstStyle>
            <a:defPPr>
              <a:defRPr lang="hi"/>
            </a:defPPr>
            <a:lvl1pPr>
              <a:spcBef>
                <a:spcPct val="0"/>
              </a:spcBef>
              <a:buNone/>
              <a:defRPr sz="3600">
                <a:solidFill>
                  <a:schemeClr val="bg1"/>
                </a:solidFill>
                <a:ea typeface="+mj-ea"/>
                <a:cs typeface="+mj-cs"/>
              </a:defRPr>
            </a:lvl1pPr>
          </a:lstStyle>
          <a:p>
            <a:pPr algn="l" rtl="0">
              <a:spcBef>
                <a:spcPts val="0"/>
              </a:spcBef>
              <a:spcAft>
                <a:spcPts val="1200"/>
              </a:spcAft>
              <a:buClr>
                <a:srgbClr val="B0BAC4"/>
              </a:buClr>
            </a:pPr>
            <a:r>
              <a:rPr lang="hi" sz="2800" b="0" i="0" u="none" baseline="0">
                <a:latin typeface="TKTypeMedium" panose="020B0606040502020204" pitchFamily="34" charset="0"/>
              </a:rPr>
              <a:t>#howareyou: </a:t>
            </a:r>
            <a:r>
              <a:rPr lang="hi" sz="2800" b="0" i="0" u="none" baseline="0"/>
              <a:t>5 गुना ज्यादा अच्छे मूड में होने के लिए सुझाव</a:t>
            </a:r>
          </a:p>
        </p:txBody>
      </p:sp>
    </p:spTree>
    <p:extLst>
      <p:ext uri="{BB962C8B-B14F-4D97-AF65-F5344CB8AC3E}">
        <p14:creationId xmlns:p14="http://schemas.microsoft.com/office/powerpoint/2010/main" val="217734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rtl="0">
              <a:lnSpc>
                <a:spcPct val="90000"/>
              </a:lnSpc>
              <a:spcBef>
                <a:spcPts val="600"/>
              </a:spcBef>
            </a:pPr>
            <a:r>
              <a:rPr lang="hi" sz="2000" b="0" i="0" u="none" baseline="0"/>
              <a:t>#2 फुर्तीला रहें</a:t>
            </a:r>
          </a:p>
        </p:txBody>
      </p:sp>
      <p:sp>
        <p:nvSpPr>
          <p:cNvPr id="8" name="Textfeld 7"/>
          <p:cNvSpPr txBox="1"/>
          <p:nvPr/>
        </p:nvSpPr>
        <p:spPr>
          <a:xfrm>
            <a:off x="433243" y="2494800"/>
            <a:ext cx="6274825" cy="1508105"/>
          </a:xfrm>
          <a:prstGeom prst="rect">
            <a:avLst/>
          </a:prstGeom>
          <a:noFill/>
        </p:spPr>
        <p:txBody>
          <a:bodyPr wrap="square" lIns="0" tIns="0" rIns="0" bIns="0" rtlCol="0" anchor="ctr">
            <a:spAutoFit/>
          </a:bodyPr>
          <a:lstStyle/>
          <a:p>
            <a:pPr algn="l" rtl="0" fontAlgn="base"/>
            <a:r>
              <a:rPr lang="hi" sz="1400" b="0" i="0" u="none" baseline="0" dirty="0"/>
              <a:t>हम में से कई लोग दिनचर्या में बहुत कम गतिविधियां, या एक ही पक्ष की गतिविधियां करते हैं। यहाँ संतुलन करना महत्वपूर्ण है। जरूरी नहीं है, कि यह कोई मैराथन दौड़ हो। सिर्फ 10 मिनटों के हलके कसरत से फायदा हो सकता है। चुस्त-दुरुस्त बनने के लिए अनेक संभवताएं हैं। ठीक इसी तरह से हमें पसारने के लिए भी समय निकलना चाहिए। यहाँ भी जरूरी नहीं है, कि यह चिंतन के क्लास में हो। साफ़ हवा में टहलने जाना, संगीत सुनना, या बिना बाधाएं और ध्यान हटाने वाली घटनाओं के एक कप कॉफी पीना, ये भी उतने ही उपयुक्त हैं। </a:t>
            </a:r>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rtl="0" fontAlgn="base"/>
            <a:r>
              <a:rPr lang="hi" sz="1600" b="0" i="0" u="none" baseline="0" dirty="0"/>
              <a:t>क्या आप दिनचर्या में गतिविधियां करने के लिए समय निकालते हैं? आपने पिछली बार ध्यान देकर अंगड़ाइयां कब ली?</a:t>
            </a:r>
          </a:p>
        </p:txBody>
      </p:sp>
      <p:sp>
        <p:nvSpPr>
          <p:cNvPr id="10" name="Textfeld 9"/>
          <p:cNvSpPr txBox="1"/>
          <p:nvPr/>
        </p:nvSpPr>
        <p:spPr>
          <a:xfrm>
            <a:off x="433242" y="1916832"/>
            <a:ext cx="3600400" cy="387798"/>
          </a:xfrm>
          <a:prstGeom prst="rect">
            <a:avLst/>
          </a:prstGeom>
          <a:noFill/>
        </p:spPr>
        <p:txBody>
          <a:bodyPr wrap="square" lIns="0" tIns="0" rIns="0" bIns="0" rtlCol="0" anchor="ctr">
            <a:spAutoFit/>
          </a:bodyPr>
          <a:lstStyle/>
          <a:p>
            <a:pPr algn="l" rtl="0">
              <a:lnSpc>
                <a:spcPct val="90000"/>
              </a:lnSpc>
              <a:spcBef>
                <a:spcPts val="600"/>
              </a:spcBef>
            </a:pPr>
            <a:r>
              <a:rPr lang="hi" sz="2800" b="0" i="0" u="none" baseline="0" dirty="0">
                <a:solidFill>
                  <a:schemeClr val="accent6"/>
                </a:solidFill>
              </a:rPr>
              <a:t>#2 </a:t>
            </a:r>
            <a:r>
              <a:rPr lang="hi" sz="2800" b="0" i="0" u="none" baseline="0" dirty="0">
                <a:solidFill>
                  <a:schemeClr val="accent5"/>
                </a:solidFill>
              </a:rPr>
              <a:t>फुर्तीला रहें</a:t>
            </a:r>
          </a:p>
        </p:txBody>
      </p:sp>
      <p:sp>
        <p:nvSpPr>
          <p:cNvPr id="11" name="Textfeld 10"/>
          <p:cNvSpPr txBox="1"/>
          <p:nvPr/>
        </p:nvSpPr>
        <p:spPr>
          <a:xfrm>
            <a:off x="3431704" y="1990487"/>
            <a:ext cx="8172000" cy="249299"/>
          </a:xfrm>
          <a:prstGeom prst="rect">
            <a:avLst/>
          </a:prstGeom>
          <a:noFill/>
        </p:spPr>
        <p:txBody>
          <a:bodyPr wrap="square" lIns="0" tIns="0" rIns="0" bIns="0" rtlCol="0" anchor="ctr">
            <a:spAutoFit/>
          </a:bodyPr>
          <a:lstStyle/>
          <a:p>
            <a:pPr algn="l" rtl="0">
              <a:lnSpc>
                <a:spcPct val="90000"/>
              </a:lnSpc>
              <a:spcBef>
                <a:spcPts val="600"/>
              </a:spcBef>
            </a:pPr>
            <a:r>
              <a:rPr lang="hi" b="0" i="0" u="none" baseline="0"/>
              <a:t>नियमित तौर पर शारीरिक गतिविधियां, अंगड़ाइयाँ चालु रखें। </a:t>
            </a:r>
          </a:p>
        </p:txBody>
      </p:sp>
      <p:sp>
        <p:nvSpPr>
          <p:cNvPr id="14" name="Textfeld 13"/>
          <p:cNvSpPr txBox="1"/>
          <p:nvPr/>
        </p:nvSpPr>
        <p:spPr>
          <a:xfrm>
            <a:off x="433242" y="4185084"/>
            <a:ext cx="6562858" cy="658642"/>
          </a:xfrm>
          <a:prstGeom prst="rect">
            <a:avLst/>
          </a:prstGeom>
          <a:noFill/>
        </p:spPr>
        <p:txBody>
          <a:bodyPr wrap="square" lIns="0" tIns="0" rIns="0" bIns="0" rtlCol="0" anchor="ctr">
            <a:spAutoFit/>
          </a:bodyPr>
          <a:lstStyle/>
          <a:p>
            <a:pPr algn="l" rtl="0">
              <a:lnSpc>
                <a:spcPct val="90000"/>
              </a:lnSpc>
              <a:spcBef>
                <a:spcPts val="600"/>
              </a:spcBef>
            </a:pPr>
            <a:r>
              <a:rPr lang="hi" sz="1400" b="0" i="0" u="none" baseline="0">
                <a:solidFill>
                  <a:schemeClr val="accent5"/>
                </a:solidFill>
              </a:rPr>
              <a:t>दिनचर्या के लिए एक छोटा काम:</a:t>
            </a:r>
          </a:p>
          <a:p>
            <a:pPr algn="l" rtl="0">
              <a:lnSpc>
                <a:spcPct val="90000"/>
              </a:lnSpc>
              <a:spcBef>
                <a:spcPts val="600"/>
              </a:spcBef>
            </a:pPr>
            <a:r>
              <a:rPr lang="hi" sz="1400" b="0" i="0" u="none" baseline="0">
                <a:solidFill>
                  <a:srgbClr val="4B5564"/>
                </a:solidFill>
              </a:rPr>
              <a:t>एक गतिविधि यूनिट और थोड़ा अंगड़ाई का समय - आपके चुनिंदा - करने के लिए १५ मिनट निकालें।</a:t>
            </a:r>
          </a:p>
        </p:txBody>
      </p:sp>
      <p:sp>
        <p:nvSpPr>
          <p:cNvPr id="13" name="Rechteck 12"/>
          <p:cNvSpPr/>
          <p:nvPr/>
        </p:nvSpPr>
        <p:spPr>
          <a:xfrm>
            <a:off x="331489" y="4977172"/>
            <a:ext cx="6664611" cy="480131"/>
          </a:xfrm>
          <a:prstGeom prst="rect">
            <a:avLst/>
          </a:prstGeom>
        </p:spPr>
        <p:txBody>
          <a:bodyPr wrap="square">
            <a:spAutoFit/>
          </a:bodyPr>
          <a:lstStyle/>
          <a:p>
            <a:pPr algn="l" rtl="0">
              <a:lnSpc>
                <a:spcPct val="90000"/>
              </a:lnSpc>
              <a:spcBef>
                <a:spcPts val="600"/>
              </a:spcBef>
            </a:pPr>
            <a:r>
              <a:rPr lang="hi" sz="1400" b="0" i="1" u="none" baseline="0">
                <a:solidFill>
                  <a:srgbClr val="4B5564"/>
                </a:solidFill>
              </a:rPr>
              <a:t>तो आपने क्या करने के लिए समय निकाला? (उदहारण: आराम से कॉफी पी, ५ मिनट कुछ भी नहीं किया, पैदल भ्रमण, एक-दो अंगड़ाइयां, फिटनेस कसरत) </a:t>
            </a:r>
          </a:p>
        </p:txBody>
      </p:sp>
      <p:sp>
        <p:nvSpPr>
          <p:cNvPr id="15" name="Rechteck 14"/>
          <p:cNvSpPr/>
          <p:nvPr/>
        </p:nvSpPr>
        <p:spPr>
          <a:xfrm>
            <a:off x="447019" y="5457303"/>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90000"/>
              </a:lnSpc>
              <a:spcBef>
                <a:spcPts val="600"/>
              </a:spcBef>
              <a:spcAft>
                <a:spcPts val="0"/>
              </a:spcAft>
            </a:pPr>
            <a:endParaRPr lang="hi" sz="1600" dirty="0" err="1">
              <a:ln>
                <a:noFill/>
              </a:ln>
              <a:solidFill>
                <a:schemeClr val="tx1"/>
              </a:solidFill>
            </a:endParaRPr>
          </a:p>
        </p:txBody>
      </p:sp>
      <p:sp>
        <p:nvSpPr>
          <p:cNvPr id="12" name="Textplatzhalter 24"/>
          <p:cNvSpPr txBox="1">
            <a:spLocks/>
          </p:cNvSpPr>
          <p:nvPr/>
        </p:nvSpPr>
        <p:spPr>
          <a:xfrm>
            <a:off x="-60684" y="327863"/>
            <a:ext cx="8568952" cy="590834"/>
          </a:xfrm>
          <a:prstGeom prst="rect">
            <a:avLst/>
          </a:prstGeom>
          <a:solidFill>
            <a:schemeClr val="accent5"/>
          </a:solidFill>
        </p:spPr>
        <p:txBody>
          <a:bodyPr vert="horz" wrap="square" lIns="324000" tIns="79200" rIns="252000" bIns="79200" rtlCol="0" anchor="b" anchorCtr="0">
            <a:spAutoFit/>
          </a:bodyPr>
          <a:lstStyle>
            <a:defPPr>
              <a:defRPr lang="hi"/>
            </a:defPPr>
            <a:lvl1pPr>
              <a:spcBef>
                <a:spcPct val="0"/>
              </a:spcBef>
              <a:buNone/>
              <a:defRPr sz="3600">
                <a:solidFill>
                  <a:schemeClr val="bg1"/>
                </a:solidFill>
                <a:ea typeface="+mj-ea"/>
                <a:cs typeface="+mj-cs"/>
              </a:defRPr>
            </a:lvl1pPr>
          </a:lstStyle>
          <a:p>
            <a:pPr algn="l" rtl="0">
              <a:spcBef>
                <a:spcPts val="0"/>
              </a:spcBef>
              <a:spcAft>
                <a:spcPts val="1200"/>
              </a:spcAft>
              <a:buClr>
                <a:srgbClr val="B0BAC4"/>
              </a:buClr>
            </a:pPr>
            <a:r>
              <a:rPr lang="hi" sz="2800" b="0" i="0" u="none" baseline="0">
                <a:latin typeface="TKTypeMedium" panose="020B0606040502020204" pitchFamily="34" charset="0"/>
              </a:rPr>
              <a:t>#howareyou: </a:t>
            </a:r>
            <a:r>
              <a:rPr lang="hi" sz="2800" b="0" i="0" u="none" baseline="0"/>
              <a:t>5 गुना ज्यादा अच्छे मूड में होने के लिए सुझाव</a:t>
            </a:r>
          </a:p>
        </p:txBody>
      </p:sp>
    </p:spTree>
    <p:extLst>
      <p:ext uri="{BB962C8B-B14F-4D97-AF65-F5344CB8AC3E}">
        <p14:creationId xmlns:p14="http://schemas.microsoft.com/office/powerpoint/2010/main" val="903800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rtl="0">
              <a:lnSpc>
                <a:spcPct val="90000"/>
              </a:lnSpc>
              <a:spcBef>
                <a:spcPts val="600"/>
              </a:spcBef>
            </a:pPr>
            <a:r>
              <a:rPr lang="hi" sz="2000" b="0" i="0" u="none" baseline="0"/>
              <a:t>#3 खुलकर बोलें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gn="l" rtl="0">
              <a:lnSpc>
                <a:spcPct val="90000"/>
              </a:lnSpc>
              <a:spcBef>
                <a:spcPts val="600"/>
              </a:spcBef>
            </a:pPr>
            <a:r>
              <a:rPr lang="hi" sz="2800" b="0" i="0" u="none" baseline="0" dirty="0">
                <a:solidFill>
                  <a:schemeClr val="accent6"/>
                </a:solidFill>
              </a:rPr>
              <a:t>#3 </a:t>
            </a:r>
            <a:r>
              <a:rPr lang="hi" sz="2800" b="0" i="0" u="none" baseline="0" dirty="0">
                <a:solidFill>
                  <a:schemeClr val="accent5"/>
                </a:solidFill>
              </a:rPr>
              <a:t>खुलकर बोलें</a:t>
            </a:r>
            <a:endParaRPr lang="hi" sz="2800" dirty="0">
              <a:solidFill>
                <a:schemeClr val="accent5"/>
              </a:solidFill>
            </a:endParaRP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pPr algn="l" rtl="0"/>
            <a:r>
              <a:rPr lang="hi" b="0" i="0" u="none" baseline="0"/>
              <a:t>अपने आनंद, असंतोष, डर और अपनी चिंताओं के बारे में दूसरों के साथ बातचीत करें। क्योंकि बात करने से मदद होती है! </a:t>
            </a:r>
            <a:endParaRPr lang="hi" dirty="0">
              <a:solidFill>
                <a:srgbClr val="FF0000"/>
              </a:solidFill>
            </a:endParaRP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rtl="0" fontAlgn="base"/>
            <a:r>
              <a:rPr lang="hi" sz="1600" b="0" i="0" u="none" baseline="0" dirty="0"/>
              <a:t>क्या आप आपकी भावनाएं किसीके साथ बांटते हो? या सब कुछ खुद के अंदर ही निपट लेना पसंद करते हो?  </a:t>
            </a:r>
          </a:p>
        </p:txBody>
      </p:sp>
      <p:sp>
        <p:nvSpPr>
          <p:cNvPr id="14" name="Textfeld 13"/>
          <p:cNvSpPr txBox="1"/>
          <p:nvPr/>
        </p:nvSpPr>
        <p:spPr>
          <a:xfrm>
            <a:off x="433242" y="4246522"/>
            <a:ext cx="6562858" cy="658642"/>
          </a:xfrm>
          <a:prstGeom prst="rect">
            <a:avLst/>
          </a:prstGeom>
          <a:noFill/>
        </p:spPr>
        <p:txBody>
          <a:bodyPr wrap="square" lIns="0" tIns="0" rIns="0" bIns="0" rtlCol="0" anchor="ctr">
            <a:spAutoFit/>
          </a:bodyPr>
          <a:lstStyle/>
          <a:p>
            <a:pPr algn="l" rtl="0">
              <a:lnSpc>
                <a:spcPct val="90000"/>
              </a:lnSpc>
              <a:spcBef>
                <a:spcPts val="600"/>
              </a:spcBef>
            </a:pPr>
            <a:r>
              <a:rPr lang="hi" sz="1400" b="0" i="0" u="none" baseline="0">
                <a:solidFill>
                  <a:schemeClr val="accent5"/>
                </a:solidFill>
              </a:rPr>
              <a:t>दिनचर्या के लिए एक छोटा काम:</a:t>
            </a:r>
            <a:endParaRPr lang="hi" sz="1400" dirty="0">
              <a:solidFill>
                <a:srgbClr val="4B5564"/>
              </a:solidFill>
            </a:endParaRPr>
          </a:p>
          <a:p>
            <a:pPr algn="l" rtl="0">
              <a:lnSpc>
                <a:spcPct val="90000"/>
              </a:lnSpc>
              <a:spcBef>
                <a:spcPts val="600"/>
              </a:spcBef>
            </a:pPr>
            <a:r>
              <a:rPr lang="hi" sz="1400" b="0" i="0" u="none" baseline="0">
                <a:solidFill>
                  <a:srgbClr val="4B5564"/>
                </a:solidFill>
              </a:rPr>
              <a:t>आपकी किसी कठिनाई के बारे में सोचिये, जो आपको परेशान कर रही है। क्या आपने उसके बारे में किसीके साथ बात की है? अगर नहीं, तो सोचिये, किसके साथ आप उसके बारे में बात कर सकते हो।  </a:t>
            </a:r>
          </a:p>
        </p:txBody>
      </p:sp>
      <p:sp>
        <p:nvSpPr>
          <p:cNvPr id="13" name="Textfeld 12"/>
          <p:cNvSpPr txBox="1"/>
          <p:nvPr/>
        </p:nvSpPr>
        <p:spPr>
          <a:xfrm>
            <a:off x="433243" y="2494800"/>
            <a:ext cx="6274825" cy="1508105"/>
          </a:xfrm>
          <a:prstGeom prst="rect">
            <a:avLst/>
          </a:prstGeom>
          <a:noFill/>
        </p:spPr>
        <p:txBody>
          <a:bodyPr wrap="square" lIns="0" tIns="0" rIns="0" bIns="0" rtlCol="0" anchor="ctr">
            <a:spAutoFit/>
          </a:bodyPr>
          <a:lstStyle/>
          <a:p>
            <a:pPr algn="l" rtl="0" fontAlgn="base"/>
            <a:r>
              <a:rPr lang="hi" sz="1400" b="0" i="0" u="none" baseline="0"/>
              <a:t>दूसरों के साथ आनंद बांटने से बेशक अच्छा लगता है। लेकिन जब हम क्रोध, चिंताएं या दुःख शब्दों में व्यक्त करते हैं, तब भी मदद होती है। बातचीत के बाद हमारी भावनाएं हवा में बिखर तो नहीं जाएगी। हम उनके बारे में ज्यादा जागृत होंगे, और हमारे सोच की दिशा और भावनाएं बेहतर तरीके से प्रतिबिंबित कर सकेंगे और उचित सहायता ले सकेंगे। हमें हरेक चीज़ के बारे में हरेक व्यक्ति से बात नहीं करनी है, लेकिन कुछ परिस्थितियों में हमें सोचना चाहिए, कि क्या एक बातचीत का फायदा हो सकता है? खास तौर पर जब कोई विषय पर हम लम्बे समय से विचार कर रहे हैं। </a:t>
            </a:r>
          </a:p>
        </p:txBody>
      </p:sp>
      <p:sp>
        <p:nvSpPr>
          <p:cNvPr id="15" name="Rechteck 14"/>
          <p:cNvSpPr/>
          <p:nvPr/>
        </p:nvSpPr>
        <p:spPr>
          <a:xfrm>
            <a:off x="331489" y="4977172"/>
            <a:ext cx="6664611" cy="480131"/>
          </a:xfrm>
          <a:prstGeom prst="rect">
            <a:avLst/>
          </a:prstGeom>
        </p:spPr>
        <p:txBody>
          <a:bodyPr wrap="square">
            <a:spAutoFit/>
          </a:bodyPr>
          <a:lstStyle/>
          <a:p>
            <a:pPr algn="l" rtl="0">
              <a:lnSpc>
                <a:spcPct val="90000"/>
              </a:lnSpc>
              <a:spcBef>
                <a:spcPts val="600"/>
              </a:spcBef>
            </a:pPr>
            <a:r>
              <a:rPr lang="hi" sz="1400" b="0" i="1" u="none" baseline="0">
                <a:solidFill>
                  <a:srgbClr val="4B5564"/>
                </a:solidFill>
              </a:rPr>
              <a:t>कौन है आपका संभाषी? (जीवनसाथी, माँ-बाप, मित्र/सहेली, सहयोगी, बॉस, कोई सलाहकार, जैसे कोई मदद की हॉटलाइन)</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90000"/>
              </a:lnSpc>
              <a:spcBef>
                <a:spcPts val="600"/>
              </a:spcBef>
              <a:spcAft>
                <a:spcPts val="0"/>
              </a:spcAft>
            </a:pPr>
            <a:endParaRPr lang="hi" sz="1600" dirty="0" err="1">
              <a:ln>
                <a:noFill/>
              </a:ln>
              <a:solidFill>
                <a:schemeClr val="tx1"/>
              </a:solidFill>
            </a:endParaRPr>
          </a:p>
        </p:txBody>
      </p:sp>
      <p:sp>
        <p:nvSpPr>
          <p:cNvPr id="17" name="Textplatzhalter 24"/>
          <p:cNvSpPr txBox="1">
            <a:spLocks/>
          </p:cNvSpPr>
          <p:nvPr/>
        </p:nvSpPr>
        <p:spPr>
          <a:xfrm>
            <a:off x="-60684" y="327863"/>
            <a:ext cx="8568952" cy="590834"/>
          </a:xfrm>
          <a:prstGeom prst="rect">
            <a:avLst/>
          </a:prstGeom>
          <a:solidFill>
            <a:schemeClr val="accent5"/>
          </a:solidFill>
        </p:spPr>
        <p:txBody>
          <a:bodyPr vert="horz" wrap="square" lIns="324000" tIns="79200" rIns="252000" bIns="79200" rtlCol="0" anchor="b" anchorCtr="0">
            <a:spAutoFit/>
          </a:bodyPr>
          <a:lstStyle>
            <a:defPPr>
              <a:defRPr lang="hi"/>
            </a:defPPr>
            <a:lvl1pPr>
              <a:spcBef>
                <a:spcPct val="0"/>
              </a:spcBef>
              <a:buNone/>
              <a:defRPr sz="3600">
                <a:solidFill>
                  <a:schemeClr val="bg1"/>
                </a:solidFill>
                <a:ea typeface="+mj-ea"/>
                <a:cs typeface="+mj-cs"/>
              </a:defRPr>
            </a:lvl1pPr>
          </a:lstStyle>
          <a:p>
            <a:pPr algn="l" rtl="0">
              <a:spcBef>
                <a:spcPts val="0"/>
              </a:spcBef>
              <a:spcAft>
                <a:spcPts val="1200"/>
              </a:spcAft>
              <a:buClr>
                <a:srgbClr val="B0BAC4"/>
              </a:buClr>
            </a:pPr>
            <a:r>
              <a:rPr lang="hi" sz="2800" b="0" i="0" u="none" baseline="0">
                <a:latin typeface="TKTypeMedium" panose="020B0606040502020204" pitchFamily="34" charset="0"/>
              </a:rPr>
              <a:t>#howareyou: </a:t>
            </a:r>
            <a:r>
              <a:rPr lang="hi" sz="2800" b="0" i="0" u="none" baseline="0"/>
              <a:t>5 गुना ज्यादा अच्छे मूड में होने के लिए सुझाव</a:t>
            </a:r>
          </a:p>
        </p:txBody>
      </p:sp>
    </p:spTree>
    <p:extLst>
      <p:ext uri="{BB962C8B-B14F-4D97-AF65-F5344CB8AC3E}">
        <p14:creationId xmlns:p14="http://schemas.microsoft.com/office/powerpoint/2010/main" val="457604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863752" cy="444640"/>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rtl="0">
              <a:lnSpc>
                <a:spcPct val="90000"/>
              </a:lnSpc>
              <a:spcBef>
                <a:spcPts val="600"/>
              </a:spcBef>
            </a:pPr>
            <a:r>
              <a:rPr lang="hi" sz="2000" b="0" i="0" u="none" baseline="0" dirty="0"/>
              <a:t>#4 सकारात्मक विचार करें</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gn="l" rtl="0">
              <a:lnSpc>
                <a:spcPct val="90000"/>
              </a:lnSpc>
              <a:spcBef>
                <a:spcPts val="600"/>
              </a:spcBef>
            </a:pPr>
            <a:r>
              <a:rPr lang="hi" sz="2800" b="0" i="0" u="none" baseline="0" dirty="0">
                <a:solidFill>
                  <a:schemeClr val="accent6"/>
                </a:solidFill>
              </a:rPr>
              <a:t>#4 </a:t>
            </a:r>
            <a:r>
              <a:rPr lang="hi" sz="2800" b="0" i="0" u="none" baseline="0" dirty="0">
                <a:solidFill>
                  <a:schemeClr val="accent5"/>
                </a:solidFill>
              </a:rPr>
              <a:t>सकारात्मक विचार करें</a:t>
            </a:r>
          </a:p>
        </p:txBody>
      </p:sp>
      <p:sp>
        <p:nvSpPr>
          <p:cNvPr id="9" name="Textfeld 8"/>
          <p:cNvSpPr txBox="1"/>
          <p:nvPr/>
        </p:nvSpPr>
        <p:spPr>
          <a:xfrm>
            <a:off x="4033642" y="1976637"/>
            <a:ext cx="8074403" cy="276999"/>
          </a:xfrm>
          <a:prstGeom prst="rect">
            <a:avLst/>
          </a:prstGeom>
          <a:noFill/>
        </p:spPr>
        <p:txBody>
          <a:bodyPr wrap="square" lIns="0" tIns="0" rIns="0" bIns="0" rtlCol="0" anchor="ctr">
            <a:spAutoFit/>
          </a:bodyPr>
          <a:lstStyle/>
          <a:p>
            <a:pPr algn="l" rtl="0"/>
            <a:r>
              <a:rPr lang="hi" b="0" i="0" u="none" baseline="0" dirty="0"/>
              <a:t>जिंदगी में छोटी-छोटी अच्छाइयों की तरफ ध्यान दें, जो आपको खुश करती हैं।</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rtl="0" fontAlgn="base"/>
            <a:r>
              <a:rPr lang="hi" sz="1600" b="0" i="0" u="none" baseline="0" dirty="0"/>
              <a:t>आज आपके लिए अच्छा क्या रहा? आप किसके लिए कृतज्ञ हैं? </a:t>
            </a:r>
          </a:p>
        </p:txBody>
      </p:sp>
      <p:sp>
        <p:nvSpPr>
          <p:cNvPr id="14" name="Textfeld 13"/>
          <p:cNvSpPr txBox="1"/>
          <p:nvPr/>
        </p:nvSpPr>
        <p:spPr>
          <a:xfrm>
            <a:off x="433242" y="4077363"/>
            <a:ext cx="6562858" cy="624786"/>
          </a:xfrm>
          <a:prstGeom prst="rect">
            <a:avLst/>
          </a:prstGeom>
          <a:noFill/>
        </p:spPr>
        <p:txBody>
          <a:bodyPr wrap="square" lIns="0" tIns="0" rIns="0" bIns="0" rtlCol="0" anchor="ctr">
            <a:spAutoFit/>
          </a:bodyPr>
          <a:lstStyle/>
          <a:p>
            <a:pPr algn="l" rtl="0">
              <a:lnSpc>
                <a:spcPct val="90000"/>
              </a:lnSpc>
              <a:spcBef>
                <a:spcPts val="600"/>
              </a:spcBef>
            </a:pPr>
            <a:r>
              <a:rPr lang="hi" sz="1400" b="0" i="0" u="none" baseline="0">
                <a:solidFill>
                  <a:schemeClr val="accent5"/>
                </a:solidFill>
              </a:rPr>
              <a:t>दिनचर्या के लिए एक छोटा काम:</a:t>
            </a:r>
          </a:p>
          <a:p>
            <a:pPr algn="l" rtl="0"/>
            <a:r>
              <a:rPr lang="hi" sz="1400" b="0" i="0" u="none" baseline="0">
                <a:solidFill>
                  <a:srgbClr val="4B5564"/>
                </a:solidFill>
              </a:rPr>
              <a:t>३ चीज़ों या क्षणों का जिक्र करें, जो आज या कल अच्छे थे, और जिसके लिए आप आभारी हैं।</a:t>
            </a: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algn="l" rtl="0" fontAlgn="base"/>
            <a:r>
              <a:rPr lang="hi" sz="1400" b="0" i="0" u="none" baseline="0"/>
              <a:t>कभी-कभी, जब हमारी दिनचर्या चहल-पहल भरी या एकरस होती है, तो हम जीवन में जो कुछ सुन्दर है, उसकी ओर ध्यान देना भूल जाते हैं। लेकिन जो चीज़ें हमारे जीवन में सही तरह से घटित होती है, हमें ऊर्जा देती है, और जिसके लिए हम कृतज्ञ हैं, उनकी ओर ध्यान देना हम सीख सकते हैं। अगर हम दिनचर्या में ज्यादा सतर्क हैं, और हमारा ध्यान उनके ऊपर केंद्रित करते हैं, तो ऐसी चीज़ें समय के साथ हमारे लिए सुस्पष्ट और प्रत्यक्ष बनेंगी। ये चीज़ें हो सकती हैं, शायद दिन में एक सुन्दर क्षण या एक छोटीसी कार्यसिद्धि। </a:t>
            </a:r>
          </a:p>
        </p:txBody>
      </p:sp>
      <p:sp>
        <p:nvSpPr>
          <p:cNvPr id="15" name="Rechteck 14"/>
          <p:cNvSpPr/>
          <p:nvPr/>
        </p:nvSpPr>
        <p:spPr>
          <a:xfrm>
            <a:off x="331489" y="4977172"/>
            <a:ext cx="6664611" cy="480131"/>
          </a:xfrm>
          <a:prstGeom prst="rect">
            <a:avLst/>
          </a:prstGeom>
        </p:spPr>
        <p:txBody>
          <a:bodyPr wrap="square">
            <a:spAutoFit/>
          </a:bodyPr>
          <a:lstStyle/>
          <a:p>
            <a:pPr algn="l" rtl="0">
              <a:lnSpc>
                <a:spcPct val="90000"/>
              </a:lnSpc>
              <a:spcBef>
                <a:spcPts val="600"/>
              </a:spcBef>
            </a:pPr>
            <a:r>
              <a:rPr lang="hi" sz="1400" b="0" i="0" u="none" baseline="0">
                <a:solidFill>
                  <a:srgbClr val="4B5564"/>
                </a:solidFill>
              </a:rPr>
              <a:t>३ चीज़ों का जिक्र करें</a:t>
            </a:r>
            <a:r>
              <a:rPr lang="hi" sz="1400" b="0" i="1" u="none" baseline="0">
                <a:solidFill>
                  <a:srgbClr val="4B5564"/>
                </a:solidFill>
              </a:rPr>
              <a:t> (उदाहरणार्थ बढ़िया रात का भोजन, मददगार सहयोगी, बच्चों के साथ टहल)</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90000"/>
              </a:lnSpc>
              <a:spcBef>
                <a:spcPts val="600"/>
              </a:spcBef>
              <a:spcAft>
                <a:spcPts val="0"/>
              </a:spcAft>
            </a:pPr>
            <a:endParaRPr lang="hi" sz="1600" dirty="0" err="1">
              <a:ln>
                <a:noFill/>
              </a:ln>
              <a:solidFill>
                <a:schemeClr val="tx1"/>
              </a:solidFill>
            </a:endParaRPr>
          </a:p>
        </p:txBody>
      </p:sp>
      <p:sp>
        <p:nvSpPr>
          <p:cNvPr id="12" name="Textplatzhalter 24"/>
          <p:cNvSpPr txBox="1">
            <a:spLocks/>
          </p:cNvSpPr>
          <p:nvPr/>
        </p:nvSpPr>
        <p:spPr>
          <a:xfrm>
            <a:off x="-60684" y="327863"/>
            <a:ext cx="8568952" cy="590834"/>
          </a:xfrm>
          <a:prstGeom prst="rect">
            <a:avLst/>
          </a:prstGeom>
          <a:solidFill>
            <a:schemeClr val="accent5"/>
          </a:solidFill>
        </p:spPr>
        <p:txBody>
          <a:bodyPr vert="horz" wrap="square" lIns="324000" tIns="79200" rIns="252000" bIns="79200" rtlCol="0" anchor="b" anchorCtr="0">
            <a:spAutoFit/>
          </a:bodyPr>
          <a:lstStyle>
            <a:defPPr>
              <a:defRPr lang="hi"/>
            </a:defPPr>
            <a:lvl1pPr>
              <a:spcBef>
                <a:spcPct val="0"/>
              </a:spcBef>
              <a:buNone/>
              <a:defRPr sz="3600">
                <a:solidFill>
                  <a:schemeClr val="bg1"/>
                </a:solidFill>
                <a:ea typeface="+mj-ea"/>
                <a:cs typeface="+mj-cs"/>
              </a:defRPr>
            </a:lvl1pPr>
          </a:lstStyle>
          <a:p>
            <a:pPr algn="l" rtl="0">
              <a:spcBef>
                <a:spcPts val="0"/>
              </a:spcBef>
              <a:spcAft>
                <a:spcPts val="1200"/>
              </a:spcAft>
              <a:buClr>
                <a:srgbClr val="B0BAC4"/>
              </a:buClr>
            </a:pPr>
            <a:r>
              <a:rPr lang="hi" sz="2800" b="0" i="0" u="none" baseline="0">
                <a:latin typeface="TKTypeMedium" panose="020B0606040502020204" pitchFamily="34" charset="0"/>
              </a:rPr>
              <a:t>#howareyou: </a:t>
            </a:r>
            <a:r>
              <a:rPr lang="hi" sz="2800" b="0" i="0" u="none" baseline="0"/>
              <a:t>5 गुना ज्यादा अच्छे मूड में होने के लिए सुझाव</a:t>
            </a:r>
          </a:p>
        </p:txBody>
      </p:sp>
    </p:spTree>
    <p:extLst>
      <p:ext uri="{BB962C8B-B14F-4D97-AF65-F5344CB8AC3E}">
        <p14:creationId xmlns:p14="http://schemas.microsoft.com/office/powerpoint/2010/main" val="12104570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7648"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gn="l" rtl="0">
              <a:lnSpc>
                <a:spcPct val="90000"/>
              </a:lnSpc>
              <a:spcBef>
                <a:spcPts val="600"/>
              </a:spcBef>
            </a:pPr>
            <a:r>
              <a:rPr lang="hi" sz="2000" b="0" i="0" u="none" baseline="0"/>
              <a:t>#5 सुलझाव ढूंढें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gn="l" rtl="0">
              <a:lnSpc>
                <a:spcPct val="90000"/>
              </a:lnSpc>
              <a:spcBef>
                <a:spcPts val="600"/>
              </a:spcBef>
            </a:pPr>
            <a:r>
              <a:rPr lang="hi" sz="2800" b="0" i="0" u="none" baseline="0" dirty="0">
                <a:solidFill>
                  <a:schemeClr val="accent6"/>
                </a:solidFill>
              </a:rPr>
              <a:t>#5 </a:t>
            </a:r>
            <a:r>
              <a:rPr lang="hi" sz="2800" b="0" i="0" u="none" baseline="0" dirty="0">
                <a:solidFill>
                  <a:schemeClr val="accent5"/>
                </a:solidFill>
              </a:rPr>
              <a:t>सुलझाव ढूंढें </a:t>
            </a: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pPr algn="l" rtl="0"/>
            <a:r>
              <a:rPr lang="hi" b="0" i="0" u="none" baseline="0"/>
              <a:t>परेशानियों के बारे में विचार करते रहने के बजाय समस्याओं के समाधान और आगे की राह पर ध्यान दें। </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rtl="0" fontAlgn="base"/>
            <a:r>
              <a:rPr lang="hi" sz="1600" b="0" i="0" u="none" baseline="0" dirty="0"/>
              <a:t>क्या ऐसी कुछ परेशानी है, जिसके बारे आप सोचते रहते हो? इसका निपटारा क्या हो सकता है? </a:t>
            </a:r>
          </a:p>
        </p:txBody>
      </p:sp>
      <p:sp>
        <p:nvSpPr>
          <p:cNvPr id="14" name="Textfeld 13"/>
          <p:cNvSpPr txBox="1"/>
          <p:nvPr/>
        </p:nvSpPr>
        <p:spPr>
          <a:xfrm>
            <a:off x="433242" y="4113076"/>
            <a:ext cx="6562858" cy="624786"/>
          </a:xfrm>
          <a:prstGeom prst="rect">
            <a:avLst/>
          </a:prstGeom>
          <a:noFill/>
        </p:spPr>
        <p:txBody>
          <a:bodyPr wrap="square" lIns="0" tIns="0" rIns="0" bIns="0" rtlCol="0" anchor="ctr">
            <a:spAutoFit/>
          </a:bodyPr>
          <a:lstStyle/>
          <a:p>
            <a:pPr algn="l" rtl="0">
              <a:lnSpc>
                <a:spcPct val="90000"/>
              </a:lnSpc>
              <a:spcBef>
                <a:spcPts val="600"/>
              </a:spcBef>
            </a:pPr>
            <a:r>
              <a:rPr lang="hi" sz="1400" b="0" i="0" u="none" baseline="0">
                <a:solidFill>
                  <a:schemeClr val="accent5"/>
                </a:solidFill>
              </a:rPr>
              <a:t>दिनचर्या के लिए एक छोटा काम:</a:t>
            </a:r>
          </a:p>
          <a:p>
            <a:pPr algn="l" rtl="0"/>
            <a:r>
              <a:rPr lang="hi" sz="1400" b="0" i="0" u="none" baseline="0">
                <a:solidFill>
                  <a:srgbClr val="4B5564"/>
                </a:solidFill>
              </a:rPr>
              <a:t>सोचिये, आपको लम्बे समय से किस बात से कठिनाई या परेशानी हो रही है। कभी-कभी वह सिर्फ कोई छोटी सी बात होती है। उसके संभाव्य सुलझावों पर विचार करें। </a:t>
            </a: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algn="l" rtl="0" fontAlgn="base"/>
            <a:r>
              <a:rPr lang="hi" sz="1400" b="0" i="0" u="none" baseline="0"/>
              <a:t>कभी-कभी हम कोई विशिष्ट चीज़ से क्रोधित होते हैं, या एक ही परेशानी के बारे में सोचते रहते हैं। फिर हम नकारात्मक विचारों में खो जाते हैं, हमें ऐसा लगता है, कि हमें कोई समझ नहीं रहा, शायद हम समझते हैं, कि हमें बलि का बकरा बनाया जा रहा है। ऐसा करने से हम हमारी ऊर्जा बर्बाद करते हैं। इसके बजाय हम सोच सकते हैं, कि क्या हम कोई समाधान ढूंढ सकते हैं? या अकेले, या तो किसी की मदद से। कई चीज़ों को हम बिलकुल बदल नहीं सकते। उनकी वजह से हमें क्रोधित नहीं होना चाहिए, उनको सिर्फ स्वीकार करना चाहिए। </a:t>
            </a:r>
          </a:p>
        </p:txBody>
      </p:sp>
      <p:sp>
        <p:nvSpPr>
          <p:cNvPr id="15" name="Rechteck 14"/>
          <p:cNvSpPr/>
          <p:nvPr/>
        </p:nvSpPr>
        <p:spPr>
          <a:xfrm>
            <a:off x="331489" y="4977172"/>
            <a:ext cx="6664611" cy="480131"/>
          </a:xfrm>
          <a:prstGeom prst="rect">
            <a:avLst/>
          </a:prstGeom>
        </p:spPr>
        <p:txBody>
          <a:bodyPr wrap="square">
            <a:spAutoFit/>
          </a:bodyPr>
          <a:lstStyle/>
          <a:p>
            <a:pPr algn="l" rtl="0">
              <a:lnSpc>
                <a:spcPct val="90000"/>
              </a:lnSpc>
              <a:spcBef>
                <a:spcPts val="600"/>
              </a:spcBef>
            </a:pPr>
            <a:r>
              <a:rPr lang="hi" sz="1400" b="0" i="1" u="none" baseline="0">
                <a:solidFill>
                  <a:srgbClr val="4B5564"/>
                </a:solidFill>
              </a:rPr>
              <a:t>यहाँ ज़िक्र करें उन संभाव्य बातों का, जिनसे मदद हो सकती है (उदाहरणार्थ सहाय मांगना, बातचीत संभाषी खोजना, निपटने के कार्यों की सूची लिखना) </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90000"/>
              </a:lnSpc>
              <a:spcBef>
                <a:spcPts val="600"/>
              </a:spcBef>
              <a:spcAft>
                <a:spcPts val="0"/>
              </a:spcAft>
            </a:pPr>
            <a:endParaRPr lang="hi" sz="1600" dirty="0" err="1">
              <a:ln>
                <a:noFill/>
              </a:ln>
              <a:solidFill>
                <a:schemeClr val="tx1"/>
              </a:solidFill>
            </a:endParaRPr>
          </a:p>
        </p:txBody>
      </p:sp>
      <p:sp>
        <p:nvSpPr>
          <p:cNvPr id="11" name="Textplatzhalter 24"/>
          <p:cNvSpPr txBox="1">
            <a:spLocks/>
          </p:cNvSpPr>
          <p:nvPr/>
        </p:nvSpPr>
        <p:spPr>
          <a:xfrm>
            <a:off x="-60684" y="327863"/>
            <a:ext cx="8568952" cy="590834"/>
          </a:xfrm>
          <a:prstGeom prst="rect">
            <a:avLst/>
          </a:prstGeom>
          <a:solidFill>
            <a:schemeClr val="accent5"/>
          </a:solidFill>
        </p:spPr>
        <p:txBody>
          <a:bodyPr vert="horz" wrap="square" lIns="324000" tIns="79200" rIns="252000" bIns="79200" rtlCol="0" anchor="b" anchorCtr="0">
            <a:spAutoFit/>
          </a:bodyPr>
          <a:lstStyle>
            <a:defPPr>
              <a:defRPr lang="hi"/>
            </a:defPPr>
            <a:lvl1pPr>
              <a:spcBef>
                <a:spcPct val="0"/>
              </a:spcBef>
              <a:buNone/>
              <a:defRPr sz="3600">
                <a:solidFill>
                  <a:schemeClr val="bg1"/>
                </a:solidFill>
                <a:ea typeface="+mj-ea"/>
                <a:cs typeface="+mj-cs"/>
              </a:defRPr>
            </a:lvl1pPr>
          </a:lstStyle>
          <a:p>
            <a:pPr algn="l" rtl="0">
              <a:spcBef>
                <a:spcPts val="0"/>
              </a:spcBef>
              <a:spcAft>
                <a:spcPts val="1200"/>
              </a:spcAft>
              <a:buClr>
                <a:srgbClr val="B0BAC4"/>
              </a:buClr>
            </a:pPr>
            <a:r>
              <a:rPr lang="hi" sz="2800" b="0" i="0" u="none" baseline="0">
                <a:latin typeface="TKTypeMedium" panose="020B0606040502020204" pitchFamily="34" charset="0"/>
              </a:rPr>
              <a:t>#howareyou: </a:t>
            </a:r>
            <a:r>
              <a:rPr lang="hi" sz="2800" b="0" i="0" u="none" baseline="0"/>
              <a:t>5 गुना ज्यादा अच्छे मूड में होने के लिए सुझाव</a:t>
            </a:r>
          </a:p>
        </p:txBody>
      </p:sp>
    </p:spTree>
    <p:extLst>
      <p:ext uri="{BB962C8B-B14F-4D97-AF65-F5344CB8AC3E}">
        <p14:creationId xmlns:p14="http://schemas.microsoft.com/office/powerpoint/2010/main" val="21883285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9E5F5B-D635-4B9D-8D36-D8946A720893}">
  <ds:schemaRefs>
    <ds:schemaRef ds:uri="http://schemas.microsoft.com/sharepoint/v3/contenttype/forms"/>
  </ds:schemaRefs>
</ds:datastoreItem>
</file>

<file path=customXml/itemProps3.xml><?xml version="1.0" encoding="utf-8"?>
<ds:datastoreItem xmlns:ds="http://schemas.openxmlformats.org/officeDocument/2006/customXml" ds:itemID="{38EBDE8F-F760-4A93-9145-16D1FF2E4D1F}">
  <ds:schemaRefs>
    <ds:schemaRef ds:uri="http://schemas.microsoft.com/office/infopath/2007/PartnerControls"/>
    <ds:schemaRef ds:uri="http://purl.org/dc/elements/1.1/"/>
    <ds:schemaRef ds:uri="http://schemas.openxmlformats.org/package/2006/metadata/core-properties"/>
    <ds:schemaRef ds:uri="http://www.w3.org/XML/1998/namespace"/>
    <ds:schemaRef ds:uri="http://purl.org/dc/terms/"/>
    <ds:schemaRef ds:uri="http://purl.org/dc/dcmitype/"/>
    <ds:schemaRef ds:uri="http://schemas.microsoft.com/office/2006/documentManagement/types"/>
    <ds:schemaRef ds:uri="http://schemas.microsoft.com/office/2006/metadata/propertie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
  <TotalTime>0</TotalTime>
  <Words>1328</Words>
  <Application>Microsoft Office PowerPoint</Application>
  <PresentationFormat>Breitbild</PresentationFormat>
  <Paragraphs>64</Paragraphs>
  <Slides>7</Slides>
  <Notes>6</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3" baseType="lpstr">
      <vt:lpstr>Arial</vt:lpstr>
      <vt:lpstr>Calibri</vt:lpstr>
      <vt:lpstr>TKTypeBold</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mal besser drauf Tipps</dc:title>
  <dc:subject>Ü de-hi</dc:subject>
  <dc:creator>Dr. PABST International</dc:creator>
  <cp:lastModifiedBy>Schweda, Berit Lu</cp:lastModifiedBy>
  <cp:revision>881</cp:revision>
  <cp:lastPrinted>2018-01-23T15:25:45Z</cp:lastPrinted>
  <dcterms:created xsi:type="dcterms:W3CDTF">8061-08-24T01:10:10Z</dcterms:created>
  <dcterms:modified xsi:type="dcterms:W3CDTF">2021-04-06T12:06:17Z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