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6" y="25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pPr/>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pPr/>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rtl="0">
              <a:defRPr sz="1200"/>
            </a:lvl1pPr>
          </a:lstStyle>
          <a:p>
            <a:endParaRPr lang="hu-HU"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rtl="0">
              <a:defRPr sz="1200"/>
            </a:lvl1pPr>
          </a:lstStyle>
          <a:p>
            <a:fld id="{80AD6230-35D5-4CDF-8FAD-B5EAC575EF9D}" type="datetimeFigureOut">
              <a:rPr lang="hu-HU" smtClean="0"/>
              <a:pPr/>
              <a:t>2021. 04. 06.</a:t>
            </a:fld>
            <a:endParaRPr lang="hu-HU"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hu-HU" dirty="0" err="1" smtClean="0"/>
              <a:t>Click</a:t>
            </a:r>
            <a:r>
              <a:rPr lang="hu-HU" dirty="0" smtClean="0"/>
              <a:t> </a:t>
            </a:r>
            <a:r>
              <a:rPr lang="hu-HU" dirty="0" err="1" smtClean="0"/>
              <a:t>to</a:t>
            </a:r>
            <a:r>
              <a:rPr lang="hu-HU" dirty="0" smtClean="0"/>
              <a:t> </a:t>
            </a:r>
            <a:r>
              <a:rPr lang="hu-HU" dirty="0" err="1" smtClean="0"/>
              <a:t>edit</a:t>
            </a:r>
            <a:r>
              <a:rPr lang="hu-HU" dirty="0" smtClean="0"/>
              <a:t> Master text </a:t>
            </a:r>
            <a:r>
              <a:rPr lang="hu-HU" dirty="0" err="1" smtClean="0"/>
              <a:t>styles</a:t>
            </a:r>
            <a:endParaRPr lang="hu-HU" dirty="0" smtClean="0"/>
          </a:p>
          <a:p>
            <a:pPr lvl="1"/>
            <a:r>
              <a:rPr lang="hu-HU" dirty="0" err="1" smtClean="0"/>
              <a:t>Second</a:t>
            </a:r>
            <a:r>
              <a:rPr lang="hu-HU" dirty="0" smtClean="0"/>
              <a:t> </a:t>
            </a:r>
            <a:r>
              <a:rPr lang="hu-HU" dirty="0" err="1" smtClean="0"/>
              <a:t>level</a:t>
            </a:r>
            <a:endParaRPr lang="hu-HU" dirty="0" smtClean="0"/>
          </a:p>
          <a:p>
            <a:pPr lvl="2"/>
            <a:r>
              <a:rPr lang="hu-HU" dirty="0" err="1" smtClean="0"/>
              <a:t>Third</a:t>
            </a:r>
            <a:r>
              <a:rPr lang="hu-HU" dirty="0" smtClean="0"/>
              <a:t> </a:t>
            </a:r>
            <a:r>
              <a:rPr lang="hu-HU" dirty="0" err="1" smtClean="0"/>
              <a:t>level</a:t>
            </a:r>
            <a:endParaRPr lang="hu-HU" dirty="0" smtClean="0"/>
          </a:p>
          <a:p>
            <a:pPr lvl="3"/>
            <a:r>
              <a:rPr lang="hu-HU" dirty="0" err="1" smtClean="0"/>
              <a:t>Fourth</a:t>
            </a:r>
            <a:r>
              <a:rPr lang="hu-HU" dirty="0" smtClean="0"/>
              <a:t> </a:t>
            </a:r>
            <a:r>
              <a:rPr lang="hu-HU" dirty="0" err="1" smtClean="0"/>
              <a:t>level</a:t>
            </a:r>
            <a:endParaRPr lang="hu-HU" dirty="0" smtClean="0"/>
          </a:p>
          <a:p>
            <a:pPr lvl="4"/>
            <a:r>
              <a:rPr lang="hu-HU" dirty="0" err="1" smtClean="0"/>
              <a:t>Fifth</a:t>
            </a:r>
            <a:r>
              <a:rPr lang="hu-HU" dirty="0" smtClean="0"/>
              <a:t> </a:t>
            </a:r>
            <a:r>
              <a:rPr lang="hu-HU" dirty="0" err="1" smtClean="0"/>
              <a:t>level</a:t>
            </a:r>
            <a:endParaRPr lang="hu-HU" dirty="0"/>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rtl="0">
              <a:defRPr sz="1200"/>
            </a:lvl1pPr>
          </a:lstStyle>
          <a:p>
            <a:endParaRPr lang="hu-HU"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rtl="0">
              <a:defRPr sz="1200"/>
            </a:lvl1pPr>
          </a:lstStyle>
          <a:p>
            <a:fld id="{CAA2A421-727C-49B1-A098-B7277550379B}" type="slidenum">
              <a:rPr lang="hu-HU" smtClean="0"/>
              <a:pPr/>
              <a:t>‹Nr.›</a:t>
            </a:fld>
            <a:endParaRPr lang="hu-HU"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hu-HU" dirty="0"/>
          </a:p>
        </p:txBody>
      </p:sp>
      <p:sp>
        <p:nvSpPr>
          <p:cNvPr id="4" name="Foliennummernplatzhalter 3"/>
          <p:cNvSpPr>
            <a:spLocks noGrp="1"/>
          </p:cNvSpPr>
          <p:nvPr>
            <p:ph type="sldNum" sz="quarter" idx="10"/>
          </p:nvPr>
        </p:nvSpPr>
        <p:spPr/>
        <p:txBody>
          <a:bodyPr/>
          <a:lstStyle/>
          <a:p>
            <a:fld id="{CAA2A421-727C-49B1-A098-B7277550379B}" type="slidenum">
              <a:rPr lang="hu-HU" smtClean="0"/>
              <a:pPr/>
              <a:t>1</a:t>
            </a:fld>
            <a:endParaRPr lang="hu-HU" dirty="0"/>
          </a:p>
        </p:txBody>
      </p:sp>
    </p:spTree>
    <p:extLst>
      <p:ext uri="{BB962C8B-B14F-4D97-AF65-F5344CB8AC3E}">
        <p14:creationId xmlns:p14="http://schemas.microsoft.com/office/powerpoint/2010/main" val="3591947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2</a:t>
            </a:fld>
            <a:endParaRPr lang="hu-HU" sz="1200" b="0" i="0" dirty="0">
              <a:latin typeface="Calibri"/>
              <a:ea typeface="+mn-ea"/>
              <a:cs typeface="+mn-cs"/>
            </a:endParaRPr>
          </a:p>
        </p:txBody>
      </p:sp>
    </p:spTree>
    <p:extLst>
      <p:ext uri="{BB962C8B-B14F-4D97-AF65-F5344CB8AC3E}">
        <p14:creationId xmlns:p14="http://schemas.microsoft.com/office/powerpoint/2010/main" val="1791483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3</a:t>
            </a:fld>
            <a:endParaRPr lang="hu-HU" sz="1200" b="0" i="0" dirty="0">
              <a:latin typeface="Calibri"/>
              <a:ea typeface="+mn-ea"/>
              <a:cs typeface="+mn-cs"/>
            </a:endParaRPr>
          </a:p>
        </p:txBody>
      </p:sp>
    </p:spTree>
    <p:extLst>
      <p:ext uri="{BB962C8B-B14F-4D97-AF65-F5344CB8AC3E}">
        <p14:creationId xmlns:p14="http://schemas.microsoft.com/office/powerpoint/2010/main" val="65751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4</a:t>
            </a:fld>
            <a:endParaRPr lang="hu-HU" sz="1200" b="0" i="0" dirty="0">
              <a:latin typeface="Calibri"/>
              <a:ea typeface="+mn-ea"/>
              <a:cs typeface="+mn-cs"/>
            </a:endParaRPr>
          </a:p>
        </p:txBody>
      </p:sp>
    </p:spTree>
    <p:extLst>
      <p:ext uri="{BB962C8B-B14F-4D97-AF65-F5344CB8AC3E}">
        <p14:creationId xmlns:p14="http://schemas.microsoft.com/office/powerpoint/2010/main" val="220461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5</a:t>
            </a:fld>
            <a:endParaRPr lang="hu-HU" sz="1200" b="0" i="0" dirty="0">
              <a:latin typeface="Calibri"/>
              <a:ea typeface="+mn-ea"/>
              <a:cs typeface="+mn-cs"/>
            </a:endParaRPr>
          </a:p>
        </p:txBody>
      </p:sp>
    </p:spTree>
    <p:extLst>
      <p:ext uri="{BB962C8B-B14F-4D97-AF65-F5344CB8AC3E}">
        <p14:creationId xmlns:p14="http://schemas.microsoft.com/office/powerpoint/2010/main" val="268714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6</a:t>
            </a:fld>
            <a:endParaRPr lang="hu-HU" sz="1200" b="0" i="0" dirty="0">
              <a:latin typeface="Calibri"/>
              <a:ea typeface="+mn-ea"/>
              <a:cs typeface="+mn-cs"/>
            </a:endParaRPr>
          </a:p>
        </p:txBody>
      </p:sp>
    </p:spTree>
    <p:extLst>
      <p:ext uri="{BB962C8B-B14F-4D97-AF65-F5344CB8AC3E}">
        <p14:creationId xmlns:p14="http://schemas.microsoft.com/office/powerpoint/2010/main" val="1488178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hu-HU" dirty="0"/>
          </a:p>
        </p:txBody>
      </p:sp>
      <p:sp>
        <p:nvSpPr>
          <p:cNvPr id="4" name="Foliennummernplatzhalter 3"/>
          <p:cNvSpPr>
            <a:spLocks noGrp="1"/>
          </p:cNvSpPr>
          <p:nvPr>
            <p:ph type="sldNum" sz="quarter" idx="10"/>
          </p:nvPr>
        </p:nvSpPr>
        <p:spPr/>
        <p:txBody>
          <a:bodyPr/>
          <a:lstStyle/>
          <a:p>
            <a:pPr algn="r" defTabSz="914400">
              <a:buNone/>
            </a:pPr>
            <a:fld id="{CAA2A421-727C-49B1-A098-B7277550379B}" type="slidenum">
              <a:rPr lang="hu-HU" sz="1200" b="0" i="0" smtClean="0">
                <a:latin typeface="Calibri"/>
                <a:ea typeface="+mn-ea"/>
                <a:cs typeface="+mn-cs"/>
              </a:rPr>
              <a:pPr algn="r" defTabSz="914400">
                <a:buNone/>
              </a:pPr>
              <a:t>7</a:t>
            </a:fld>
            <a:endParaRPr lang="hu-HU" sz="1200" b="0" i="0" dirty="0">
              <a:latin typeface="Calibri"/>
              <a:ea typeface="+mn-ea"/>
              <a:cs typeface="+mn-cs"/>
            </a:endParaRPr>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8.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8.emf"/><Relationship Id="rId4" Type="http://schemas.openxmlformats.org/officeDocument/2006/relationships/oleObject" Target="../embeddings/oleObject8.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05147297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0947" name="think-cell Folie" r:id="rId4" imgW="360" imgH="360" progId="TCLayout.ActiveDocument.1">
                  <p:embed/>
                </p:oleObj>
              </mc:Choice>
              <mc:Fallback>
                <p:oleObj name="think-cell Folie" r:id="rId4" imgW="360" imgH="360" progId="TCLayout.ActiveDocument.1">
                  <p:embed/>
                  <p:pic>
                    <p:nvPicPr>
                      <p:cNvPr id="0" name="Picture 1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hu-HU" dirty="0" err="1" smtClean="0"/>
              <a:t>Concise</a:t>
            </a:r>
            <a:r>
              <a:rPr lang="hu-HU" dirty="0" smtClean="0"/>
              <a:t> </a:t>
            </a:r>
            <a:r>
              <a:rPr lang="hu-HU" dirty="0" err="1" smtClean="0"/>
              <a:t>title</a:t>
            </a:r>
            <a:r>
              <a:rPr lang="hu-HU" dirty="0" smtClean="0"/>
              <a:t> </a:t>
            </a:r>
            <a:br>
              <a:rPr lang="hu-HU" dirty="0" smtClean="0"/>
            </a:br>
            <a:r>
              <a:rPr lang="hu-HU" dirty="0" err="1" smtClean="0"/>
              <a:t>for</a:t>
            </a:r>
            <a:r>
              <a:rPr lang="hu-HU" dirty="0" smtClean="0"/>
              <a:t> </a:t>
            </a:r>
            <a:r>
              <a:rPr lang="hu-HU" dirty="0" err="1" smtClean="0"/>
              <a:t>presentation</a:t>
            </a:r>
            <a:endParaRPr lang="hu-HU"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dirty="0" err="1" smtClean="0"/>
              <a:t>Additional</a:t>
            </a:r>
            <a:r>
              <a:rPr lang="hu-HU" dirty="0" smtClean="0"/>
              <a:t> </a:t>
            </a:r>
            <a:r>
              <a:rPr lang="hu-HU" dirty="0" err="1" smtClean="0"/>
              <a:t>subline</a:t>
            </a:r>
            <a:endParaRPr lang="hu-HU"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hu-HU" dirty="0" err="1" smtClean="0"/>
              <a:t>Date</a:t>
            </a:r>
            <a:r>
              <a:rPr lang="hu-HU" dirty="0" smtClean="0"/>
              <a:t>  |  </a:t>
            </a:r>
            <a:r>
              <a:rPr lang="hu-HU" dirty="0" err="1" smtClean="0"/>
              <a:t>Name</a:t>
            </a:r>
            <a:r>
              <a:rPr lang="hu-HU" dirty="0" smtClean="0"/>
              <a:t> of </a:t>
            </a:r>
            <a:r>
              <a:rPr lang="hu-HU" dirty="0" err="1" smtClean="0"/>
              <a:t>speaker</a:t>
            </a:r>
            <a:r>
              <a:rPr lang="hu-HU" dirty="0" smtClean="0"/>
              <a:t/>
            </a:r>
            <a:br>
              <a:rPr lang="hu-HU" dirty="0" smtClean="0"/>
            </a:br>
            <a:r>
              <a:rPr lang="hu-HU" dirty="0" err="1" smtClean="0"/>
              <a:t>Sender</a:t>
            </a:r>
            <a:r>
              <a:rPr lang="hu-HU" dirty="0" smtClean="0"/>
              <a:t>: </a:t>
            </a:r>
            <a:r>
              <a:rPr lang="hu-HU" dirty="0" err="1" smtClean="0"/>
              <a:t>thyssenkrupp</a:t>
            </a:r>
            <a:r>
              <a:rPr lang="hu-HU" dirty="0" smtClean="0"/>
              <a:t> + BA (</a:t>
            </a:r>
            <a:r>
              <a:rPr lang="hu-HU" dirty="0" err="1" smtClean="0"/>
              <a:t>optional</a:t>
            </a:r>
            <a:r>
              <a:rPr lang="hu-HU" dirty="0" smtClean="0"/>
              <a:t> </a:t>
            </a:r>
            <a:r>
              <a:rPr lang="hu-HU" dirty="0" err="1" smtClean="0"/>
              <a:t>additional</a:t>
            </a:r>
            <a:r>
              <a:rPr lang="hu-HU" dirty="0" smtClean="0"/>
              <a:t> management </a:t>
            </a:r>
            <a:r>
              <a:rPr lang="hu-HU" dirty="0" err="1" smtClean="0"/>
              <a:t>structure</a:t>
            </a:r>
            <a:r>
              <a:rPr lang="hu-HU" dirty="0" smtClean="0"/>
              <a:t>/</a:t>
            </a:r>
            <a:r>
              <a:rPr lang="hu-HU" dirty="0" err="1" smtClean="0"/>
              <a:t>not</a:t>
            </a:r>
            <a:r>
              <a:rPr lang="hu-HU" dirty="0" smtClean="0"/>
              <a:t> </a:t>
            </a:r>
            <a:r>
              <a:rPr lang="hu-HU" dirty="0" err="1" smtClean="0"/>
              <a:t>legal</a:t>
            </a:r>
            <a:r>
              <a:rPr lang="hu-HU" dirty="0" smtClean="0"/>
              <a:t> </a:t>
            </a:r>
            <a:r>
              <a:rPr lang="hu-HU" dirty="0" err="1" smtClean="0"/>
              <a:t>entity</a:t>
            </a:r>
            <a:r>
              <a:rPr lang="hu-HU" dirty="0" smtClean="0"/>
              <a:t>)</a:t>
            </a:r>
            <a:endParaRPr lang="hu-HU" dirty="0"/>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11192549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1971" name="think-cell Folie" r:id="rId4" imgW="360" imgH="360" progId="TCLayout.ActiveDocument.1">
                  <p:embed/>
                </p:oleObj>
              </mc:Choice>
              <mc:Fallback>
                <p:oleObj name="think-cell Folie" r:id="rId4" imgW="360" imgH="360" progId="TCLayout.ActiveDocument.1">
                  <p:embed/>
                  <p:pic>
                    <p:nvPicPr>
                      <p:cNvPr id="0" name="Picture 1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hu-HU" dirty="0" err="1" smtClean="0"/>
              <a:t>Concise</a:t>
            </a:r>
            <a:r>
              <a:rPr lang="hu-HU" dirty="0" smtClean="0"/>
              <a:t> </a:t>
            </a:r>
            <a:r>
              <a:rPr lang="hu-HU" dirty="0" err="1" smtClean="0"/>
              <a:t>title</a:t>
            </a:r>
            <a:r>
              <a:rPr lang="hu-HU" dirty="0" smtClean="0"/>
              <a:t> </a:t>
            </a:r>
            <a:br>
              <a:rPr lang="hu-HU" dirty="0" smtClean="0"/>
            </a:br>
            <a:r>
              <a:rPr lang="hu-HU" dirty="0" err="1" smtClean="0"/>
              <a:t>for</a:t>
            </a:r>
            <a:r>
              <a:rPr lang="hu-HU" dirty="0" smtClean="0"/>
              <a:t> </a:t>
            </a:r>
            <a:r>
              <a:rPr lang="hu-HU" dirty="0" err="1" smtClean="0"/>
              <a:t>presentation</a:t>
            </a:r>
            <a:endParaRPr lang="hu-HU"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dirty="0" err="1" smtClean="0"/>
              <a:t>Additional</a:t>
            </a:r>
            <a:r>
              <a:rPr lang="hu-HU" dirty="0" smtClean="0"/>
              <a:t> </a:t>
            </a:r>
            <a:r>
              <a:rPr lang="hu-HU" dirty="0" err="1" smtClean="0"/>
              <a:t>subline</a:t>
            </a:r>
            <a:endParaRPr lang="hu-HU"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hu-HU" dirty="0" err="1" smtClean="0"/>
              <a:t>Date</a:t>
            </a:r>
            <a:r>
              <a:rPr lang="hu-HU" dirty="0" smtClean="0"/>
              <a:t>  |  </a:t>
            </a:r>
            <a:r>
              <a:rPr lang="hu-HU" dirty="0" err="1" smtClean="0"/>
              <a:t>Name</a:t>
            </a:r>
            <a:r>
              <a:rPr lang="hu-HU" dirty="0" smtClean="0"/>
              <a:t> of </a:t>
            </a:r>
            <a:r>
              <a:rPr lang="hu-HU" dirty="0" err="1" smtClean="0"/>
              <a:t>speaker</a:t>
            </a:r>
            <a:r>
              <a:rPr lang="hu-HU" dirty="0" smtClean="0"/>
              <a:t/>
            </a:r>
            <a:br>
              <a:rPr lang="hu-HU" dirty="0" smtClean="0"/>
            </a:br>
            <a:r>
              <a:rPr lang="hu-HU" dirty="0" err="1" smtClean="0"/>
              <a:t>Sender</a:t>
            </a:r>
            <a:r>
              <a:rPr lang="hu-HU" dirty="0" smtClean="0"/>
              <a:t>: </a:t>
            </a:r>
            <a:r>
              <a:rPr lang="hu-HU" dirty="0" err="1" smtClean="0"/>
              <a:t>thyssenkrupp</a:t>
            </a:r>
            <a:r>
              <a:rPr lang="hu-HU" dirty="0" smtClean="0"/>
              <a:t> + BA (</a:t>
            </a:r>
            <a:r>
              <a:rPr lang="hu-HU" dirty="0" err="1" smtClean="0"/>
              <a:t>optional</a:t>
            </a:r>
            <a:r>
              <a:rPr lang="hu-HU" dirty="0" smtClean="0"/>
              <a:t> </a:t>
            </a:r>
            <a:r>
              <a:rPr lang="hu-HU" dirty="0" err="1" smtClean="0"/>
              <a:t>additional</a:t>
            </a:r>
            <a:r>
              <a:rPr lang="hu-HU" dirty="0" smtClean="0"/>
              <a:t> management </a:t>
            </a:r>
            <a:r>
              <a:rPr lang="hu-HU" dirty="0" err="1" smtClean="0"/>
              <a:t>structure</a:t>
            </a:r>
            <a:r>
              <a:rPr lang="hu-HU" dirty="0" smtClean="0"/>
              <a:t>/</a:t>
            </a:r>
            <a:r>
              <a:rPr lang="hu-HU" dirty="0" err="1" smtClean="0"/>
              <a:t>not</a:t>
            </a:r>
            <a:r>
              <a:rPr lang="hu-HU" dirty="0" smtClean="0"/>
              <a:t> </a:t>
            </a:r>
            <a:r>
              <a:rPr lang="hu-HU" dirty="0" err="1" smtClean="0"/>
              <a:t>legal</a:t>
            </a:r>
            <a:r>
              <a:rPr lang="hu-HU" dirty="0" smtClean="0"/>
              <a:t> </a:t>
            </a:r>
            <a:r>
              <a:rPr lang="hu-HU" dirty="0" err="1" smtClean="0"/>
              <a:t>entity</a:t>
            </a:r>
            <a:r>
              <a:rPr lang="hu-HU" dirty="0" smtClean="0"/>
              <a:t>)</a:t>
            </a:r>
            <a:endParaRPr lang="hu-HU" dirty="0"/>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521273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5651"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hu-HU" dirty="0" err="1" smtClean="0"/>
              <a:t>Titelmasterformat</a:t>
            </a:r>
            <a:r>
              <a:rPr lang="hu-HU" dirty="0" smtClean="0"/>
              <a:t> </a:t>
            </a:r>
            <a:r>
              <a:rPr lang="hu-HU" dirty="0" err="1" smtClean="0"/>
              <a:t>durch</a:t>
            </a:r>
            <a:r>
              <a:rPr lang="hu-HU" dirty="0" smtClean="0"/>
              <a:t> </a:t>
            </a:r>
            <a:r>
              <a:rPr lang="hu-HU" dirty="0" err="1" smtClean="0"/>
              <a:t>Klicken</a:t>
            </a:r>
            <a:r>
              <a:rPr lang="hu-HU" dirty="0" smtClean="0"/>
              <a:t> </a:t>
            </a:r>
            <a:r>
              <a:rPr lang="hu-HU" dirty="0" err="1" smtClean="0"/>
              <a:t>bearbeiten</a:t>
            </a:r>
            <a:endParaRPr lang="hu-HU" dirty="0"/>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2367429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7089" name="think-cell Folie" r:id="rId4" imgW="360" imgH="360" progId="TCLayout.ActiveDocument.1">
                  <p:embed/>
                </p:oleObj>
              </mc:Choice>
              <mc:Fallback>
                <p:oleObj name="think-cell Folie" r:id="rId4" imgW="360" imgH="36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hu-HU" dirty="0" smtClean="0"/>
              <a:t>Headline </a:t>
            </a:r>
            <a:r>
              <a:rPr lang="hu-HU" dirty="0" err="1" smtClean="0"/>
              <a:t>for</a:t>
            </a:r>
            <a:r>
              <a:rPr lang="hu-HU" dirty="0" smtClean="0"/>
              <a:t> </a:t>
            </a:r>
            <a:r>
              <a:rPr lang="hu-HU" dirty="0" err="1" smtClean="0"/>
              <a:t>max</a:t>
            </a:r>
            <a:r>
              <a:rPr lang="hu-HU" dirty="0" smtClean="0"/>
              <a:t> </a:t>
            </a:r>
            <a:r>
              <a:rPr lang="hu-HU" dirty="0" err="1" smtClean="0"/>
              <a:t>two</a:t>
            </a:r>
            <a:r>
              <a:rPr lang="hu-HU" dirty="0" smtClean="0"/>
              <a:t> </a:t>
            </a:r>
            <a:r>
              <a:rPr lang="hu-HU" dirty="0" err="1" smtClean="0"/>
              <a:t>lines</a:t>
            </a:r>
            <a:r>
              <a:rPr lang="hu-HU" dirty="0" smtClean="0"/>
              <a:t> tk </a:t>
            </a:r>
            <a:r>
              <a:rPr lang="hu-HU" dirty="0" err="1" smtClean="0"/>
              <a:t>Brand</a:t>
            </a:r>
            <a:r>
              <a:rPr lang="hu-HU" dirty="0" smtClean="0"/>
              <a:t> </a:t>
            </a:r>
            <a:r>
              <a:rPr lang="hu-HU" dirty="0" err="1" smtClean="0"/>
              <a:t>Blue</a:t>
            </a:r>
            <a:r>
              <a:rPr lang="hu-HU" dirty="0" smtClean="0"/>
              <a:t> (</a:t>
            </a:r>
            <a:r>
              <a:rPr lang="hu-HU" dirty="0" err="1" smtClean="0"/>
              <a:t>Subline</a:t>
            </a:r>
            <a:r>
              <a:rPr lang="hu-HU" dirty="0" smtClean="0"/>
              <a:t> </a:t>
            </a:r>
            <a:r>
              <a:rPr lang="hu-HU" dirty="0" err="1" smtClean="0"/>
              <a:t>one</a:t>
            </a:r>
            <a:r>
              <a:rPr lang="hu-HU" dirty="0" smtClean="0"/>
              <a:t> line </a:t>
            </a:r>
            <a:r>
              <a:rPr lang="hu-HU" dirty="0" err="1" smtClean="0"/>
              <a:t>only</a:t>
            </a:r>
            <a:r>
              <a:rPr lang="hu-HU" dirty="0" smtClean="0"/>
              <a:t> 18 pt </a:t>
            </a:r>
            <a:r>
              <a:rPr lang="hu-HU" dirty="0" err="1" smtClean="0"/>
              <a:t>grey</a:t>
            </a:r>
            <a:r>
              <a:rPr lang="hu-HU" dirty="0" smtClean="0"/>
              <a:t>)</a:t>
            </a:r>
            <a:endParaRPr lang="hu-HU"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hu-HU" dirty="0" err="1" smtClean="0"/>
              <a:t>Textmasterformat</a:t>
            </a:r>
            <a:r>
              <a:rPr lang="hu-HU" dirty="0" smtClean="0"/>
              <a:t> </a:t>
            </a:r>
            <a:r>
              <a:rPr lang="hu-HU" dirty="0" err="1" smtClean="0"/>
              <a:t>bearbeiten</a:t>
            </a:r>
            <a:endParaRPr lang="hu-HU" dirty="0" smtClean="0"/>
          </a:p>
          <a:p>
            <a:pPr lvl="1"/>
            <a:r>
              <a:rPr lang="hu-HU" dirty="0" err="1" smtClean="0"/>
              <a:t>Zweite</a:t>
            </a:r>
            <a:r>
              <a:rPr lang="hu-HU" dirty="0" smtClean="0"/>
              <a:t> </a:t>
            </a:r>
            <a:r>
              <a:rPr lang="hu-HU" dirty="0" err="1" smtClean="0"/>
              <a:t>Ebene</a:t>
            </a:r>
            <a:endParaRPr lang="hu-HU" dirty="0" smtClean="0"/>
          </a:p>
          <a:p>
            <a:pPr lvl="2"/>
            <a:r>
              <a:rPr lang="hu-HU" dirty="0" err="1" smtClean="0"/>
              <a:t>Dritte</a:t>
            </a:r>
            <a:r>
              <a:rPr lang="hu-HU" dirty="0" smtClean="0"/>
              <a:t> </a:t>
            </a:r>
            <a:r>
              <a:rPr lang="hu-HU" dirty="0" err="1" smtClean="0"/>
              <a:t>Ebene</a:t>
            </a:r>
            <a:endParaRPr lang="hu-HU" dirty="0" smtClean="0"/>
          </a:p>
          <a:p>
            <a:pPr lvl="3"/>
            <a:r>
              <a:rPr lang="hu-HU" dirty="0" err="1" smtClean="0"/>
              <a:t>Vierte</a:t>
            </a:r>
            <a:r>
              <a:rPr lang="hu-HU" dirty="0" smtClean="0"/>
              <a:t> </a:t>
            </a:r>
            <a:r>
              <a:rPr lang="hu-HU" dirty="0" err="1" smtClean="0"/>
              <a:t>Ebene</a:t>
            </a:r>
            <a:endParaRPr lang="hu-HU" dirty="0" smtClean="0"/>
          </a:p>
          <a:p>
            <a:pPr lvl="4"/>
            <a:r>
              <a:rPr lang="hu-HU" dirty="0" err="1" smtClean="0"/>
              <a:t>Fünfte</a:t>
            </a:r>
            <a:r>
              <a:rPr lang="hu-HU" dirty="0" smtClean="0"/>
              <a:t> </a:t>
            </a:r>
            <a:r>
              <a:rPr lang="hu-HU" dirty="0" err="1" smtClean="0"/>
              <a:t>Ebene</a:t>
            </a:r>
            <a:endParaRPr lang="hu-HU"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hu-HU" dirty="0" err="1" smtClean="0"/>
              <a:t>Placeholder</a:t>
            </a:r>
            <a:r>
              <a:rPr lang="hu-HU" dirty="0" smtClean="0"/>
              <a:t> </a:t>
            </a:r>
            <a:r>
              <a:rPr lang="hu-HU" dirty="0" err="1" smtClean="0"/>
              <a:t>for</a:t>
            </a:r>
            <a:r>
              <a:rPr lang="hu-HU" dirty="0" smtClean="0"/>
              <a:t> </a:t>
            </a:r>
            <a:r>
              <a:rPr lang="hu-HU" dirty="0" err="1" smtClean="0"/>
              <a:t>sources</a:t>
            </a:r>
            <a:r>
              <a:rPr lang="hu-HU" dirty="0" smtClean="0"/>
              <a:t> and </a:t>
            </a:r>
            <a:r>
              <a:rPr lang="hu-HU" dirty="0" err="1" smtClean="0"/>
              <a:t>footnote</a:t>
            </a:r>
            <a:r>
              <a:rPr lang="hu-HU" dirty="0" smtClean="0"/>
              <a:t>: </a:t>
            </a:r>
            <a:r>
              <a:rPr lang="hu-HU" dirty="0" err="1" smtClean="0"/>
              <a:t>footnotes</a:t>
            </a:r>
            <a:r>
              <a:rPr lang="hu-HU" dirty="0" smtClean="0"/>
              <a:t> </a:t>
            </a:r>
            <a:r>
              <a:rPr lang="hu-HU" dirty="0" err="1" smtClean="0"/>
              <a:t>are</a:t>
            </a:r>
            <a:r>
              <a:rPr lang="hu-HU" dirty="0" smtClean="0"/>
              <a:t> </a:t>
            </a:r>
            <a:r>
              <a:rPr lang="hu-HU" dirty="0" err="1" smtClean="0"/>
              <a:t>numbered</a:t>
            </a:r>
            <a:r>
              <a:rPr lang="hu-HU" dirty="0" smtClean="0"/>
              <a:t> (no *) </a:t>
            </a:r>
            <a:endParaRPr lang="hu-HU" dirty="0"/>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127878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6675"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hu-HU" dirty="0" smtClean="0"/>
              <a:t>Headline </a:t>
            </a:r>
            <a:r>
              <a:rPr lang="hu-HU" dirty="0" err="1" smtClean="0"/>
              <a:t>for</a:t>
            </a:r>
            <a:r>
              <a:rPr lang="hu-HU" dirty="0" smtClean="0"/>
              <a:t> </a:t>
            </a:r>
            <a:r>
              <a:rPr lang="hu-HU" dirty="0" err="1" smtClean="0"/>
              <a:t>max</a:t>
            </a:r>
            <a:r>
              <a:rPr lang="hu-HU" dirty="0" smtClean="0"/>
              <a:t> </a:t>
            </a:r>
            <a:r>
              <a:rPr lang="hu-HU" dirty="0" err="1" smtClean="0"/>
              <a:t>two</a:t>
            </a:r>
            <a:r>
              <a:rPr lang="hu-HU" dirty="0" smtClean="0"/>
              <a:t> </a:t>
            </a:r>
            <a:r>
              <a:rPr lang="hu-HU" dirty="0" err="1" smtClean="0"/>
              <a:t>lines</a:t>
            </a:r>
            <a:r>
              <a:rPr lang="hu-HU" dirty="0" smtClean="0"/>
              <a:t> tk </a:t>
            </a:r>
            <a:r>
              <a:rPr lang="hu-HU" dirty="0" err="1" smtClean="0"/>
              <a:t>Brand</a:t>
            </a:r>
            <a:r>
              <a:rPr lang="hu-HU" dirty="0" smtClean="0"/>
              <a:t> </a:t>
            </a:r>
            <a:r>
              <a:rPr lang="hu-HU" dirty="0" err="1" smtClean="0"/>
              <a:t>Blue</a:t>
            </a:r>
            <a:r>
              <a:rPr lang="hu-HU" dirty="0" smtClean="0"/>
              <a:t> (</a:t>
            </a:r>
            <a:r>
              <a:rPr lang="hu-HU" dirty="0" err="1" smtClean="0"/>
              <a:t>Subline</a:t>
            </a:r>
            <a:r>
              <a:rPr lang="hu-HU" dirty="0" smtClean="0"/>
              <a:t> </a:t>
            </a:r>
            <a:r>
              <a:rPr lang="hu-HU" dirty="0" err="1" smtClean="0"/>
              <a:t>one</a:t>
            </a:r>
            <a:r>
              <a:rPr lang="hu-HU" dirty="0" smtClean="0"/>
              <a:t> line </a:t>
            </a:r>
            <a:r>
              <a:rPr lang="hu-HU" dirty="0" err="1" smtClean="0"/>
              <a:t>only</a:t>
            </a:r>
            <a:r>
              <a:rPr lang="hu-HU" dirty="0" smtClean="0"/>
              <a:t> 18 pt </a:t>
            </a:r>
            <a:r>
              <a:rPr lang="hu-HU" dirty="0" err="1" smtClean="0"/>
              <a:t>grey</a:t>
            </a:r>
            <a:r>
              <a:rPr lang="hu-HU" dirty="0" smtClean="0"/>
              <a:t>)</a:t>
            </a:r>
            <a:endParaRPr lang="hu-HU"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hu-HU" dirty="0" err="1" smtClean="0"/>
              <a:t>Textmasterformat</a:t>
            </a:r>
            <a:r>
              <a:rPr lang="hu-HU" dirty="0" smtClean="0"/>
              <a:t> </a:t>
            </a:r>
            <a:r>
              <a:rPr lang="hu-HU" dirty="0" err="1" smtClean="0"/>
              <a:t>bearbeiten</a:t>
            </a:r>
            <a:endParaRPr lang="hu-HU" dirty="0" smtClean="0"/>
          </a:p>
          <a:p>
            <a:pPr lvl="1"/>
            <a:r>
              <a:rPr lang="hu-HU" dirty="0" err="1" smtClean="0"/>
              <a:t>Zweite</a:t>
            </a:r>
            <a:r>
              <a:rPr lang="hu-HU" dirty="0" smtClean="0"/>
              <a:t> </a:t>
            </a:r>
            <a:r>
              <a:rPr lang="hu-HU" dirty="0" err="1" smtClean="0"/>
              <a:t>Ebene</a:t>
            </a:r>
            <a:endParaRPr lang="hu-HU" dirty="0" smtClean="0"/>
          </a:p>
          <a:p>
            <a:pPr lvl="2"/>
            <a:r>
              <a:rPr lang="hu-HU" dirty="0" err="1" smtClean="0"/>
              <a:t>Dritte</a:t>
            </a:r>
            <a:r>
              <a:rPr lang="hu-HU" dirty="0" smtClean="0"/>
              <a:t> </a:t>
            </a:r>
            <a:r>
              <a:rPr lang="hu-HU" dirty="0" err="1" smtClean="0"/>
              <a:t>Ebene</a:t>
            </a:r>
            <a:endParaRPr lang="hu-HU" dirty="0" smtClean="0"/>
          </a:p>
          <a:p>
            <a:pPr lvl="3"/>
            <a:r>
              <a:rPr lang="hu-HU" dirty="0" err="1" smtClean="0"/>
              <a:t>Vierte</a:t>
            </a:r>
            <a:r>
              <a:rPr lang="hu-HU" dirty="0" smtClean="0"/>
              <a:t> </a:t>
            </a:r>
            <a:r>
              <a:rPr lang="hu-HU" dirty="0" err="1" smtClean="0"/>
              <a:t>Ebene</a:t>
            </a:r>
            <a:endParaRPr lang="hu-HU" dirty="0" smtClean="0"/>
          </a:p>
          <a:p>
            <a:pPr lvl="4"/>
            <a:r>
              <a:rPr lang="hu-HU" dirty="0" err="1" smtClean="0"/>
              <a:t>Fünfte</a:t>
            </a:r>
            <a:r>
              <a:rPr lang="hu-HU" dirty="0" smtClean="0"/>
              <a:t> </a:t>
            </a:r>
            <a:r>
              <a:rPr lang="hu-HU" dirty="0" err="1" smtClean="0"/>
              <a:t>Ebene</a:t>
            </a:r>
            <a:endParaRPr lang="hu-HU"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hu-HU" dirty="0" err="1" smtClean="0"/>
              <a:t>Placeholder</a:t>
            </a:r>
            <a:r>
              <a:rPr lang="hu-HU" dirty="0" smtClean="0"/>
              <a:t> </a:t>
            </a:r>
            <a:r>
              <a:rPr lang="hu-HU" dirty="0" err="1" smtClean="0"/>
              <a:t>for</a:t>
            </a:r>
            <a:r>
              <a:rPr lang="hu-HU" dirty="0" smtClean="0"/>
              <a:t> </a:t>
            </a:r>
            <a:r>
              <a:rPr lang="hu-HU" dirty="0" err="1" smtClean="0"/>
              <a:t>sources</a:t>
            </a:r>
            <a:r>
              <a:rPr lang="hu-HU" dirty="0" smtClean="0"/>
              <a:t> and </a:t>
            </a:r>
            <a:r>
              <a:rPr lang="hu-HU" dirty="0" err="1" smtClean="0"/>
              <a:t>footnote</a:t>
            </a:r>
            <a:r>
              <a:rPr lang="hu-HU" dirty="0" smtClean="0"/>
              <a:t>: </a:t>
            </a:r>
            <a:r>
              <a:rPr lang="hu-HU" dirty="0" err="1" smtClean="0"/>
              <a:t>footnotes</a:t>
            </a:r>
            <a:r>
              <a:rPr lang="hu-HU" dirty="0" smtClean="0"/>
              <a:t> </a:t>
            </a:r>
            <a:r>
              <a:rPr lang="hu-HU" dirty="0" err="1" smtClean="0"/>
              <a:t>are</a:t>
            </a:r>
            <a:r>
              <a:rPr lang="hu-HU" dirty="0" smtClean="0"/>
              <a:t> </a:t>
            </a:r>
            <a:r>
              <a:rPr lang="hu-HU" dirty="0" err="1" smtClean="0"/>
              <a:t>numbered</a:t>
            </a:r>
            <a:r>
              <a:rPr lang="hu-HU" dirty="0" smtClean="0"/>
              <a:t> (no *) </a:t>
            </a:r>
            <a:endParaRPr lang="hu-HU" dirty="0"/>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3983534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8113" name="think-cell Folie" r:id="rId4" imgW="360" imgH="360" progId="TCLayout.ActiveDocument.1">
                  <p:embed/>
                </p:oleObj>
              </mc:Choice>
              <mc:Fallback>
                <p:oleObj name="think-cell Folie" r:id="rId4" imgW="360" imgH="36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hu-HU" dirty="0" smtClean="0"/>
              <a:t>Headline </a:t>
            </a:r>
            <a:r>
              <a:rPr lang="hu-HU" dirty="0" err="1" smtClean="0"/>
              <a:t>for</a:t>
            </a:r>
            <a:r>
              <a:rPr lang="hu-HU" dirty="0" smtClean="0"/>
              <a:t> </a:t>
            </a:r>
            <a:r>
              <a:rPr lang="hu-HU" dirty="0" err="1" smtClean="0"/>
              <a:t>max</a:t>
            </a:r>
            <a:r>
              <a:rPr lang="hu-HU" dirty="0" smtClean="0"/>
              <a:t> </a:t>
            </a:r>
            <a:r>
              <a:rPr lang="hu-HU" dirty="0" err="1" smtClean="0"/>
              <a:t>two</a:t>
            </a:r>
            <a:r>
              <a:rPr lang="hu-HU" dirty="0" smtClean="0"/>
              <a:t> </a:t>
            </a:r>
            <a:r>
              <a:rPr lang="hu-HU" dirty="0" err="1" smtClean="0"/>
              <a:t>lines</a:t>
            </a:r>
            <a:r>
              <a:rPr lang="hu-HU" dirty="0" smtClean="0"/>
              <a:t> tk </a:t>
            </a:r>
            <a:r>
              <a:rPr lang="hu-HU" dirty="0" err="1" smtClean="0"/>
              <a:t>Brand</a:t>
            </a:r>
            <a:r>
              <a:rPr lang="hu-HU" dirty="0" smtClean="0"/>
              <a:t> </a:t>
            </a:r>
            <a:r>
              <a:rPr lang="hu-HU" dirty="0" err="1" smtClean="0"/>
              <a:t>Blue</a:t>
            </a:r>
            <a:r>
              <a:rPr lang="hu-HU" dirty="0" smtClean="0"/>
              <a:t> (</a:t>
            </a:r>
            <a:r>
              <a:rPr lang="hu-HU" dirty="0" err="1" smtClean="0"/>
              <a:t>Subline</a:t>
            </a:r>
            <a:r>
              <a:rPr lang="hu-HU" dirty="0" smtClean="0"/>
              <a:t> </a:t>
            </a:r>
            <a:r>
              <a:rPr lang="hu-HU" dirty="0" err="1" smtClean="0"/>
              <a:t>one</a:t>
            </a:r>
            <a:r>
              <a:rPr lang="hu-HU" dirty="0" smtClean="0"/>
              <a:t> line </a:t>
            </a:r>
            <a:r>
              <a:rPr lang="hu-HU" dirty="0" err="1" smtClean="0"/>
              <a:t>only</a:t>
            </a:r>
            <a:r>
              <a:rPr lang="hu-HU" dirty="0" smtClean="0"/>
              <a:t> 18 pt </a:t>
            </a:r>
            <a:r>
              <a:rPr lang="hu-HU" dirty="0" err="1" smtClean="0"/>
              <a:t>grey</a:t>
            </a:r>
            <a:r>
              <a:rPr lang="hu-HU" dirty="0" smtClean="0"/>
              <a:t>)</a:t>
            </a:r>
            <a:endParaRPr lang="hu-HU"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hu-HU" dirty="0" err="1" smtClean="0"/>
              <a:t>Placeholder</a:t>
            </a:r>
            <a:r>
              <a:rPr lang="hu-HU" dirty="0" smtClean="0"/>
              <a:t> </a:t>
            </a:r>
            <a:r>
              <a:rPr lang="hu-HU" dirty="0" err="1" smtClean="0"/>
              <a:t>for</a:t>
            </a:r>
            <a:r>
              <a:rPr lang="hu-HU" dirty="0" smtClean="0"/>
              <a:t> </a:t>
            </a:r>
            <a:r>
              <a:rPr lang="hu-HU" dirty="0" err="1" smtClean="0"/>
              <a:t>sources</a:t>
            </a:r>
            <a:r>
              <a:rPr lang="hu-HU" dirty="0" smtClean="0"/>
              <a:t> and </a:t>
            </a:r>
            <a:r>
              <a:rPr lang="hu-HU" dirty="0" err="1" smtClean="0"/>
              <a:t>footnote</a:t>
            </a:r>
            <a:r>
              <a:rPr lang="hu-HU" dirty="0" smtClean="0"/>
              <a:t>: </a:t>
            </a:r>
            <a:r>
              <a:rPr lang="hu-HU" dirty="0" err="1" smtClean="0"/>
              <a:t>footnotes</a:t>
            </a:r>
            <a:r>
              <a:rPr lang="hu-HU" dirty="0" smtClean="0"/>
              <a:t> </a:t>
            </a:r>
            <a:r>
              <a:rPr lang="hu-HU" dirty="0" err="1" smtClean="0"/>
              <a:t>are</a:t>
            </a:r>
            <a:r>
              <a:rPr lang="hu-HU" dirty="0" smtClean="0"/>
              <a:t> </a:t>
            </a:r>
            <a:r>
              <a:rPr lang="hu-HU" dirty="0" err="1" smtClean="0"/>
              <a:t>numbered</a:t>
            </a:r>
            <a:r>
              <a:rPr lang="hu-HU" dirty="0" smtClean="0"/>
              <a:t> (no *) </a:t>
            </a:r>
            <a:endParaRPr lang="hu-HU" dirty="0"/>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9137" name="think-cell Folie" r:id="rId4" imgW="360" imgH="360" progId="TCLayout.ActiveDocument.1">
                  <p:embed/>
                </p:oleObj>
              </mc:Choice>
              <mc:Fallback>
                <p:oleObj name="think-cell Folie" r:id="rId4" imgW="360" imgH="36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281987417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9923" name="think-cell Folie" r:id="rId11" imgW="360" imgH="360" progId="TCLayout.ActiveDocument.1">
                  <p:embed/>
                </p:oleObj>
              </mc:Choice>
              <mc:Fallback>
                <p:oleObj name="think-cell Folie" r:id="rId11" imgW="360" imgH="360" progId="TCLayout.ActiveDocument.1">
                  <p:embed/>
                  <p:pic>
                    <p:nvPicPr>
                      <p:cNvPr id="0" name="Picture 1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hu-HU" dirty="0" err="1" smtClean="0"/>
              <a:t>Titelmasterformat</a:t>
            </a:r>
            <a:r>
              <a:rPr lang="hu-HU" dirty="0" smtClean="0"/>
              <a:t> </a:t>
            </a:r>
            <a:r>
              <a:rPr lang="hu-HU" dirty="0" err="1" smtClean="0"/>
              <a:t>durch</a:t>
            </a:r>
            <a:r>
              <a:rPr lang="hu-HU" dirty="0" smtClean="0"/>
              <a:t> </a:t>
            </a:r>
            <a:r>
              <a:rPr lang="hu-HU" dirty="0" err="1" smtClean="0"/>
              <a:t>Klicken</a:t>
            </a:r>
            <a:r>
              <a:rPr lang="hu-HU" dirty="0" smtClean="0"/>
              <a:t> </a:t>
            </a:r>
            <a:r>
              <a:rPr lang="hu-HU" dirty="0" err="1" smtClean="0"/>
              <a:t>bearbeiten</a:t>
            </a:r>
            <a:endParaRPr lang="hu-HU"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hu-HU" dirty="0" err="1" smtClean="0"/>
              <a:t>Textmasterformat</a:t>
            </a:r>
            <a:r>
              <a:rPr lang="hu-HU" dirty="0" smtClean="0"/>
              <a:t> </a:t>
            </a:r>
            <a:r>
              <a:rPr lang="hu-HU" dirty="0" err="1" smtClean="0"/>
              <a:t>bearbeiten</a:t>
            </a:r>
            <a:endParaRPr lang="hu-HU" dirty="0" smtClean="0"/>
          </a:p>
          <a:p>
            <a:pPr lvl="1"/>
            <a:r>
              <a:rPr lang="hu-HU" dirty="0" err="1" smtClean="0"/>
              <a:t>Zweite</a:t>
            </a:r>
            <a:r>
              <a:rPr lang="hu-HU" dirty="0" smtClean="0"/>
              <a:t> </a:t>
            </a:r>
            <a:r>
              <a:rPr lang="hu-HU" dirty="0" err="1" smtClean="0"/>
              <a:t>Ebene</a:t>
            </a:r>
            <a:endParaRPr lang="hu-HU" dirty="0" smtClean="0"/>
          </a:p>
          <a:p>
            <a:pPr lvl="2"/>
            <a:r>
              <a:rPr lang="hu-HU" dirty="0" err="1" smtClean="0"/>
              <a:t>Dritte</a:t>
            </a:r>
            <a:r>
              <a:rPr lang="hu-HU" dirty="0" smtClean="0"/>
              <a:t> </a:t>
            </a:r>
            <a:r>
              <a:rPr lang="hu-HU" dirty="0" err="1" smtClean="0"/>
              <a:t>Ebene</a:t>
            </a:r>
            <a:endParaRPr lang="hu-HU" dirty="0" smtClean="0"/>
          </a:p>
          <a:p>
            <a:pPr lvl="3"/>
            <a:r>
              <a:rPr lang="hu-HU" dirty="0" err="1" smtClean="0"/>
              <a:t>Vierte</a:t>
            </a:r>
            <a:r>
              <a:rPr lang="hu-HU" dirty="0" smtClean="0"/>
              <a:t> </a:t>
            </a:r>
            <a:r>
              <a:rPr lang="hu-HU" dirty="0" err="1" smtClean="0"/>
              <a:t>Ebene</a:t>
            </a:r>
            <a:endParaRPr lang="hu-HU" dirty="0" smtClean="0"/>
          </a:p>
          <a:p>
            <a:pPr lvl="4"/>
            <a:r>
              <a:rPr lang="hu-HU" dirty="0" err="1" smtClean="0"/>
              <a:t>Fünfte</a:t>
            </a:r>
            <a:r>
              <a:rPr lang="hu-HU" dirty="0" smtClean="0"/>
              <a:t> </a:t>
            </a:r>
            <a:r>
              <a:rPr lang="hu-HU" dirty="0" err="1" smtClean="0"/>
              <a:t>Ebene</a:t>
            </a:r>
            <a:endParaRPr lang="hu-HU"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gn="l" defTabSz="914400" rtl="0">
              <a:lnSpc>
                <a:spcPct val="90000"/>
              </a:lnSpc>
              <a:buNone/>
            </a:pPr>
            <a:fld id="{93956F12-A918-41A9-A38F-C36C1096EDCE}" type="slidenum">
              <a:rPr lang="hu-HU" sz="800" b="0" i="0" smtClean="0">
                <a:solidFill>
                  <a:srgbClr val="78879B"/>
                </a:solidFill>
                <a:latin typeface="TKTypeMedium"/>
                <a:ea typeface="+mn-ea"/>
                <a:cs typeface="+mn-cs"/>
              </a:rPr>
              <a:pPr algn="l" defTabSz="914400" rtl="0">
                <a:lnSpc>
                  <a:spcPct val="90000"/>
                </a:lnSpc>
                <a:buNone/>
              </a:pPr>
              <a:t>‹Nr.›</a:t>
            </a:fld>
            <a:endParaRPr lang="hu-HU" sz="800" b="0" i="0" dirty="0">
              <a:solidFill>
                <a:srgbClr val="78879B"/>
              </a:solidFill>
              <a:latin typeface="TKTypeMedium"/>
              <a:ea typeface="+mn-ea"/>
              <a:cs typeface="+mn-cs"/>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gn="l" defTabSz="914400" rtl="0">
              <a:lnSpc>
                <a:spcPct val="90000"/>
              </a:lnSpc>
              <a:buNone/>
            </a:pPr>
            <a:r>
              <a:rPr lang="hu-HU" sz="800" b="0" i="0" dirty="0" smtClean="0">
                <a:solidFill>
                  <a:srgbClr val="78879B"/>
                </a:solidFill>
                <a:latin typeface="TKTypeMedium"/>
                <a:ea typeface="+mn-ea"/>
                <a:cs typeface="+mn-cs"/>
              </a:rPr>
              <a:t>CO/HRM-OSH  |  we </a:t>
            </a:r>
            <a:r>
              <a:rPr lang="hu-HU" sz="800" b="0" i="0" dirty="0" err="1" smtClean="0">
                <a:solidFill>
                  <a:srgbClr val="78879B"/>
                </a:solidFill>
                <a:latin typeface="TKTypeMedium"/>
                <a:ea typeface="+mn-ea"/>
                <a:cs typeface="+mn-cs"/>
              </a:rPr>
              <a:t>care</a:t>
            </a:r>
            <a:r>
              <a:rPr lang="hu-HU" sz="800" b="0" i="0" dirty="0" smtClean="0">
                <a:solidFill>
                  <a:srgbClr val="78879B"/>
                </a:solidFill>
                <a:latin typeface="TKTypeMedium"/>
                <a:ea typeface="+mn-ea"/>
                <a:cs typeface="+mn-cs"/>
              </a:rPr>
              <a:t> 2021</a:t>
            </a:r>
            <a:endParaRPr lang="hu-HU" sz="800" b="0" i="0" dirty="0">
              <a:solidFill>
                <a:srgbClr val="78879B"/>
              </a:solidFill>
              <a:latin typeface="TKTypeMedium"/>
              <a:ea typeface="+mn-ea"/>
              <a:cs typeface="+mn-cs"/>
            </a:endParaRP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7.emf"/><Relationship Id="rId5" Type="http://schemas.openxmlformats.org/officeDocument/2006/relationships/oleObject" Target="../embeddings/oleObject10.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7.emf"/><Relationship Id="rId5" Type="http://schemas.openxmlformats.org/officeDocument/2006/relationships/oleObject" Target="../embeddings/oleObject11.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7.emf"/><Relationship Id="rId5" Type="http://schemas.openxmlformats.org/officeDocument/2006/relationships/oleObject" Target="../embeddings/oleObject13.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7.emf"/><Relationship Id="rId5" Type="http://schemas.openxmlformats.org/officeDocument/2006/relationships/oleObject" Target="../embeddings/oleObject14.bin"/><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HU_wecare2021_Poster_5Tipps_A3office.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r="5813"/>
          <a:stretch/>
        </p:blipFill>
        <p:spPr>
          <a:xfrm>
            <a:off x="-1" y="0"/>
            <a:ext cx="12192001" cy="6858000"/>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2912623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3977136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629"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HU_wecare2021_Poster_5Tipps_A3office.pdf - Adobe Acrobat Reader D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119784" y="-6786"/>
            <a:ext cx="2067232" cy="2919598"/>
          </a:xfrm>
          <a:prstGeom prst="rect">
            <a:avLst/>
          </a:prstGeom>
        </p:spPr>
      </p:pic>
      <p:sp>
        <p:nvSpPr>
          <p:cNvPr id="3" name="Titel 1"/>
          <p:cNvSpPr txBox="1">
            <a:spLocks/>
          </p:cNvSpPr>
          <p:nvPr/>
        </p:nvSpPr>
        <p:spPr>
          <a:xfrm>
            <a:off x="0" y="985290"/>
            <a:ext cx="5483932"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buNone/>
            </a:pPr>
            <a:r>
              <a:rPr lang="hu-HU" sz="2000" b="0" i="0" dirty="0" smtClean="0">
                <a:latin typeface="TKTypeMedium"/>
                <a:ea typeface="+mn-ea"/>
                <a:cs typeface="+mn-cs"/>
              </a:rPr>
              <a:t>… amelyek </a:t>
            </a:r>
            <a:r>
              <a:rPr lang="hu-HU" sz="2000" b="0" i="0" dirty="0" err="1" smtClean="0">
                <a:latin typeface="TKTypeMedium"/>
                <a:ea typeface="+mn-ea"/>
                <a:cs typeface="+mn-cs"/>
              </a:rPr>
              <a:t>valamennyiünknek</a:t>
            </a:r>
            <a:r>
              <a:rPr lang="hu-HU" sz="2000" b="0" i="0" dirty="0" smtClean="0">
                <a:latin typeface="TKTypeMedium"/>
                <a:ea typeface="+mn-ea"/>
                <a:cs typeface="+mn-cs"/>
              </a:rPr>
              <a:t> segíthetnek</a:t>
            </a:r>
            <a:endParaRPr lang="hu-HU" sz="2000" b="0" i="0" dirty="0">
              <a:latin typeface="TKTypeMedium"/>
              <a:ea typeface="+mn-ea"/>
              <a:cs typeface="+mn-cs"/>
            </a:endParaRPr>
          </a:p>
        </p:txBody>
      </p:sp>
      <p:sp>
        <p:nvSpPr>
          <p:cNvPr id="13" name="Textfeld 12"/>
          <p:cNvSpPr txBox="1"/>
          <p:nvPr/>
        </p:nvSpPr>
        <p:spPr>
          <a:xfrm>
            <a:off x="4043461"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lgn="l" defTabSz="914400">
              <a:buNone/>
            </a:pPr>
            <a:r>
              <a:rPr lang="hu-HU" sz="1600" b="0" i="0" dirty="0" smtClean="0">
                <a:latin typeface="TKTypeMedium"/>
                <a:ea typeface="+mn-ea"/>
                <a:cs typeface="+mn-cs"/>
              </a:rPr>
              <a:t>Összpontosíts a megoldásokra és az előtted álló útra, ahelyett, hogy csak </a:t>
            </a:r>
            <a:r>
              <a:rPr lang="hu-HU" sz="1600" b="0" i="0" dirty="0" err="1" smtClean="0">
                <a:latin typeface="TKTypeMedium"/>
                <a:ea typeface="+mn-ea"/>
                <a:cs typeface="+mn-cs"/>
              </a:rPr>
              <a:t>problémáznál</a:t>
            </a:r>
            <a:r>
              <a:rPr lang="hu-HU" sz="1600" b="0" i="0" dirty="0" smtClean="0">
                <a:latin typeface="TKTypeMedium"/>
                <a:ea typeface="+mn-ea"/>
                <a:cs typeface="+mn-cs"/>
              </a:rPr>
              <a:t>. </a:t>
            </a:r>
            <a:endParaRPr lang="hu-HU" sz="1600" b="0" i="0" dirty="0">
              <a:latin typeface="TKTypeMedium"/>
              <a:ea typeface="+mn-ea"/>
              <a:cs typeface="+mn-cs"/>
            </a:endParaRPr>
          </a:p>
        </p:txBody>
      </p:sp>
      <p:sp>
        <p:nvSpPr>
          <p:cNvPr id="15" name="Textfeld 14"/>
          <p:cNvSpPr txBox="1"/>
          <p:nvPr/>
        </p:nvSpPr>
        <p:spPr>
          <a:xfrm>
            <a:off x="4043461" y="2377468"/>
            <a:ext cx="8172000" cy="2215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1600" b="0" i="0" dirty="0" smtClean="0">
                <a:latin typeface="TKTypeMedium"/>
                <a:ea typeface="+mn-ea"/>
                <a:cs typeface="+mn-cs"/>
              </a:rPr>
              <a:t>Ápold a kapcsolatodat a családoddal, a barátaiddal és a kollégáiddal.</a:t>
            </a:r>
            <a:endParaRPr lang="hu-HU" sz="1600" b="0" i="0" dirty="0">
              <a:latin typeface="TKTypeMedium"/>
              <a:ea typeface="+mn-ea"/>
              <a:cs typeface="+mn-cs"/>
            </a:endParaRPr>
          </a:p>
        </p:txBody>
      </p:sp>
      <p:sp>
        <p:nvSpPr>
          <p:cNvPr id="16" name="Textfeld 15"/>
          <p:cNvSpPr txBox="1"/>
          <p:nvPr/>
        </p:nvSpPr>
        <p:spPr>
          <a:xfrm>
            <a:off x="4044680" y="3145059"/>
            <a:ext cx="8172000" cy="2215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1600" b="0" i="0" dirty="0" smtClean="0">
                <a:latin typeface="TKTypeMedium"/>
                <a:ea typeface="+mn-ea"/>
                <a:cs typeface="+mn-cs"/>
              </a:rPr>
              <a:t>Maradj fizikai szempontból aktív, rendszeresen mozogj és lazíts. </a:t>
            </a:r>
            <a:endParaRPr lang="hu-HU" sz="1600" b="0" i="0" dirty="0">
              <a:latin typeface="TKTypeMedium"/>
              <a:ea typeface="+mn-ea"/>
              <a:cs typeface="+mn-cs"/>
            </a:endParaRPr>
          </a:p>
        </p:txBody>
      </p:sp>
      <p:sp>
        <p:nvSpPr>
          <p:cNvPr id="18" name="Textfeld 17"/>
          <p:cNvSpPr txBox="1"/>
          <p:nvPr/>
        </p:nvSpPr>
        <p:spPr>
          <a:xfrm>
            <a:off x="4044680" y="3773263"/>
            <a:ext cx="7595936" cy="443198"/>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lgn="l" defTabSz="914400">
              <a:buNone/>
            </a:pPr>
            <a:r>
              <a:rPr lang="hu-HU" sz="1600" b="0" i="0" dirty="0" err="1" smtClean="0">
                <a:latin typeface="TKTypeMedium"/>
                <a:ea typeface="+mn-ea"/>
                <a:cs typeface="+mn-cs"/>
              </a:rPr>
              <a:t>Oszd</a:t>
            </a:r>
            <a:r>
              <a:rPr lang="hu-HU" sz="1600" b="0" i="0" dirty="0" smtClean="0">
                <a:latin typeface="TKTypeMedium"/>
                <a:ea typeface="+mn-ea"/>
                <a:cs typeface="+mn-cs"/>
              </a:rPr>
              <a:t> meg az örömödet, a nemtetszésedet, a gondjaidat és a félelmeidet másokkal. A beszéd segít! </a:t>
            </a:r>
            <a:endParaRPr lang="hu-HU" sz="1600" b="0" i="0" dirty="0">
              <a:latin typeface="TKTypeMedium"/>
              <a:ea typeface="+mn-ea"/>
              <a:cs typeface="+mn-cs"/>
            </a:endParaRPr>
          </a:p>
        </p:txBody>
      </p:sp>
      <p:sp>
        <p:nvSpPr>
          <p:cNvPr id="19" name="Textfeld 18"/>
          <p:cNvSpPr txBox="1"/>
          <p:nvPr/>
        </p:nvSpPr>
        <p:spPr>
          <a:xfrm>
            <a:off x="4044680"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lgn="l" defTabSz="914400">
              <a:buNone/>
            </a:pPr>
            <a:r>
              <a:rPr lang="hu-HU" sz="1600" b="0" i="0" dirty="0" smtClean="0">
                <a:latin typeface="TKTypeMedium"/>
                <a:ea typeface="+mn-ea"/>
                <a:cs typeface="+mn-cs"/>
              </a:rPr>
              <a:t>Vedd észre az apró pozitív dolgokat az életben, amelyek örömet okoznak és energiával látnak el. </a:t>
            </a:r>
            <a:endParaRPr lang="hu-HU" sz="1600" b="0" i="0" dirty="0">
              <a:latin typeface="TKTypeMedium"/>
              <a:ea typeface="+mn-ea"/>
              <a:cs typeface="+mn-cs"/>
            </a:endParaRPr>
          </a:p>
        </p:txBody>
      </p:sp>
      <p:sp>
        <p:nvSpPr>
          <p:cNvPr id="17" name="Textplatzhalter 24"/>
          <p:cNvSpPr txBox="1">
            <a:spLocks/>
          </p:cNvSpPr>
          <p:nvPr/>
        </p:nvSpPr>
        <p:spPr>
          <a:xfrm>
            <a:off x="-60684" y="327863"/>
            <a:ext cx="766885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
        <p:nvSpPr>
          <p:cNvPr id="14" name="Textfeld 13"/>
          <p:cNvSpPr txBox="1"/>
          <p:nvPr/>
        </p:nvSpPr>
        <p:spPr>
          <a:xfrm>
            <a:off x="673323" y="5428615"/>
            <a:ext cx="3600400" cy="2769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2000" b="0" i="0" dirty="0" smtClean="0">
                <a:solidFill>
                  <a:schemeClr val="accent6"/>
                </a:solidFill>
                <a:latin typeface="TKTypeMedium"/>
                <a:ea typeface="+mn-ea"/>
                <a:cs typeface="+mn-cs"/>
              </a:rPr>
              <a:t>#5 </a:t>
            </a:r>
            <a:r>
              <a:rPr lang="hu-HU" sz="2000" b="0" i="0" dirty="0" smtClean="0">
                <a:solidFill>
                  <a:srgbClr val="00A0F5"/>
                </a:solidFill>
                <a:latin typeface="TKTypeMedium"/>
                <a:ea typeface="+mn-ea"/>
                <a:cs typeface="+mn-cs"/>
              </a:rPr>
              <a:t>Találj megoldásokat</a:t>
            </a:r>
            <a:endParaRPr lang="hu-HU" sz="2000" b="0" i="0" dirty="0">
              <a:solidFill>
                <a:srgbClr val="00A0F5"/>
              </a:solidFill>
              <a:latin typeface="TKTypeMedium"/>
              <a:ea typeface="+mn-ea"/>
              <a:cs typeface="+mn-cs"/>
            </a:endParaRPr>
          </a:p>
        </p:txBody>
      </p:sp>
      <p:sp>
        <p:nvSpPr>
          <p:cNvPr id="20" name="Textfeld 19"/>
          <p:cNvSpPr txBox="1"/>
          <p:nvPr/>
        </p:nvSpPr>
        <p:spPr>
          <a:xfrm>
            <a:off x="673323" y="3116175"/>
            <a:ext cx="3600400" cy="2769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2000" b="0" i="0" dirty="0" smtClean="0">
                <a:solidFill>
                  <a:schemeClr val="accent6"/>
                </a:solidFill>
                <a:latin typeface="TKTypeMedium"/>
                <a:ea typeface="+mn-ea"/>
                <a:cs typeface="+mn-cs"/>
              </a:rPr>
              <a:t>#2 </a:t>
            </a:r>
            <a:r>
              <a:rPr lang="hu-HU" sz="2000" b="0" i="0" dirty="0" smtClean="0">
                <a:solidFill>
                  <a:srgbClr val="00A0F5"/>
                </a:solidFill>
                <a:latin typeface="TKTypeMedium"/>
                <a:ea typeface="+mn-ea"/>
                <a:cs typeface="+mn-cs"/>
              </a:rPr>
              <a:t>Maradj aktív</a:t>
            </a:r>
            <a:endParaRPr lang="hu-HU" sz="2000" b="0" i="0" dirty="0">
              <a:solidFill>
                <a:srgbClr val="00A0F5"/>
              </a:solidFill>
              <a:latin typeface="TKTypeMedium"/>
              <a:ea typeface="+mn-ea"/>
              <a:cs typeface="+mn-cs"/>
            </a:endParaRPr>
          </a:p>
        </p:txBody>
      </p:sp>
      <p:sp>
        <p:nvSpPr>
          <p:cNvPr id="21" name="Textfeld 20"/>
          <p:cNvSpPr txBox="1"/>
          <p:nvPr/>
        </p:nvSpPr>
        <p:spPr>
          <a:xfrm>
            <a:off x="673323" y="2345362"/>
            <a:ext cx="3600400" cy="2769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2000" b="0" i="0" dirty="0" smtClean="0">
                <a:solidFill>
                  <a:schemeClr val="accent6"/>
                </a:solidFill>
                <a:latin typeface="TKTypeMedium"/>
                <a:ea typeface="+mn-ea"/>
                <a:cs typeface="+mn-cs"/>
              </a:rPr>
              <a:t>#1 </a:t>
            </a:r>
            <a:r>
              <a:rPr lang="hu-HU" sz="2000" b="0" i="0" dirty="0" smtClean="0">
                <a:solidFill>
                  <a:srgbClr val="00A0F5"/>
                </a:solidFill>
                <a:latin typeface="TKTypeMedium"/>
                <a:ea typeface="+mn-ea"/>
                <a:cs typeface="+mn-cs"/>
              </a:rPr>
              <a:t>Maradj érintkezésben</a:t>
            </a:r>
            <a:endParaRPr lang="hu-HU" sz="2000" b="0" i="0" dirty="0">
              <a:solidFill>
                <a:srgbClr val="00A0F5"/>
              </a:solidFill>
              <a:latin typeface="TKTypeMedium"/>
              <a:ea typeface="+mn-ea"/>
              <a:cs typeface="+mn-cs"/>
            </a:endParaRPr>
          </a:p>
        </p:txBody>
      </p:sp>
      <p:sp>
        <p:nvSpPr>
          <p:cNvPr id="22" name="Textfeld 21"/>
          <p:cNvSpPr txBox="1"/>
          <p:nvPr/>
        </p:nvSpPr>
        <p:spPr>
          <a:xfrm>
            <a:off x="673323" y="3886988"/>
            <a:ext cx="3600400" cy="2769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2000" b="0" i="0" dirty="0" smtClean="0">
                <a:solidFill>
                  <a:schemeClr val="accent6"/>
                </a:solidFill>
                <a:latin typeface="TKTypeMedium"/>
                <a:ea typeface="+mn-ea"/>
                <a:cs typeface="+mn-cs"/>
              </a:rPr>
              <a:t>#3 </a:t>
            </a:r>
            <a:r>
              <a:rPr lang="hu-HU" sz="2000" b="0" i="0" dirty="0" smtClean="0">
                <a:solidFill>
                  <a:srgbClr val="00A0F5"/>
                </a:solidFill>
                <a:latin typeface="TKTypeMedium"/>
                <a:ea typeface="+mn-ea"/>
                <a:cs typeface="+mn-cs"/>
              </a:rPr>
              <a:t>Beszélj őszintén</a:t>
            </a:r>
            <a:endParaRPr lang="hu-HU" sz="2000" b="0" i="0" dirty="0">
              <a:solidFill>
                <a:srgbClr val="00A0F5"/>
              </a:solidFill>
              <a:latin typeface="TKTypeMedium"/>
              <a:ea typeface="+mn-ea"/>
              <a:cs typeface="+mn-cs"/>
            </a:endParaRPr>
          </a:p>
        </p:txBody>
      </p:sp>
      <p:sp>
        <p:nvSpPr>
          <p:cNvPr id="23" name="Textfeld 22"/>
          <p:cNvSpPr txBox="1"/>
          <p:nvPr/>
        </p:nvSpPr>
        <p:spPr>
          <a:xfrm>
            <a:off x="673323" y="4657801"/>
            <a:ext cx="3600400" cy="2769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2000" b="0" i="0" dirty="0" smtClean="0">
                <a:solidFill>
                  <a:schemeClr val="accent6"/>
                </a:solidFill>
                <a:latin typeface="TKTypeMedium"/>
                <a:ea typeface="+mn-ea"/>
                <a:cs typeface="+mn-cs"/>
              </a:rPr>
              <a:t>#4 </a:t>
            </a:r>
            <a:r>
              <a:rPr lang="hu-HU" sz="2000" b="0" i="0" dirty="0" smtClean="0">
                <a:solidFill>
                  <a:srgbClr val="00A0F5"/>
                </a:solidFill>
                <a:latin typeface="TKTypeMedium"/>
                <a:ea typeface="+mn-ea"/>
                <a:cs typeface="+mn-cs"/>
              </a:rPr>
              <a:t>Gondolkozz pozitív módon</a:t>
            </a:r>
            <a:endParaRPr lang="hu-HU" sz="2000" b="0" i="0" dirty="0">
              <a:solidFill>
                <a:srgbClr val="00A0F5"/>
              </a:solidFill>
              <a:latin typeface="TKTypeMedium"/>
              <a:ea typeface="+mn-ea"/>
              <a:cs typeface="+mn-cs"/>
            </a:endParaRPr>
          </a:p>
        </p:txBody>
      </p:sp>
      <p:sp>
        <p:nvSpPr>
          <p:cNvPr id="25"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hu-HU" sz="800" dirty="0" smtClean="0">
                <a:solidFill>
                  <a:schemeClr val="bg1"/>
                </a:solidFill>
                <a:hlinkClick r:id="rId8"/>
              </a:rPr>
              <a:t>https://brandfactory.thyssenkrupp.info/konzernthemen/we-care</a:t>
            </a:r>
            <a:endParaRPr lang="hu-HU"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p:custDataLst>
              <p:tags r:id="rId2"/>
            </p:custDataLst>
            <p:extLst>
              <p:ext uri="{D42A27DB-BD31-4B8C-83A1-F6EECF244321}">
                <p14:modId xmlns:p14="http://schemas.microsoft.com/office/powerpoint/2010/main" val="11375272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7699"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503712"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lnSpc>
                <a:spcPct val="90000"/>
              </a:lnSpc>
              <a:spcBef>
                <a:spcPts val="600"/>
              </a:spcBef>
              <a:buNone/>
            </a:pPr>
            <a:r>
              <a:rPr lang="hu-HU" sz="2000" b="0" i="0" dirty="0" smtClean="0">
                <a:latin typeface="TKTypeMedium"/>
                <a:ea typeface="+mn-ea"/>
                <a:cs typeface="+mn-cs"/>
              </a:rPr>
              <a:t>#1 Maradj érintkezésben </a:t>
            </a:r>
            <a:endParaRPr lang="hu-HU" sz="2000" b="0" i="0" dirty="0">
              <a:latin typeface="TKTypeMedium"/>
              <a:ea typeface="+mn-ea"/>
              <a:cs typeface="+mn-cs"/>
            </a:endParaRPr>
          </a:p>
        </p:txBody>
      </p:sp>
      <p:sp>
        <p:nvSpPr>
          <p:cNvPr id="6" name="Textfeld 5"/>
          <p:cNvSpPr txBox="1"/>
          <p:nvPr/>
        </p:nvSpPr>
        <p:spPr>
          <a:xfrm>
            <a:off x="433242" y="1916832"/>
            <a:ext cx="4114586" cy="387798"/>
          </a:xfrm>
          <a:prstGeom prst="rect">
            <a:avLst/>
          </a:prstGeom>
          <a:noFill/>
        </p:spPr>
        <p:txBody>
          <a:bodyPr wrap="square" lIns="0" tIns="0" rIns="0" bIns="0" rtlCol="0" anchor="ctr">
            <a:spAutoFit/>
          </a:bodyPr>
          <a:lstStyle/>
          <a:p>
            <a:pPr algn="l" defTabSz="914400">
              <a:lnSpc>
                <a:spcPct val="90000"/>
              </a:lnSpc>
              <a:spcBef>
                <a:spcPts val="600"/>
              </a:spcBef>
              <a:buNone/>
            </a:pPr>
            <a:r>
              <a:rPr lang="hu-HU" sz="2800" b="0" i="0" dirty="0" smtClean="0">
                <a:solidFill>
                  <a:schemeClr val="accent6"/>
                </a:solidFill>
                <a:latin typeface="TKTypeMedium"/>
                <a:ea typeface="+mn-ea"/>
                <a:cs typeface="+mn-cs"/>
              </a:rPr>
              <a:t>#1 </a:t>
            </a:r>
            <a:r>
              <a:rPr lang="hu-HU" sz="2800" b="0" i="0" dirty="0" smtClean="0">
                <a:solidFill>
                  <a:srgbClr val="00A0F5"/>
                </a:solidFill>
                <a:latin typeface="TKTypeMedium"/>
                <a:ea typeface="+mn-ea"/>
                <a:cs typeface="+mn-cs"/>
              </a:rPr>
              <a:t>Maradj érintkezésben</a:t>
            </a:r>
            <a:endParaRPr lang="hu-HU" sz="2800" b="0" i="0" dirty="0">
              <a:solidFill>
                <a:srgbClr val="00A0F5"/>
              </a:solidFill>
              <a:latin typeface="TKTypeMedium"/>
              <a:ea typeface="+mn-ea"/>
              <a:cs typeface="+mn-cs"/>
            </a:endParaRPr>
          </a:p>
        </p:txBody>
      </p:sp>
      <p:sp>
        <p:nvSpPr>
          <p:cNvPr id="15" name="Textfeld 14"/>
          <p:cNvSpPr txBox="1"/>
          <p:nvPr/>
        </p:nvSpPr>
        <p:spPr>
          <a:xfrm>
            <a:off x="4583832" y="2002690"/>
            <a:ext cx="8172000" cy="2215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1600" b="0" i="0" dirty="0" smtClean="0">
                <a:latin typeface="TKTypeMedium"/>
                <a:ea typeface="+mn-ea"/>
                <a:cs typeface="+mn-cs"/>
              </a:rPr>
              <a:t>Maradj kapcsolatban a családoddal, a barátaiddal és a kollégáiddal.</a:t>
            </a:r>
            <a:endParaRPr lang="hu-HU" sz="1600" b="0" i="0" dirty="0">
              <a:latin typeface="TKTypeMedium"/>
              <a:ea typeface="+mn-ea"/>
              <a:cs typeface="+mn-cs"/>
            </a:endParaRPr>
          </a:p>
        </p:txBody>
      </p:sp>
      <p:sp>
        <p:nvSpPr>
          <p:cNvPr id="2" name="Textfeld 1"/>
          <p:cNvSpPr txBox="1"/>
          <p:nvPr/>
        </p:nvSpPr>
        <p:spPr>
          <a:xfrm>
            <a:off x="433243" y="2585229"/>
            <a:ext cx="6274825" cy="1107996"/>
          </a:xfrm>
          <a:prstGeom prst="rect">
            <a:avLst/>
          </a:prstGeom>
          <a:noFill/>
        </p:spPr>
        <p:txBody>
          <a:bodyPr wrap="square" lIns="0" tIns="0" rIns="0" bIns="0" rtlCol="0" anchor="ctr">
            <a:spAutoFit/>
          </a:bodyPr>
          <a:lstStyle/>
          <a:p>
            <a:pPr algn="l" defTabSz="914400">
              <a:buNone/>
            </a:pPr>
            <a:r>
              <a:rPr lang="hu-HU" sz="1200" b="0" i="0" dirty="0" smtClean="0">
                <a:latin typeface="TKTypeMedium"/>
                <a:ea typeface="+mn-ea"/>
                <a:cs typeface="+mn-cs"/>
              </a:rPr>
              <a:t>Társas lények vagyunk és szükségünk van kapcsolatokra és szolidaritásra. Fontos, hogy legyenek körülöttünk olyan emberek, akikkel jól érezzük magunkat és akik jót tesznek nekünk. Ezért is fontos másokkal érintkezésben maradni. Mindenek előtt, ha a mindennapjaink nyugtalanok és zaklatottak, jó hatást tesz ránk, ha tudatosan időt szánunk a családunkra és a barátainkra. Ennek nem kell mindig egy kiadós találkozásnak lennie. Már egy rövid telefonbeszélgetésre vagy egy kedves üzenetre is felfigyelhetünk. </a:t>
            </a:r>
            <a:endParaRPr lang="hu-HU" sz="1200" b="0" i="0" dirty="0">
              <a:latin typeface="TKTypeMedium"/>
              <a:ea typeface="+mn-ea"/>
              <a:cs typeface="+mn-cs"/>
            </a:endParaRP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a:buNone/>
            </a:pPr>
            <a:r>
              <a:rPr lang="hu-HU" sz="1400" b="0" i="0" dirty="0" smtClean="0">
                <a:latin typeface="TKTypeMedium"/>
                <a:ea typeface="+mn-ea"/>
                <a:cs typeface="+mn-cs"/>
              </a:rPr>
              <a:t>Gondolj azokra az emberekre a környezetben, akiket </a:t>
            </a:r>
            <a:r>
              <a:rPr lang="hu-HU" sz="1400" b="0" i="0" dirty="0" err="1" smtClean="0">
                <a:latin typeface="TKTypeMedium"/>
                <a:ea typeface="+mn-ea"/>
                <a:cs typeface="+mn-cs"/>
              </a:rPr>
              <a:t>sze-retsz</a:t>
            </a:r>
            <a:r>
              <a:rPr lang="hu-HU" sz="1400" b="0" i="0" dirty="0" smtClean="0">
                <a:latin typeface="TKTypeMedium"/>
                <a:ea typeface="+mn-ea"/>
                <a:cs typeface="+mn-cs"/>
              </a:rPr>
              <a:t>. Lehet, hogy egyesekkel közülük már régóta nem voltál kapcsolatban. Mikor kérdez-ted meg utoljára, hogy hogy vannak? </a:t>
            </a:r>
            <a:endParaRPr lang="hu-HU" sz="1400" b="0" i="0" dirty="0">
              <a:latin typeface="TKTypeMedium"/>
              <a:ea typeface="+mn-ea"/>
              <a:cs typeface="+mn-cs"/>
            </a:endParaRPr>
          </a:p>
        </p:txBody>
      </p:sp>
      <p:sp>
        <p:nvSpPr>
          <p:cNvPr id="5" name="Textfeld 4"/>
          <p:cNvSpPr txBox="1"/>
          <p:nvPr/>
        </p:nvSpPr>
        <p:spPr>
          <a:xfrm>
            <a:off x="433242" y="4227155"/>
            <a:ext cx="6562858" cy="409343"/>
          </a:xfrm>
          <a:prstGeom prst="rect">
            <a:avLst/>
          </a:prstGeom>
          <a:noFill/>
        </p:spPr>
        <p:txBody>
          <a:bodyPr wrap="square" lIns="0" tIns="0" rIns="0" bIns="0" rtlCol="0" anchor="ctr">
            <a:spAutoFit/>
          </a:bodyPr>
          <a:lstStyle/>
          <a:p>
            <a:pPr algn="l" defTabSz="914400">
              <a:lnSpc>
                <a:spcPct val="90000"/>
              </a:lnSpc>
              <a:spcBef>
                <a:spcPts val="600"/>
              </a:spcBef>
              <a:buNone/>
            </a:pPr>
            <a:r>
              <a:rPr lang="hu-HU" sz="1200" b="0" i="0" dirty="0" smtClean="0">
                <a:solidFill>
                  <a:srgbClr val="00A0F5"/>
                </a:solidFill>
                <a:latin typeface="TKTypeMedium"/>
                <a:ea typeface="+mn-ea"/>
                <a:cs typeface="+mn-cs"/>
              </a:rPr>
              <a:t>Egy kis feladat a mindennapokhoz:</a:t>
            </a:r>
          </a:p>
          <a:p>
            <a:pPr algn="l" defTabSz="914400">
              <a:lnSpc>
                <a:spcPct val="90000"/>
              </a:lnSpc>
              <a:spcBef>
                <a:spcPts val="600"/>
              </a:spcBef>
              <a:buNone/>
            </a:pPr>
            <a:r>
              <a:rPr lang="hu-HU" sz="1200" b="0" i="0" dirty="0" smtClean="0">
                <a:solidFill>
                  <a:srgbClr val="4B5564"/>
                </a:solidFill>
                <a:latin typeface="TKTypeMedium"/>
                <a:ea typeface="+mn-ea"/>
                <a:cs typeface="+mn-cs"/>
              </a:rPr>
              <a:t>Küldj egy üzenetet vagy egy képeslapot valakinek, </a:t>
            </a:r>
            <a:r>
              <a:rPr lang="hu-HU" sz="1200" b="0" i="0" dirty="0" err="1" smtClean="0">
                <a:solidFill>
                  <a:srgbClr val="4B5564"/>
                </a:solidFill>
                <a:latin typeface="TKTypeMedium"/>
                <a:ea typeface="+mn-ea"/>
                <a:cs typeface="+mn-cs"/>
              </a:rPr>
              <a:t>akival</a:t>
            </a:r>
            <a:r>
              <a:rPr lang="hu-HU" sz="1200" b="0" i="0" dirty="0" smtClean="0">
                <a:solidFill>
                  <a:srgbClr val="4B5564"/>
                </a:solidFill>
                <a:latin typeface="TKTypeMedium"/>
                <a:ea typeface="+mn-ea"/>
                <a:cs typeface="+mn-cs"/>
              </a:rPr>
              <a:t> talán már régóta nem voltál kapcsolatban.  </a:t>
            </a:r>
            <a:endParaRPr lang="hu-HU" sz="1200" b="0" i="0" dirty="0">
              <a:solidFill>
                <a:srgbClr val="4B5564"/>
              </a:solidFill>
              <a:latin typeface="TKTypeMedium"/>
              <a:ea typeface="+mn-ea"/>
              <a:cs typeface="+mn-cs"/>
            </a:endParaRPr>
          </a:p>
        </p:txBody>
      </p:sp>
      <p:sp>
        <p:nvSpPr>
          <p:cNvPr id="7" name="Rechteck 6"/>
          <p:cNvSpPr/>
          <p:nvPr/>
        </p:nvSpPr>
        <p:spPr>
          <a:xfrm>
            <a:off x="331489" y="4977172"/>
            <a:ext cx="6664611" cy="258532"/>
          </a:xfrm>
          <a:prstGeom prst="rect">
            <a:avLst/>
          </a:prstGeom>
        </p:spPr>
        <p:txBody>
          <a:bodyPr wrap="square">
            <a:spAutoFit/>
          </a:bodyPr>
          <a:lstStyle/>
          <a:p>
            <a:pPr algn="l" defTabSz="914400">
              <a:lnSpc>
                <a:spcPct val="90000"/>
              </a:lnSpc>
              <a:spcBef>
                <a:spcPts val="600"/>
              </a:spcBef>
              <a:buNone/>
            </a:pPr>
            <a:r>
              <a:rPr lang="hu-HU" sz="1200" b="0" i="1" dirty="0" smtClean="0">
                <a:solidFill>
                  <a:srgbClr val="4B5564"/>
                </a:solidFill>
                <a:latin typeface="TKTypeMedium"/>
                <a:ea typeface="+mn-ea"/>
                <a:cs typeface="+mn-cs"/>
              </a:rPr>
              <a:t>Ehhez mit találtál ki? (például elküldtem egy képeslapot, elküldtem egy levelet, virágot ajándékoztam)</a:t>
            </a:r>
            <a:endParaRPr lang="hu-HU" sz="1200" b="0" i="1" dirty="0">
              <a:solidFill>
                <a:srgbClr val="4B5564"/>
              </a:solidFill>
              <a:latin typeface="TKTypeMedium"/>
              <a:ea typeface="+mn-ea"/>
              <a:cs typeface="+mn-cs"/>
            </a:endParaRP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hu-HU" sz="1600" dirty="0">
              <a:ln>
                <a:noFill/>
              </a:ln>
              <a:solidFill>
                <a:schemeClr val="tx1"/>
              </a:solidFill>
            </a:endParaRPr>
          </a:p>
        </p:txBody>
      </p:sp>
      <p:sp>
        <p:nvSpPr>
          <p:cNvPr id="11" name="Textplatzhalter 24"/>
          <p:cNvSpPr txBox="1">
            <a:spLocks/>
          </p:cNvSpPr>
          <p:nvPr/>
        </p:nvSpPr>
        <p:spPr>
          <a:xfrm>
            <a:off x="-60684" y="327863"/>
            <a:ext cx="774086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Tree>
    <p:extLst>
      <p:ext uri="{BB962C8B-B14F-4D97-AF65-F5344CB8AC3E}">
        <p14:creationId xmlns:p14="http://schemas.microsoft.com/office/powerpoint/2010/main" val="217734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35412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872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783632"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lnSpc>
                <a:spcPct val="90000"/>
              </a:lnSpc>
              <a:spcBef>
                <a:spcPts val="600"/>
              </a:spcBef>
              <a:buNone/>
            </a:pPr>
            <a:r>
              <a:rPr lang="hu-HU" sz="2000" b="0" i="0" dirty="0" smtClean="0">
                <a:latin typeface="TKTypeMedium"/>
                <a:ea typeface="+mn-ea"/>
                <a:cs typeface="+mn-cs"/>
              </a:rPr>
              <a:t>#2 Maradj aktív</a:t>
            </a:r>
            <a:endParaRPr lang="hu-HU" sz="2000" b="0" i="0" dirty="0">
              <a:latin typeface="TKTypeMedium"/>
              <a:ea typeface="+mn-ea"/>
              <a:cs typeface="+mn-cs"/>
            </a:endParaRPr>
          </a:p>
        </p:txBody>
      </p:sp>
      <p:sp>
        <p:nvSpPr>
          <p:cNvPr id="8" name="Textfeld 7"/>
          <p:cNvSpPr txBox="1"/>
          <p:nvPr/>
        </p:nvSpPr>
        <p:spPr>
          <a:xfrm>
            <a:off x="433243" y="2602521"/>
            <a:ext cx="6274825" cy="1292662"/>
          </a:xfrm>
          <a:prstGeom prst="rect">
            <a:avLst/>
          </a:prstGeom>
          <a:noFill/>
        </p:spPr>
        <p:txBody>
          <a:bodyPr wrap="square" lIns="0" tIns="0" rIns="0" bIns="0" rtlCol="0" anchor="ctr">
            <a:spAutoFit/>
          </a:bodyPr>
          <a:lstStyle/>
          <a:p>
            <a:pPr algn="l" defTabSz="914400">
              <a:buNone/>
            </a:pPr>
            <a:r>
              <a:rPr lang="hu-HU" sz="1200" b="0" i="0" dirty="0" smtClean="0">
                <a:latin typeface="TKTypeMedium"/>
                <a:ea typeface="+mn-ea"/>
                <a:cs typeface="+mn-cs"/>
              </a:rPr>
              <a:t>Sokan közülünk mindennapjaink során csak egyoldalúan vagy csak túl keveset mozognak. Ekkor fontos a kiegyensúlyozás. Ennek nem kell feltétlenül egy </a:t>
            </a:r>
            <a:r>
              <a:rPr lang="hu-HU" sz="1200" b="0" i="0" dirty="0" err="1" smtClean="0">
                <a:latin typeface="TKTypeMedium"/>
                <a:ea typeface="+mn-ea"/>
                <a:cs typeface="+mn-cs"/>
              </a:rPr>
              <a:t>Marathon</a:t>
            </a:r>
            <a:r>
              <a:rPr lang="hu-HU" sz="1200" b="0" i="0" dirty="0" smtClean="0">
                <a:latin typeface="TKTypeMedium"/>
                <a:ea typeface="+mn-ea"/>
                <a:cs typeface="+mn-cs"/>
              </a:rPr>
              <a:t>-futásnak lennie. Már napi tíz percnyi mérsékelt mozgás is segíthet. Sok lehetőség van arra, hogy az ember aktív legyen. Ennek megfelelően szánjunk elég időt a valódi kikapcsolódásra. És itt sem kell ennek okvetlenül egy teljes órányi meditációnak lennie. Ugyanolyan jó egy séta a friss levegőn, vagy hallgassunk zenét, vagy egyszerűen igyunk egy csésze kávét anélkül, hogy másra figyelnénk vagy zavaró hatások érnének minket. </a:t>
            </a:r>
            <a:endParaRPr lang="hu-HU" sz="1200" b="0" i="0" dirty="0">
              <a:latin typeface="TKTypeMedium"/>
              <a:ea typeface="+mn-ea"/>
              <a:cs typeface="+mn-cs"/>
            </a:endParaRP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a:buNone/>
            </a:pPr>
            <a:r>
              <a:rPr lang="hu-HU" sz="1400" b="0" i="0" dirty="0" smtClean="0">
                <a:latin typeface="TKTypeMedium"/>
                <a:ea typeface="+mn-ea"/>
                <a:cs typeface="+mn-cs"/>
              </a:rPr>
              <a:t>Elég időt szánsz a mindennapjaid során a mozgásra? Mikor lazítottál legutoljára valóban tudatosan?</a:t>
            </a:r>
            <a:endParaRPr lang="hu-HU" sz="1400" b="0" i="0" dirty="0">
              <a:latin typeface="TKTypeMedium"/>
              <a:ea typeface="+mn-ea"/>
              <a:cs typeface="+mn-cs"/>
            </a:endParaRPr>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gn="l" defTabSz="914400">
              <a:lnSpc>
                <a:spcPct val="90000"/>
              </a:lnSpc>
              <a:spcBef>
                <a:spcPts val="600"/>
              </a:spcBef>
              <a:buNone/>
            </a:pPr>
            <a:r>
              <a:rPr lang="hu-HU" sz="2800" b="0" i="0" dirty="0" smtClean="0">
                <a:solidFill>
                  <a:schemeClr val="accent6"/>
                </a:solidFill>
                <a:latin typeface="TKTypeMedium"/>
                <a:ea typeface="+mn-ea"/>
                <a:cs typeface="+mn-cs"/>
              </a:rPr>
              <a:t>#2 </a:t>
            </a:r>
            <a:r>
              <a:rPr lang="hu-HU" sz="2800" b="0" i="0" dirty="0" smtClean="0">
                <a:solidFill>
                  <a:srgbClr val="00A0F5"/>
                </a:solidFill>
                <a:latin typeface="TKTypeMedium"/>
                <a:ea typeface="+mn-ea"/>
                <a:cs typeface="+mn-cs"/>
              </a:rPr>
              <a:t>Maradj aktív</a:t>
            </a:r>
            <a:endParaRPr lang="hu-HU" sz="2800" b="0" i="0" dirty="0">
              <a:solidFill>
                <a:srgbClr val="00A0F5"/>
              </a:solidFill>
              <a:latin typeface="TKTypeMedium"/>
              <a:ea typeface="+mn-ea"/>
              <a:cs typeface="+mn-cs"/>
            </a:endParaRPr>
          </a:p>
        </p:txBody>
      </p:sp>
      <p:sp>
        <p:nvSpPr>
          <p:cNvPr id="11" name="Textfeld 10"/>
          <p:cNvSpPr txBox="1"/>
          <p:nvPr/>
        </p:nvSpPr>
        <p:spPr>
          <a:xfrm>
            <a:off x="3431704" y="2013850"/>
            <a:ext cx="8172000" cy="221599"/>
          </a:xfrm>
          <a:prstGeom prst="rect">
            <a:avLst/>
          </a:prstGeom>
          <a:noFill/>
        </p:spPr>
        <p:txBody>
          <a:bodyPr wrap="square" lIns="0" tIns="0" rIns="0" bIns="0" rtlCol="0" anchor="ctr">
            <a:spAutoFit/>
          </a:bodyPr>
          <a:lstStyle/>
          <a:p>
            <a:pPr algn="l" defTabSz="914400">
              <a:lnSpc>
                <a:spcPct val="90000"/>
              </a:lnSpc>
              <a:spcBef>
                <a:spcPts val="600"/>
              </a:spcBef>
              <a:buNone/>
            </a:pPr>
            <a:r>
              <a:rPr lang="hu-HU" sz="1600" b="0" i="0" dirty="0" smtClean="0">
                <a:latin typeface="TKTypeMedium"/>
                <a:ea typeface="+mn-ea"/>
                <a:cs typeface="+mn-cs"/>
              </a:rPr>
              <a:t>Rendszeresen mozogj és lazíts. </a:t>
            </a:r>
            <a:endParaRPr lang="hu-HU" sz="1600" b="0" i="0" dirty="0">
              <a:latin typeface="TKTypeMedium"/>
              <a:ea typeface="+mn-ea"/>
              <a:cs typeface="+mn-cs"/>
            </a:endParaRPr>
          </a:p>
        </p:txBody>
      </p:sp>
      <p:sp>
        <p:nvSpPr>
          <p:cNvPr id="14" name="Textfeld 13"/>
          <p:cNvSpPr txBox="1"/>
          <p:nvPr/>
        </p:nvSpPr>
        <p:spPr>
          <a:xfrm>
            <a:off x="433242" y="4309733"/>
            <a:ext cx="6562858" cy="409343"/>
          </a:xfrm>
          <a:prstGeom prst="rect">
            <a:avLst/>
          </a:prstGeom>
          <a:noFill/>
        </p:spPr>
        <p:txBody>
          <a:bodyPr wrap="square" lIns="0" tIns="0" rIns="0" bIns="0" rtlCol="0" anchor="ctr">
            <a:spAutoFit/>
          </a:bodyPr>
          <a:lstStyle/>
          <a:p>
            <a:pPr algn="l" defTabSz="914400">
              <a:lnSpc>
                <a:spcPct val="90000"/>
              </a:lnSpc>
              <a:spcBef>
                <a:spcPts val="600"/>
              </a:spcBef>
              <a:buNone/>
            </a:pPr>
            <a:r>
              <a:rPr lang="hu-HU" sz="1200" b="0" i="0" dirty="0" smtClean="0">
                <a:solidFill>
                  <a:srgbClr val="00A0F5"/>
                </a:solidFill>
                <a:latin typeface="TKTypeMedium"/>
                <a:ea typeface="+mn-ea"/>
                <a:cs typeface="+mn-cs"/>
              </a:rPr>
              <a:t>Egy kis feladat a mindennapokhoz:</a:t>
            </a:r>
          </a:p>
          <a:p>
            <a:pPr algn="l" defTabSz="914400">
              <a:lnSpc>
                <a:spcPct val="90000"/>
              </a:lnSpc>
              <a:spcBef>
                <a:spcPts val="600"/>
              </a:spcBef>
              <a:buNone/>
            </a:pPr>
            <a:r>
              <a:rPr lang="hu-HU" sz="1200" b="0" i="0" dirty="0" smtClean="0">
                <a:solidFill>
                  <a:srgbClr val="4B5564"/>
                </a:solidFill>
                <a:latin typeface="TKTypeMedium"/>
                <a:ea typeface="+mn-ea"/>
                <a:cs typeface="+mn-cs"/>
              </a:rPr>
              <a:t>Szánj 15 percet egy általad választott mozgásegységre és egy lazítási pillanatra.</a:t>
            </a:r>
            <a:endParaRPr lang="hu-HU" sz="1200" b="0" i="0" dirty="0">
              <a:solidFill>
                <a:srgbClr val="4B5564"/>
              </a:solidFill>
              <a:latin typeface="TKTypeMedium"/>
              <a:ea typeface="+mn-ea"/>
              <a:cs typeface="+mn-cs"/>
            </a:endParaRPr>
          </a:p>
        </p:txBody>
      </p:sp>
      <p:sp>
        <p:nvSpPr>
          <p:cNvPr id="13" name="Rechteck 12"/>
          <p:cNvSpPr/>
          <p:nvPr/>
        </p:nvSpPr>
        <p:spPr>
          <a:xfrm>
            <a:off x="331489" y="4977172"/>
            <a:ext cx="6664611" cy="424732"/>
          </a:xfrm>
          <a:prstGeom prst="rect">
            <a:avLst/>
          </a:prstGeom>
        </p:spPr>
        <p:txBody>
          <a:bodyPr wrap="square">
            <a:spAutoFit/>
          </a:bodyPr>
          <a:lstStyle/>
          <a:p>
            <a:pPr algn="l" defTabSz="914400">
              <a:lnSpc>
                <a:spcPct val="90000"/>
              </a:lnSpc>
              <a:spcBef>
                <a:spcPts val="600"/>
              </a:spcBef>
              <a:buNone/>
            </a:pPr>
            <a:r>
              <a:rPr lang="hu-HU" sz="1200" b="0" i="1" dirty="0" smtClean="0">
                <a:solidFill>
                  <a:srgbClr val="4B5564"/>
                </a:solidFill>
                <a:latin typeface="TKTypeMedium"/>
                <a:ea typeface="+mn-ea"/>
                <a:cs typeface="+mn-cs"/>
              </a:rPr>
              <a:t>Mire szántál tudatosan időt? (például </a:t>
            </a:r>
            <a:r>
              <a:rPr lang="hu-HU" sz="1200" b="0" i="1" dirty="0" err="1" smtClean="0">
                <a:solidFill>
                  <a:srgbClr val="4B5564"/>
                </a:solidFill>
                <a:latin typeface="TKTypeMedium"/>
                <a:ea typeface="+mn-ea"/>
                <a:cs typeface="+mn-cs"/>
              </a:rPr>
              <a:t>nyugoidtan</a:t>
            </a:r>
            <a:r>
              <a:rPr lang="hu-HU" sz="1200" b="0" i="1" dirty="0" smtClean="0">
                <a:solidFill>
                  <a:srgbClr val="4B5564"/>
                </a:solidFill>
                <a:latin typeface="TKTypeMedium"/>
                <a:ea typeface="+mn-ea"/>
                <a:cs typeface="+mn-cs"/>
              </a:rPr>
              <a:t> megittam egy kávét, 5 percig semmit sem csináltam, egy kis sétát tettem, néhány izomnyújtó gyakorlatot csináltam, fitnesz gyakorlatokat csináltam) </a:t>
            </a:r>
            <a:endParaRPr lang="hu-HU" sz="1200" b="0" i="1" dirty="0">
              <a:solidFill>
                <a:srgbClr val="4B5564"/>
              </a:solidFill>
              <a:latin typeface="TKTypeMedium"/>
              <a:ea typeface="+mn-ea"/>
              <a:cs typeface="+mn-cs"/>
            </a:endParaRPr>
          </a:p>
        </p:txBody>
      </p:sp>
      <p:sp>
        <p:nvSpPr>
          <p:cNvPr id="15" name="Rechteck 14"/>
          <p:cNvSpPr/>
          <p:nvPr/>
        </p:nvSpPr>
        <p:spPr>
          <a:xfrm>
            <a:off x="447019" y="5625244"/>
            <a:ext cx="6562858" cy="504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hu-HU" sz="1600" dirty="0">
              <a:ln>
                <a:noFill/>
              </a:ln>
              <a:solidFill>
                <a:schemeClr val="tx1"/>
              </a:solidFill>
            </a:endParaRPr>
          </a:p>
        </p:txBody>
      </p:sp>
      <p:sp>
        <p:nvSpPr>
          <p:cNvPr id="12" name="Textplatzhalter 24"/>
          <p:cNvSpPr txBox="1">
            <a:spLocks/>
          </p:cNvSpPr>
          <p:nvPr/>
        </p:nvSpPr>
        <p:spPr>
          <a:xfrm>
            <a:off x="-60684" y="327863"/>
            <a:ext cx="774086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Tree>
    <p:extLst>
      <p:ext uri="{BB962C8B-B14F-4D97-AF65-F5344CB8AC3E}">
        <p14:creationId xmlns:p14="http://schemas.microsoft.com/office/powerpoint/2010/main" val="903800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36180805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9747"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99656"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lnSpc>
                <a:spcPct val="90000"/>
              </a:lnSpc>
              <a:spcBef>
                <a:spcPts val="600"/>
              </a:spcBef>
              <a:buNone/>
            </a:pPr>
            <a:r>
              <a:rPr lang="hu-HU" sz="2000" b="0" i="0" dirty="0" smtClean="0">
                <a:latin typeface="TKTypeMedium"/>
                <a:ea typeface="+mn-ea"/>
                <a:cs typeface="+mn-cs"/>
              </a:rPr>
              <a:t>#3 Beszélj őszintén </a:t>
            </a:r>
            <a:endParaRPr lang="hu-HU" sz="2000" b="0" i="0" dirty="0">
              <a:latin typeface="TKTypeMedium"/>
              <a:ea typeface="+mn-ea"/>
              <a:cs typeface="+mn-cs"/>
            </a:endParaRP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gn="l" defTabSz="914400">
              <a:lnSpc>
                <a:spcPct val="90000"/>
              </a:lnSpc>
              <a:spcBef>
                <a:spcPts val="600"/>
              </a:spcBef>
              <a:buNone/>
            </a:pPr>
            <a:r>
              <a:rPr lang="hu-HU" sz="2800" b="0" i="0" dirty="0" smtClean="0">
                <a:solidFill>
                  <a:schemeClr val="accent6"/>
                </a:solidFill>
                <a:latin typeface="TKTypeMedium"/>
                <a:ea typeface="+mn-ea"/>
                <a:cs typeface="+mn-cs"/>
              </a:rPr>
              <a:t>#3 </a:t>
            </a:r>
            <a:r>
              <a:rPr lang="hu-HU" sz="2800" b="0" i="0" dirty="0" smtClean="0">
                <a:solidFill>
                  <a:srgbClr val="00A0F5"/>
                </a:solidFill>
                <a:latin typeface="TKTypeMedium"/>
                <a:ea typeface="+mn-ea"/>
                <a:cs typeface="+mn-cs"/>
              </a:rPr>
              <a:t>Beszélj őszintén</a:t>
            </a:r>
            <a:endParaRPr lang="hu-HU" sz="2800" b="0" i="0" dirty="0">
              <a:solidFill>
                <a:srgbClr val="00A0F5"/>
              </a:solidFill>
              <a:latin typeface="TKTypeMedium"/>
              <a:ea typeface="+mn-ea"/>
              <a:cs typeface="+mn-cs"/>
            </a:endParaRPr>
          </a:p>
        </p:txBody>
      </p:sp>
      <p:sp>
        <p:nvSpPr>
          <p:cNvPr id="9" name="Textfeld 8"/>
          <p:cNvSpPr txBox="1"/>
          <p:nvPr/>
        </p:nvSpPr>
        <p:spPr>
          <a:xfrm>
            <a:off x="3728791" y="1987620"/>
            <a:ext cx="8364252" cy="246221"/>
          </a:xfrm>
          <a:prstGeom prst="rect">
            <a:avLst/>
          </a:prstGeom>
          <a:noFill/>
        </p:spPr>
        <p:txBody>
          <a:bodyPr wrap="square" lIns="0" tIns="0" rIns="0" bIns="0" rtlCol="0" anchor="ctr">
            <a:spAutoFit/>
          </a:bodyPr>
          <a:lstStyle/>
          <a:p>
            <a:pPr algn="l" defTabSz="914400">
              <a:buNone/>
            </a:pPr>
            <a:r>
              <a:rPr lang="hu-HU" sz="1600" b="0" i="0" dirty="0" err="1" smtClean="0">
                <a:latin typeface="TKTypeMedium"/>
                <a:ea typeface="+mn-ea"/>
                <a:cs typeface="+mn-cs"/>
              </a:rPr>
              <a:t>Oszd</a:t>
            </a:r>
            <a:r>
              <a:rPr lang="hu-HU" sz="1600" b="0" i="0" dirty="0" smtClean="0">
                <a:latin typeface="TKTypeMedium"/>
                <a:ea typeface="+mn-ea"/>
                <a:cs typeface="+mn-cs"/>
              </a:rPr>
              <a:t> meg az örömödet, a nemtetszésedet, a gondjaidat és a félelmeidet másokkal. A beszéd segít! </a:t>
            </a:r>
            <a:endParaRPr lang="hu-HU" sz="1600" b="0" i="0" dirty="0">
              <a:latin typeface="TKTypeMedium"/>
              <a:ea typeface="+mn-ea"/>
              <a:cs typeface="+mn-cs"/>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a:buNone/>
            </a:pPr>
            <a:r>
              <a:rPr lang="hu-HU" sz="1400" b="0" i="0" dirty="0" smtClean="0">
                <a:latin typeface="TKTypeMedium"/>
                <a:ea typeface="+mn-ea"/>
                <a:cs typeface="+mn-cs"/>
              </a:rPr>
              <a:t>Megosztod az érzéseidet valakivel? Vagy inkább mindent csak saját magaddal beszélsz meg?  </a:t>
            </a:r>
            <a:endParaRPr lang="hu-HU" sz="1400" b="0" i="0" dirty="0">
              <a:latin typeface="TKTypeMedium"/>
              <a:ea typeface="+mn-ea"/>
              <a:cs typeface="+mn-cs"/>
            </a:endParaRPr>
          </a:p>
        </p:txBody>
      </p:sp>
      <p:sp>
        <p:nvSpPr>
          <p:cNvPr id="14" name="Textfeld 13"/>
          <p:cNvSpPr txBox="1"/>
          <p:nvPr/>
        </p:nvSpPr>
        <p:spPr>
          <a:xfrm>
            <a:off x="433242" y="4288072"/>
            <a:ext cx="6562858" cy="575542"/>
          </a:xfrm>
          <a:prstGeom prst="rect">
            <a:avLst/>
          </a:prstGeom>
          <a:noFill/>
        </p:spPr>
        <p:txBody>
          <a:bodyPr wrap="square" lIns="0" tIns="0" rIns="0" bIns="0" rtlCol="0" anchor="ctr">
            <a:spAutoFit/>
          </a:bodyPr>
          <a:lstStyle/>
          <a:p>
            <a:pPr algn="l" defTabSz="914400">
              <a:lnSpc>
                <a:spcPct val="90000"/>
              </a:lnSpc>
              <a:spcBef>
                <a:spcPts val="600"/>
              </a:spcBef>
              <a:buNone/>
            </a:pPr>
            <a:r>
              <a:rPr lang="hu-HU" sz="1200" b="0" i="0" dirty="0" smtClean="0">
                <a:solidFill>
                  <a:srgbClr val="00A0F5"/>
                </a:solidFill>
                <a:latin typeface="TKTypeMedium"/>
                <a:ea typeface="+mn-ea"/>
                <a:cs typeface="+mn-cs"/>
              </a:rPr>
              <a:t>Egy kis feladat a mindennapokhoz:</a:t>
            </a:r>
          </a:p>
          <a:p>
            <a:pPr algn="l" defTabSz="914400">
              <a:lnSpc>
                <a:spcPct val="90000"/>
              </a:lnSpc>
              <a:spcBef>
                <a:spcPts val="600"/>
              </a:spcBef>
              <a:buNone/>
            </a:pPr>
            <a:r>
              <a:rPr lang="hu-HU" sz="1200" b="0" i="0" dirty="0" smtClean="0">
                <a:solidFill>
                  <a:srgbClr val="4B5564"/>
                </a:solidFill>
                <a:latin typeface="TKTypeMedium"/>
                <a:ea typeface="+mn-ea"/>
                <a:cs typeface="+mn-cs"/>
              </a:rPr>
              <a:t>Gondolj egy dologra, ami foglalkoztat. Beszéltél erről már valakivel? Ha nem, gondold át, kivel </a:t>
            </a:r>
            <a:r>
              <a:rPr lang="hu-HU" sz="1200" b="0" i="0" dirty="0" err="1" smtClean="0">
                <a:solidFill>
                  <a:srgbClr val="4B5564"/>
                </a:solidFill>
                <a:latin typeface="TKTypeMedium"/>
                <a:ea typeface="+mn-ea"/>
                <a:cs typeface="+mn-cs"/>
              </a:rPr>
              <a:t>beszéhetnél</a:t>
            </a:r>
            <a:r>
              <a:rPr lang="hu-HU" sz="1200" b="0" i="0" dirty="0" smtClean="0">
                <a:solidFill>
                  <a:srgbClr val="4B5564"/>
                </a:solidFill>
                <a:latin typeface="TKTypeMedium"/>
                <a:ea typeface="+mn-ea"/>
                <a:cs typeface="+mn-cs"/>
              </a:rPr>
              <a:t> róla.  </a:t>
            </a:r>
            <a:endParaRPr lang="hu-HU" sz="1200" b="0" i="0" dirty="0">
              <a:solidFill>
                <a:srgbClr val="4B5564"/>
              </a:solidFill>
              <a:latin typeface="TKTypeMedium"/>
              <a:ea typeface="+mn-ea"/>
              <a:cs typeface="+mn-cs"/>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algn="l" defTabSz="914400">
              <a:buNone/>
            </a:pPr>
            <a:r>
              <a:rPr lang="hu-HU" sz="1200" b="0" i="0" dirty="0" smtClean="0">
                <a:latin typeface="TKTypeMedium"/>
                <a:ea typeface="+mn-ea"/>
                <a:cs typeface="+mn-cs"/>
              </a:rPr>
              <a:t>Biztosan jó érzés, ha az ember megosztja az örömét másokkal. De ha a mérgünket, aggodalmunkat vagy bánatunkat szavakba tudjuk foglalni, az is segít. Egy ilyen beszélgetés után az érzéseink ugyan nem oldódnak fel a levegőben. De ezzel tudatosítottuk magunkban a problémánkat és jobban tudunk reagálni a gondolkodásmódunkra és az érzelmeinkre és jobban tudunk támogatást kérni. Természetesen nem kell mindenről mindenkivel beszélni, de bizonyos helyzetekben utána kell gondolnunk, hogy egy beszélgetés segíthet. Mindenek előtt akkor, ha egy téma már hosszú ideje foglalkoztat minket. </a:t>
            </a:r>
            <a:endParaRPr lang="hu-HU" sz="1200" b="0" i="0" dirty="0">
              <a:latin typeface="TKTypeMedium"/>
              <a:ea typeface="+mn-ea"/>
              <a:cs typeface="+mn-cs"/>
            </a:endParaRPr>
          </a:p>
        </p:txBody>
      </p:sp>
      <p:sp>
        <p:nvSpPr>
          <p:cNvPr id="15" name="Rechteck 14"/>
          <p:cNvSpPr/>
          <p:nvPr/>
        </p:nvSpPr>
        <p:spPr>
          <a:xfrm>
            <a:off x="331489" y="4977172"/>
            <a:ext cx="6664611" cy="424732"/>
          </a:xfrm>
          <a:prstGeom prst="rect">
            <a:avLst/>
          </a:prstGeom>
        </p:spPr>
        <p:txBody>
          <a:bodyPr wrap="square">
            <a:spAutoFit/>
          </a:bodyPr>
          <a:lstStyle/>
          <a:p>
            <a:pPr algn="l" defTabSz="914400">
              <a:lnSpc>
                <a:spcPct val="90000"/>
              </a:lnSpc>
              <a:spcBef>
                <a:spcPts val="600"/>
              </a:spcBef>
              <a:buNone/>
            </a:pPr>
            <a:r>
              <a:rPr lang="hu-HU" sz="1200" b="0" i="1" dirty="0" smtClean="0">
                <a:solidFill>
                  <a:srgbClr val="4B5564"/>
                </a:solidFill>
                <a:latin typeface="TKTypeMedium"/>
                <a:ea typeface="+mn-ea"/>
                <a:cs typeface="+mn-cs"/>
              </a:rPr>
              <a:t>Ki a beszélgető partnered? (partner, szülők, barát(nő), kolléga, főnök, tanácsadó, mint pl. az EAP forró vonal)</a:t>
            </a:r>
            <a:endParaRPr lang="hu-HU" sz="1200" b="0" i="1" dirty="0">
              <a:solidFill>
                <a:srgbClr val="4B5564"/>
              </a:solidFill>
              <a:latin typeface="TKTypeMedium"/>
              <a:ea typeface="+mn-ea"/>
              <a:cs typeface="+mn-cs"/>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hu-HU" sz="1600" dirty="0">
              <a:ln>
                <a:noFill/>
              </a:ln>
              <a:solidFill>
                <a:schemeClr val="tx1"/>
              </a:solidFill>
            </a:endParaRPr>
          </a:p>
        </p:txBody>
      </p:sp>
      <p:sp>
        <p:nvSpPr>
          <p:cNvPr id="17" name="Textplatzhalter 24"/>
          <p:cNvSpPr txBox="1">
            <a:spLocks/>
          </p:cNvSpPr>
          <p:nvPr/>
        </p:nvSpPr>
        <p:spPr>
          <a:xfrm>
            <a:off x="-60684" y="327863"/>
            <a:ext cx="774086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90182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0771"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4043772"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lnSpc>
                <a:spcPct val="90000"/>
              </a:lnSpc>
              <a:spcBef>
                <a:spcPts val="600"/>
              </a:spcBef>
              <a:buNone/>
            </a:pPr>
            <a:r>
              <a:rPr lang="hu-HU" sz="2000" b="0" i="0" dirty="0" smtClean="0">
                <a:latin typeface="TKTypeMedium"/>
                <a:ea typeface="+mn-ea"/>
                <a:cs typeface="+mn-cs"/>
              </a:rPr>
              <a:t>#4 Gondolkozz pozitív módon</a:t>
            </a:r>
            <a:endParaRPr lang="hu-HU" sz="2000" b="0" i="0" dirty="0">
              <a:latin typeface="TKTypeMedium"/>
              <a:ea typeface="+mn-ea"/>
              <a:cs typeface="+mn-cs"/>
            </a:endParaRPr>
          </a:p>
        </p:txBody>
      </p:sp>
      <p:sp>
        <p:nvSpPr>
          <p:cNvPr id="8" name="Textfeld 7"/>
          <p:cNvSpPr txBox="1"/>
          <p:nvPr/>
        </p:nvSpPr>
        <p:spPr>
          <a:xfrm>
            <a:off x="433242" y="1916832"/>
            <a:ext cx="4366614" cy="387798"/>
          </a:xfrm>
          <a:prstGeom prst="rect">
            <a:avLst/>
          </a:prstGeom>
          <a:noFill/>
        </p:spPr>
        <p:txBody>
          <a:bodyPr wrap="square" lIns="0" tIns="0" rIns="0" bIns="0" rtlCol="0" anchor="ctr">
            <a:spAutoFit/>
          </a:bodyPr>
          <a:lstStyle/>
          <a:p>
            <a:pPr algn="l" defTabSz="914400">
              <a:lnSpc>
                <a:spcPct val="90000"/>
              </a:lnSpc>
              <a:spcBef>
                <a:spcPts val="600"/>
              </a:spcBef>
              <a:buNone/>
            </a:pPr>
            <a:r>
              <a:rPr lang="hu-HU" sz="2800" b="0" i="0" dirty="0" smtClean="0">
                <a:solidFill>
                  <a:schemeClr val="accent6"/>
                </a:solidFill>
                <a:latin typeface="TKTypeMedium"/>
                <a:ea typeface="+mn-ea"/>
                <a:cs typeface="+mn-cs"/>
              </a:rPr>
              <a:t>#4 </a:t>
            </a:r>
            <a:r>
              <a:rPr lang="hu-HU" sz="2800" b="0" i="0" dirty="0" smtClean="0">
                <a:solidFill>
                  <a:srgbClr val="00A0F5"/>
                </a:solidFill>
                <a:latin typeface="TKTypeMedium"/>
                <a:ea typeface="+mn-ea"/>
                <a:cs typeface="+mn-cs"/>
              </a:rPr>
              <a:t>Gondolkozz pozitív módon</a:t>
            </a:r>
            <a:endParaRPr lang="hu-HU" sz="2800" b="0" i="0" dirty="0">
              <a:solidFill>
                <a:srgbClr val="00A0F5"/>
              </a:solidFill>
              <a:latin typeface="TKTypeMedium"/>
              <a:ea typeface="+mn-ea"/>
              <a:cs typeface="+mn-cs"/>
            </a:endParaRPr>
          </a:p>
        </p:txBody>
      </p:sp>
      <p:sp>
        <p:nvSpPr>
          <p:cNvPr id="9" name="Textfeld 8"/>
          <p:cNvSpPr txBox="1"/>
          <p:nvPr/>
        </p:nvSpPr>
        <p:spPr>
          <a:xfrm>
            <a:off x="4907868" y="2003562"/>
            <a:ext cx="7200177" cy="246221"/>
          </a:xfrm>
          <a:prstGeom prst="rect">
            <a:avLst/>
          </a:prstGeom>
          <a:noFill/>
        </p:spPr>
        <p:txBody>
          <a:bodyPr wrap="square" lIns="0" tIns="0" rIns="0" bIns="0" rtlCol="0" anchor="ctr">
            <a:spAutoFit/>
          </a:bodyPr>
          <a:lstStyle/>
          <a:p>
            <a:pPr algn="l" defTabSz="914400">
              <a:buNone/>
            </a:pPr>
            <a:r>
              <a:rPr lang="hu-HU" sz="1600" b="0" i="0" dirty="0" smtClean="0">
                <a:latin typeface="TKTypeMedium"/>
                <a:ea typeface="+mn-ea"/>
                <a:cs typeface="+mn-cs"/>
              </a:rPr>
              <a:t>Lásd meg az életben azokat az apró pozitív dolgokat, amelyek örömet okoznak neked.</a:t>
            </a:r>
            <a:endParaRPr lang="hu-HU" sz="1600" b="0" i="0" dirty="0">
              <a:latin typeface="TKTypeMedium"/>
              <a:ea typeface="+mn-ea"/>
              <a:cs typeface="+mn-cs"/>
            </a:endParaRP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a:buNone/>
            </a:pPr>
            <a:r>
              <a:rPr lang="hu-HU" sz="1400" b="0" i="0" dirty="0" smtClean="0">
                <a:latin typeface="TKTypeMedium"/>
                <a:ea typeface="+mn-ea"/>
                <a:cs typeface="+mn-cs"/>
              </a:rPr>
              <a:t>Mi az, ami neked ma jó volt? Miért vagy hálás? </a:t>
            </a:r>
            <a:endParaRPr lang="hu-HU" sz="1400" b="0" i="0" dirty="0">
              <a:latin typeface="TKTypeMedium"/>
              <a:ea typeface="+mn-ea"/>
              <a:cs typeface="+mn-cs"/>
            </a:endParaRPr>
          </a:p>
        </p:txBody>
      </p:sp>
      <p:sp>
        <p:nvSpPr>
          <p:cNvPr id="14" name="Textfeld 13"/>
          <p:cNvSpPr txBox="1"/>
          <p:nvPr/>
        </p:nvSpPr>
        <p:spPr>
          <a:xfrm>
            <a:off x="433242" y="4214323"/>
            <a:ext cx="6562858" cy="350865"/>
          </a:xfrm>
          <a:prstGeom prst="rect">
            <a:avLst/>
          </a:prstGeom>
          <a:noFill/>
        </p:spPr>
        <p:txBody>
          <a:bodyPr wrap="square" lIns="0" tIns="0" rIns="0" bIns="0" rtlCol="0" anchor="ctr">
            <a:spAutoFit/>
          </a:bodyPr>
          <a:lstStyle/>
          <a:p>
            <a:pPr algn="l" defTabSz="914400">
              <a:lnSpc>
                <a:spcPct val="90000"/>
              </a:lnSpc>
              <a:spcBef>
                <a:spcPts val="600"/>
              </a:spcBef>
              <a:buNone/>
            </a:pPr>
            <a:r>
              <a:rPr lang="hu-HU" sz="1200" b="0" i="0" dirty="0" smtClean="0">
                <a:solidFill>
                  <a:srgbClr val="00A0F5"/>
                </a:solidFill>
                <a:latin typeface="TKTypeMedium"/>
                <a:ea typeface="+mn-ea"/>
                <a:cs typeface="+mn-cs"/>
              </a:rPr>
              <a:t>Egy kis feladat a mindennapokhoz:</a:t>
            </a:r>
          </a:p>
          <a:p>
            <a:pPr algn="l" defTabSz="914400">
              <a:buNone/>
            </a:pPr>
            <a:r>
              <a:rPr lang="hu-HU" sz="1200" b="0" i="0" dirty="0" smtClean="0">
                <a:solidFill>
                  <a:srgbClr val="4B5564"/>
                </a:solidFill>
                <a:latin typeface="TKTypeMedium"/>
                <a:ea typeface="+mn-ea"/>
                <a:cs typeface="+mn-cs"/>
              </a:rPr>
              <a:t>Írj fel 3 dolgot vagy pillanatot, amelyek ma vagy tegnap jók voltak és amelyekért hálás vagy.</a:t>
            </a:r>
            <a:endParaRPr lang="hu-HU" sz="1200" b="0" i="0" dirty="0">
              <a:solidFill>
                <a:srgbClr val="4B5564"/>
              </a:solidFill>
              <a:latin typeface="TKTypeMedium"/>
              <a:ea typeface="+mn-ea"/>
              <a:cs typeface="+mn-cs"/>
            </a:endParaRPr>
          </a:p>
        </p:txBody>
      </p:sp>
      <p:sp>
        <p:nvSpPr>
          <p:cNvPr id="13" name="Textfeld 12"/>
          <p:cNvSpPr txBox="1"/>
          <p:nvPr/>
        </p:nvSpPr>
        <p:spPr>
          <a:xfrm>
            <a:off x="433243" y="2694854"/>
            <a:ext cx="6274825" cy="1107996"/>
          </a:xfrm>
          <a:prstGeom prst="rect">
            <a:avLst/>
          </a:prstGeom>
          <a:noFill/>
        </p:spPr>
        <p:txBody>
          <a:bodyPr wrap="square" lIns="0" tIns="0" rIns="0" bIns="0" rtlCol="0" anchor="ctr">
            <a:spAutoFit/>
          </a:bodyPr>
          <a:lstStyle/>
          <a:p>
            <a:pPr algn="l" defTabSz="914400">
              <a:buNone/>
            </a:pPr>
            <a:r>
              <a:rPr lang="hu-HU" sz="1200" b="0" i="0" dirty="0" smtClean="0">
                <a:latin typeface="TKTypeMedium"/>
                <a:ea typeface="+mn-ea"/>
                <a:cs typeface="+mn-cs"/>
              </a:rPr>
              <a:t>Néha szemünk elől vesztjük a szép dolgokat, főleg ha a mindennapjaink zaklatottak vagy túlságosan is egyhangúak. De meg tudjuk tanulni, hogy figyeljünk az életünkben azokra az apró dolgokra, amelyek jól mennek, amelyek energiával töltenek fel bennünket és amelyekért hálásak vagyunk. Ha a mindennapjaink során ezekre egy kicsit jobban figyelünk és jobban </a:t>
            </a:r>
            <a:r>
              <a:rPr lang="hu-HU" sz="1200" b="0" i="0" dirty="0" err="1" smtClean="0">
                <a:latin typeface="TKTypeMedium"/>
                <a:ea typeface="+mn-ea"/>
                <a:cs typeface="+mn-cs"/>
              </a:rPr>
              <a:t>összepontosítunk</a:t>
            </a:r>
            <a:r>
              <a:rPr lang="hu-HU" sz="1200" b="0" i="0" dirty="0" smtClean="0">
                <a:latin typeface="TKTypeMedium"/>
                <a:ea typeface="+mn-ea"/>
                <a:cs typeface="+mn-cs"/>
              </a:rPr>
              <a:t>, akkor idővel egyre tudatosabbak leszünk és egyre jobban jelen leszünk. Ez lehet egy szép pillanat, de valamilyen kis sikerélmény is. </a:t>
            </a:r>
            <a:endParaRPr lang="hu-HU" sz="1200" b="0" i="0" dirty="0">
              <a:latin typeface="TKTypeMedium"/>
              <a:ea typeface="+mn-ea"/>
              <a:cs typeface="+mn-cs"/>
            </a:endParaRPr>
          </a:p>
        </p:txBody>
      </p:sp>
      <p:sp>
        <p:nvSpPr>
          <p:cNvPr id="15" name="Rechteck 14"/>
          <p:cNvSpPr/>
          <p:nvPr/>
        </p:nvSpPr>
        <p:spPr>
          <a:xfrm>
            <a:off x="331489" y="4977172"/>
            <a:ext cx="6664611" cy="258532"/>
          </a:xfrm>
          <a:prstGeom prst="rect">
            <a:avLst/>
          </a:prstGeom>
        </p:spPr>
        <p:txBody>
          <a:bodyPr wrap="square">
            <a:spAutoFit/>
          </a:bodyPr>
          <a:lstStyle/>
          <a:p>
            <a:pPr algn="l" defTabSz="914400">
              <a:lnSpc>
                <a:spcPct val="90000"/>
              </a:lnSpc>
              <a:spcBef>
                <a:spcPts val="600"/>
              </a:spcBef>
              <a:buNone/>
            </a:pPr>
            <a:r>
              <a:rPr lang="hu-HU" sz="1200" b="0" i="1" dirty="0" smtClean="0">
                <a:solidFill>
                  <a:srgbClr val="4B5564"/>
                </a:solidFill>
                <a:latin typeface="TKTypeMedium"/>
                <a:ea typeface="+mn-ea"/>
                <a:cs typeface="+mn-cs"/>
              </a:rPr>
              <a:t>Nevezz meg 3 dolgot. (például egy finom vacsora, egy udvarias kolléga, egy séta a gyerekekkel)</a:t>
            </a:r>
            <a:endParaRPr lang="hu-HU" sz="1200" b="0" i="1" dirty="0">
              <a:solidFill>
                <a:srgbClr val="4B5564"/>
              </a:solidFill>
              <a:latin typeface="TKTypeMedium"/>
              <a:ea typeface="+mn-ea"/>
              <a:cs typeface="+mn-cs"/>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hu-HU" sz="1600" dirty="0">
              <a:ln>
                <a:noFill/>
              </a:ln>
              <a:solidFill>
                <a:schemeClr val="tx1"/>
              </a:solidFill>
            </a:endParaRPr>
          </a:p>
        </p:txBody>
      </p:sp>
      <p:sp>
        <p:nvSpPr>
          <p:cNvPr id="12" name="Textplatzhalter 24"/>
          <p:cNvSpPr txBox="1">
            <a:spLocks/>
          </p:cNvSpPr>
          <p:nvPr/>
        </p:nvSpPr>
        <p:spPr>
          <a:xfrm>
            <a:off x="-60684" y="327863"/>
            <a:ext cx="774086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Tree>
    <p:extLst>
      <p:ext uri="{BB962C8B-B14F-4D97-AF65-F5344CB8AC3E}">
        <p14:creationId xmlns:p14="http://schemas.microsoft.com/office/powerpoint/2010/main" val="121045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28898454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1795"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46770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defTabSz="914400">
              <a:lnSpc>
                <a:spcPct val="90000"/>
              </a:lnSpc>
              <a:spcBef>
                <a:spcPts val="600"/>
              </a:spcBef>
              <a:buNone/>
            </a:pPr>
            <a:r>
              <a:rPr lang="hu-HU" sz="2000" b="0" i="0" dirty="0" smtClean="0">
                <a:latin typeface="TKTypeMedium"/>
                <a:ea typeface="+mn-ea"/>
                <a:cs typeface="+mn-cs"/>
              </a:rPr>
              <a:t>#5 Találj megoldásokat </a:t>
            </a:r>
            <a:endParaRPr lang="hu-HU" sz="2000" b="0" i="0" dirty="0">
              <a:latin typeface="TKTypeMedium"/>
              <a:ea typeface="+mn-ea"/>
              <a:cs typeface="+mn-cs"/>
            </a:endParaRP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gn="l" defTabSz="914400">
              <a:lnSpc>
                <a:spcPct val="90000"/>
              </a:lnSpc>
              <a:spcBef>
                <a:spcPts val="600"/>
              </a:spcBef>
              <a:buNone/>
            </a:pPr>
            <a:r>
              <a:rPr lang="hu-HU" sz="2800" b="0" i="0" dirty="0" smtClean="0">
                <a:solidFill>
                  <a:schemeClr val="accent6"/>
                </a:solidFill>
                <a:latin typeface="TKTypeMedium"/>
                <a:ea typeface="+mn-ea"/>
                <a:cs typeface="+mn-cs"/>
              </a:rPr>
              <a:t>#5 </a:t>
            </a:r>
            <a:r>
              <a:rPr lang="hu-HU" sz="2800" b="0" i="0" dirty="0" smtClean="0">
                <a:solidFill>
                  <a:srgbClr val="00A0F5"/>
                </a:solidFill>
                <a:latin typeface="TKTypeMedium"/>
                <a:ea typeface="+mn-ea"/>
                <a:cs typeface="+mn-cs"/>
              </a:rPr>
              <a:t>Találj megoldásokat </a:t>
            </a:r>
            <a:endParaRPr lang="hu-HU" sz="2800" b="0" i="0" dirty="0">
              <a:solidFill>
                <a:srgbClr val="00A0F5"/>
              </a:solidFill>
              <a:latin typeface="TKTypeMedium"/>
              <a:ea typeface="+mn-ea"/>
              <a:cs typeface="+mn-cs"/>
            </a:endParaRPr>
          </a:p>
        </p:txBody>
      </p:sp>
      <p:sp>
        <p:nvSpPr>
          <p:cNvPr id="9" name="Textfeld 8"/>
          <p:cNvSpPr txBox="1"/>
          <p:nvPr/>
        </p:nvSpPr>
        <p:spPr>
          <a:xfrm>
            <a:off x="4033642" y="2004050"/>
            <a:ext cx="7570062" cy="246221"/>
          </a:xfrm>
          <a:prstGeom prst="rect">
            <a:avLst/>
          </a:prstGeom>
          <a:noFill/>
        </p:spPr>
        <p:txBody>
          <a:bodyPr wrap="square" lIns="0" tIns="0" rIns="0" bIns="0" rtlCol="0" anchor="ctr">
            <a:spAutoFit/>
          </a:bodyPr>
          <a:lstStyle/>
          <a:p>
            <a:pPr algn="l" defTabSz="914400">
              <a:buNone/>
            </a:pPr>
            <a:r>
              <a:rPr lang="hu-HU" sz="1600" b="0" i="0" dirty="0" smtClean="0">
                <a:latin typeface="TKTypeMedium"/>
                <a:ea typeface="+mn-ea"/>
                <a:cs typeface="+mn-cs"/>
              </a:rPr>
              <a:t>Összpontosíts a megoldásokra és az előtted álló útra, ahelyett, hogy csak </a:t>
            </a:r>
            <a:r>
              <a:rPr lang="hu-HU" sz="1600" b="0" i="0" dirty="0" err="1" smtClean="0">
                <a:latin typeface="TKTypeMedium"/>
                <a:ea typeface="+mn-ea"/>
                <a:cs typeface="+mn-cs"/>
              </a:rPr>
              <a:t>problémáznál</a:t>
            </a:r>
            <a:r>
              <a:rPr lang="hu-HU" sz="1600" b="0" i="0" dirty="0" smtClean="0">
                <a:latin typeface="TKTypeMedium"/>
                <a:ea typeface="+mn-ea"/>
                <a:cs typeface="+mn-cs"/>
              </a:rPr>
              <a:t>. </a:t>
            </a:r>
            <a:endParaRPr lang="hu-HU" sz="1600" b="0" i="0" dirty="0">
              <a:latin typeface="TKTypeMedium"/>
              <a:ea typeface="+mn-ea"/>
              <a:cs typeface="+mn-cs"/>
            </a:endParaRP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defTabSz="914400">
              <a:buNone/>
            </a:pPr>
            <a:r>
              <a:rPr lang="hu-HU" sz="1400" b="0" i="0" dirty="0" smtClean="0">
                <a:latin typeface="TKTypeMedium"/>
                <a:ea typeface="+mn-ea"/>
                <a:cs typeface="+mn-cs"/>
              </a:rPr>
              <a:t>Van valami, ami mindig foglalkoztat? Mi lehetne a megoldás? </a:t>
            </a:r>
            <a:endParaRPr lang="hu-HU" sz="1400" b="0" i="0" dirty="0">
              <a:latin typeface="TKTypeMedium"/>
              <a:ea typeface="+mn-ea"/>
              <a:cs typeface="+mn-cs"/>
            </a:endParaRPr>
          </a:p>
        </p:txBody>
      </p:sp>
      <p:sp>
        <p:nvSpPr>
          <p:cNvPr id="14" name="Textfeld 13"/>
          <p:cNvSpPr txBox="1"/>
          <p:nvPr/>
        </p:nvSpPr>
        <p:spPr>
          <a:xfrm>
            <a:off x="433242" y="4157703"/>
            <a:ext cx="6562858" cy="535531"/>
          </a:xfrm>
          <a:prstGeom prst="rect">
            <a:avLst/>
          </a:prstGeom>
          <a:noFill/>
        </p:spPr>
        <p:txBody>
          <a:bodyPr wrap="square" lIns="0" tIns="0" rIns="0" bIns="0" rtlCol="0" anchor="ctr">
            <a:spAutoFit/>
          </a:bodyPr>
          <a:lstStyle/>
          <a:p>
            <a:pPr algn="l" defTabSz="914400">
              <a:lnSpc>
                <a:spcPct val="90000"/>
              </a:lnSpc>
              <a:spcBef>
                <a:spcPts val="600"/>
              </a:spcBef>
              <a:buNone/>
            </a:pPr>
            <a:r>
              <a:rPr lang="hu-HU" sz="1200" b="0" i="0" dirty="0" smtClean="0">
                <a:solidFill>
                  <a:srgbClr val="00A0F5"/>
                </a:solidFill>
                <a:latin typeface="TKTypeMedium"/>
                <a:ea typeface="+mn-ea"/>
                <a:cs typeface="+mn-cs"/>
              </a:rPr>
              <a:t>Egy kis feladat a mindennapokhoz:</a:t>
            </a:r>
          </a:p>
          <a:p>
            <a:pPr algn="l" defTabSz="914400">
              <a:buNone/>
            </a:pPr>
            <a:r>
              <a:rPr lang="hu-HU" sz="1200" b="0" i="0" dirty="0" smtClean="0">
                <a:solidFill>
                  <a:srgbClr val="4B5564"/>
                </a:solidFill>
                <a:latin typeface="TKTypeMedium"/>
                <a:ea typeface="+mn-ea"/>
                <a:cs typeface="+mn-cs"/>
              </a:rPr>
              <a:t>Gondold végig, mi az, ami már régóta foglalkoztat vagy zavar téged. Előfordulhat, hogy az csak valami apróság. Gondold végig, milyen lehetőségek vannak, amik segíthetnének. </a:t>
            </a:r>
            <a:endParaRPr lang="hu-HU" sz="1200" b="0" i="0" dirty="0">
              <a:solidFill>
                <a:srgbClr val="4B5564"/>
              </a:solidFill>
              <a:latin typeface="TKTypeMedium"/>
              <a:ea typeface="+mn-ea"/>
              <a:cs typeface="+mn-cs"/>
            </a:endParaRPr>
          </a:p>
        </p:txBody>
      </p:sp>
      <p:sp>
        <p:nvSpPr>
          <p:cNvPr id="13" name="Textfeld 12"/>
          <p:cNvSpPr txBox="1"/>
          <p:nvPr/>
        </p:nvSpPr>
        <p:spPr>
          <a:xfrm>
            <a:off x="433243" y="2694854"/>
            <a:ext cx="6274825" cy="1107996"/>
          </a:xfrm>
          <a:prstGeom prst="rect">
            <a:avLst/>
          </a:prstGeom>
          <a:noFill/>
        </p:spPr>
        <p:txBody>
          <a:bodyPr wrap="square" lIns="0" tIns="0" rIns="0" bIns="0" rtlCol="0" anchor="ctr">
            <a:spAutoFit/>
          </a:bodyPr>
          <a:lstStyle/>
          <a:p>
            <a:pPr algn="l" defTabSz="914400">
              <a:buNone/>
            </a:pPr>
            <a:r>
              <a:rPr lang="hu-HU" sz="1200" b="0" i="0" dirty="0" smtClean="0">
                <a:latin typeface="TKTypeMedium"/>
                <a:ea typeface="+mn-ea"/>
                <a:cs typeface="+mn-cs"/>
              </a:rPr>
              <a:t>Néha mindig meghatározott dolgokon mérgelődünk vagy mindig ugyanazon problémával foglalkozunk. Ekkor aztán belemerülünk a negatív gondolatokba, talán úgy érezzük, hogy minket mindig félreértenek és egyszerre csak egy áldozat szerepében érezzük magunkat. Ezzel elpocsékoljuk az energiánkat. Ehelyett meggondolhatnánk, hogy találunk-e megoldást. Talán egyedül, talán mások segítségével. Bizonyos dolgokra nincs befolyásunk. Ezeken ekkor nem kell mérgelődnünk, ezeket el kell fogadnunk. </a:t>
            </a:r>
            <a:endParaRPr lang="hu-HU" sz="1200" b="0" i="0" dirty="0">
              <a:latin typeface="TKTypeMedium"/>
              <a:ea typeface="+mn-ea"/>
              <a:cs typeface="+mn-cs"/>
            </a:endParaRPr>
          </a:p>
        </p:txBody>
      </p:sp>
      <p:sp>
        <p:nvSpPr>
          <p:cNvPr id="15" name="Rechteck 14"/>
          <p:cNvSpPr/>
          <p:nvPr/>
        </p:nvSpPr>
        <p:spPr>
          <a:xfrm>
            <a:off x="331489" y="4977172"/>
            <a:ext cx="6664611" cy="424732"/>
          </a:xfrm>
          <a:prstGeom prst="rect">
            <a:avLst/>
          </a:prstGeom>
        </p:spPr>
        <p:txBody>
          <a:bodyPr wrap="square">
            <a:spAutoFit/>
          </a:bodyPr>
          <a:lstStyle/>
          <a:p>
            <a:pPr algn="l" defTabSz="914400">
              <a:lnSpc>
                <a:spcPct val="90000"/>
              </a:lnSpc>
              <a:spcBef>
                <a:spcPts val="600"/>
              </a:spcBef>
              <a:buNone/>
            </a:pPr>
            <a:r>
              <a:rPr lang="hu-HU" sz="1200" b="0" i="1" dirty="0" smtClean="0">
                <a:solidFill>
                  <a:srgbClr val="4B5564"/>
                </a:solidFill>
                <a:latin typeface="TKTypeMedium"/>
                <a:ea typeface="+mn-ea"/>
                <a:cs typeface="+mn-cs"/>
              </a:rPr>
              <a:t>Nevezd itt meg azokat a lehetőségeket, amelyek segíthetnének. (például segítséget kérni, beszélgetést keresni vagy összeírni a napi teendők listáját). </a:t>
            </a:r>
            <a:endParaRPr lang="hu-HU" sz="1200" b="0" i="1" dirty="0">
              <a:solidFill>
                <a:srgbClr val="4B5564"/>
              </a:solidFill>
              <a:latin typeface="TKTypeMedium"/>
              <a:ea typeface="+mn-ea"/>
              <a:cs typeface="+mn-cs"/>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hu-HU" sz="1600" dirty="0">
              <a:ln>
                <a:noFill/>
              </a:ln>
              <a:solidFill>
                <a:schemeClr val="tx1"/>
              </a:solidFill>
            </a:endParaRPr>
          </a:p>
        </p:txBody>
      </p:sp>
      <p:sp>
        <p:nvSpPr>
          <p:cNvPr id="11" name="Textplatzhalter 24"/>
          <p:cNvSpPr txBox="1">
            <a:spLocks/>
          </p:cNvSpPr>
          <p:nvPr/>
        </p:nvSpPr>
        <p:spPr>
          <a:xfrm>
            <a:off x="-60684" y="327863"/>
            <a:ext cx="774086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lgn="l" defTabSz="914400">
              <a:spcBef>
                <a:spcPts val="0"/>
              </a:spcBef>
              <a:spcAft>
                <a:spcPts val="1200"/>
              </a:spcAft>
              <a:buNone/>
            </a:pPr>
            <a:r>
              <a:rPr lang="hu-HU" sz="2800" b="0" i="0" dirty="0" smtClean="0">
                <a:latin typeface="TKTypeMedium"/>
                <a:ea typeface="+mn-ea"/>
                <a:cs typeface="+mn-cs"/>
              </a:rPr>
              <a:t>#</a:t>
            </a:r>
            <a:r>
              <a:rPr lang="hu-HU" sz="2800" b="0" i="0" dirty="0" err="1" smtClean="0">
                <a:latin typeface="TKTypeMedium"/>
                <a:ea typeface="+mn-ea"/>
                <a:cs typeface="+mn-cs"/>
              </a:rPr>
              <a:t>howareyou</a:t>
            </a:r>
            <a:r>
              <a:rPr lang="hu-HU" sz="2800" b="0" i="0" dirty="0" smtClean="0">
                <a:latin typeface="TKTypeMedium"/>
                <a:ea typeface="+mn-ea"/>
                <a:cs typeface="+mn-cs"/>
              </a:rPr>
              <a:t>: 5-ször-jobban-érezd-magad-tippek</a:t>
            </a:r>
            <a:endParaRPr lang="hu-HU" sz="2800" b="0" i="0" dirty="0">
              <a:latin typeface="TKTypeMedium"/>
              <a:ea typeface="+mn-ea"/>
              <a:cs typeface="+mn-cs"/>
            </a:endParaRPr>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EBDE8F-F760-4A93-9145-16D1FF2E4D1F}">
  <ds:schemaRefs>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9E5F5B-D635-4B9D-8D36-D8946A720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994</Words>
  <Application>Microsoft Office PowerPoint</Application>
  <PresentationFormat>Breitbild</PresentationFormat>
  <Paragraphs>65</Paragraphs>
  <Slides>7</Slides>
  <Notes>7</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de-hu</dc:subject>
  <dc:creator>Dr. PABST International</dc:creator>
  <cp:lastModifiedBy>Schweda, Berit Lu</cp:lastModifiedBy>
  <cp:revision>881</cp:revision>
  <cp:lastPrinted>2018-01-23T15:25:45Z</cp:lastPrinted>
  <dcterms:created xsi:type="dcterms:W3CDTF">8061-08-24T01:10:10Z</dcterms:created>
  <dcterms:modified xsi:type="dcterms:W3CDTF">2021-04-06T12:08:22Z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