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0" y="198"/>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4/6/2021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2</a:t>
            </a:fld>
            <a:endParaRPr lang="en-US"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3</a:t>
            </a:fld>
            <a:endParaRPr lang="en-US"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4</a:t>
            </a:fld>
            <a:endParaRPr lang="en-US"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5</a:t>
            </a:fld>
            <a:endParaRPr lang="en-US"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6</a:t>
            </a:fld>
            <a:endParaRPr lang="en-US"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7</a:t>
            </a:fld>
            <a:endParaRPr lang="en-US"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0"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4"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dirty="0"/>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8"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2"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IT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350"/>
          <a:stretch/>
        </p:blipFill>
        <p:spPr>
          <a:xfrm>
            <a:off x="-1" y="0"/>
            <a:ext cx="12216681"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2287169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684430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IT_wecare2021_Poster_5Tipps_A3office.pdf - Adobe Acrobat Reader DC"/>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9876420" y="19784"/>
            <a:ext cx="2315580" cy="3277380"/>
          </a:xfrm>
          <a:prstGeom prst="rect">
            <a:avLst/>
          </a:prstGeom>
        </p:spPr>
      </p:pic>
      <p:sp>
        <p:nvSpPr>
          <p:cNvPr id="3" name="Titel 1"/>
          <p:cNvSpPr txBox="1">
            <a:spLocks/>
          </p:cNvSpPr>
          <p:nvPr/>
        </p:nvSpPr>
        <p:spPr>
          <a:xfrm>
            <a:off x="0" y="985290"/>
            <a:ext cx="4273723"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it-IT" sz="2000">
                <a:latin typeface="TKTypeMedium" panose="020B0606040502020204" pitchFamily="34" charset="0"/>
              </a:rPr>
              <a:t>... che possono aiutare tutti noi</a:t>
            </a:r>
          </a:p>
        </p:txBody>
      </p:sp>
      <p:sp>
        <p:nvSpPr>
          <p:cNvPr id="13" name="Textfeld 12"/>
          <p:cNvSpPr txBox="1"/>
          <p:nvPr/>
        </p:nvSpPr>
        <p:spPr>
          <a:xfrm>
            <a:off x="4223481"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it-IT" sz="1600"/>
              <a:t>Concentrati sulle soluzioni e sulla via da seguire invece di rimuginare sui problemi. </a:t>
            </a:r>
          </a:p>
        </p:txBody>
      </p:sp>
      <p:sp>
        <p:nvSpPr>
          <p:cNvPr id="15" name="Textfeld 14"/>
          <p:cNvSpPr txBox="1"/>
          <p:nvPr/>
        </p:nvSpPr>
        <p:spPr>
          <a:xfrm>
            <a:off x="4223481" y="2377468"/>
            <a:ext cx="8172000" cy="221599"/>
          </a:xfrm>
          <a:prstGeom prst="rect">
            <a:avLst/>
          </a:prstGeom>
          <a:noFill/>
        </p:spPr>
        <p:txBody>
          <a:bodyPr wrap="square" lIns="0" tIns="0" rIns="0" bIns="0" rtlCol="0" anchor="ctr">
            <a:spAutoFit/>
          </a:bodyPr>
          <a:lstStyle/>
          <a:p>
            <a:pPr>
              <a:lnSpc>
                <a:spcPct val="90000"/>
              </a:lnSpc>
              <a:spcBef>
                <a:spcPts val="600"/>
              </a:spcBef>
            </a:pPr>
            <a:r>
              <a:rPr lang="it-IT" sz="1600"/>
              <a:t>Cura i rapporti con la famiglia, gli amici e i colleghi. </a:t>
            </a:r>
          </a:p>
        </p:txBody>
      </p:sp>
      <p:sp>
        <p:nvSpPr>
          <p:cNvPr id="16" name="Textfeld 15"/>
          <p:cNvSpPr txBox="1"/>
          <p:nvPr/>
        </p:nvSpPr>
        <p:spPr>
          <a:xfrm>
            <a:off x="4224700" y="3145059"/>
            <a:ext cx="8172000" cy="221599"/>
          </a:xfrm>
          <a:prstGeom prst="rect">
            <a:avLst/>
          </a:prstGeom>
          <a:noFill/>
        </p:spPr>
        <p:txBody>
          <a:bodyPr wrap="square" lIns="0" tIns="0" rIns="0" bIns="0" rtlCol="0" anchor="ctr">
            <a:spAutoFit/>
          </a:bodyPr>
          <a:lstStyle/>
          <a:p>
            <a:pPr>
              <a:lnSpc>
                <a:spcPct val="90000"/>
              </a:lnSpc>
              <a:spcBef>
                <a:spcPts val="600"/>
              </a:spcBef>
            </a:pPr>
            <a:r>
              <a:rPr lang="it-IT" sz="1600"/>
              <a:t>Rimani fisicamente attivo, fai movimento e rilassati regolarmente. </a:t>
            </a:r>
          </a:p>
        </p:txBody>
      </p:sp>
      <p:sp>
        <p:nvSpPr>
          <p:cNvPr id="18" name="Textfeld 17"/>
          <p:cNvSpPr txBox="1"/>
          <p:nvPr/>
        </p:nvSpPr>
        <p:spPr>
          <a:xfrm>
            <a:off x="4224700" y="3912650"/>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it-IT" sz="1600"/>
              <a:t>Condividi gioie, dispiaceri, preoccupazioni, paure con gli altri. Perché parlare aiuta! </a:t>
            </a:r>
          </a:p>
        </p:txBody>
      </p:sp>
      <p:sp>
        <p:nvSpPr>
          <p:cNvPr id="19" name="Textfeld 18"/>
          <p:cNvSpPr txBox="1"/>
          <p:nvPr/>
        </p:nvSpPr>
        <p:spPr>
          <a:xfrm>
            <a:off x="4224700"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it-IT" sz="1600"/>
              <a:t>Guarda anche le piccole cose positive della vita che ti portano gioia e ti danno energia. </a:t>
            </a:r>
          </a:p>
        </p:txBody>
      </p:sp>
      <p:sp>
        <p:nvSpPr>
          <p:cNvPr id="17" name="Textplatzhalter 24"/>
          <p:cNvSpPr txBox="1">
            <a:spLocks/>
          </p:cNvSpPr>
          <p:nvPr/>
        </p:nvSpPr>
        <p:spPr>
          <a:xfrm>
            <a:off x="-60684" y="327863"/>
            <a:ext cx="828092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#5 </a:t>
            </a:r>
            <a:r>
              <a:rPr lang="it-IT" sz="2800" dirty="0">
                <a:solidFill>
                  <a:schemeClr val="accent5"/>
                </a:solidFill>
              </a:rPr>
              <a:t>Trova soluzioni</a:t>
            </a: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#2 </a:t>
            </a:r>
            <a:r>
              <a:rPr lang="it-IT" sz="2800" dirty="0">
                <a:solidFill>
                  <a:schemeClr val="accent5"/>
                </a:solidFill>
              </a:rPr>
              <a:t>Rimani attivo</a:t>
            </a: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#1 </a:t>
            </a:r>
            <a:r>
              <a:rPr lang="it-IT" sz="2800" dirty="0">
                <a:solidFill>
                  <a:schemeClr val="accent5"/>
                </a:solidFill>
              </a:rPr>
              <a:t>Mantieni i contatti</a:t>
            </a: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#3 </a:t>
            </a:r>
            <a:r>
              <a:rPr lang="it-IT" sz="2800" dirty="0">
                <a:solidFill>
                  <a:schemeClr val="accent5"/>
                </a:solidFill>
              </a:rPr>
              <a:t>Parla apertamente</a:t>
            </a: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#4 </a:t>
            </a:r>
            <a:r>
              <a:rPr lang="it-IT" sz="2800" dirty="0">
                <a:solidFill>
                  <a:schemeClr val="accent5"/>
                </a:solidFill>
              </a:rPr>
              <a:t>Pensa positivo</a:t>
            </a:r>
          </a:p>
        </p:txBody>
      </p:sp>
      <p:sp>
        <p:nvSpPr>
          <p:cNvPr id="25" name="SegmentLabelxxTechnology"/>
          <p:cNvSpPr>
            <a:spLocks noChangeArrowheads="1"/>
          </p:cNvSpPr>
          <p:nvPr/>
        </p:nvSpPr>
        <p:spPr bwMode="auto">
          <a:xfrm>
            <a:off x="9128162" y="1119961"/>
            <a:ext cx="2935014" cy="198380"/>
          </a:xfrm>
          <a:prstGeom prst="rect">
            <a:avLst/>
          </a:prstGeom>
          <a:solidFill>
            <a:schemeClr val="accent6"/>
          </a:solidFill>
          <a:ln>
            <a:noFill/>
          </a:ln>
          <a:effectLst/>
          <a:extLst/>
        </p:spPr>
        <p:txBody>
          <a:bodyPr wrap="square" lIns="36000" rIns="36000" anchor="ctr"/>
          <a:lstStyle/>
          <a:p>
            <a:pPr algn="ctr"/>
            <a:r>
              <a:rPr lang="de-DE" sz="800" dirty="0">
                <a:solidFill>
                  <a:schemeClr val="bg1"/>
                </a:solidFill>
                <a:hlinkClick r:id="rId8"/>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43170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it-IT" sz="2000"/>
              <a:t>#1 Mantieni i contatti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#1 </a:t>
            </a:r>
            <a:r>
              <a:rPr lang="it-IT" sz="2800" dirty="0">
                <a:solidFill>
                  <a:schemeClr val="accent5"/>
                </a:solidFill>
              </a:rPr>
              <a:t>Mantieni i contatti</a:t>
            </a:r>
          </a:p>
        </p:txBody>
      </p:sp>
      <p:sp>
        <p:nvSpPr>
          <p:cNvPr id="15" name="Textfeld 14"/>
          <p:cNvSpPr txBox="1"/>
          <p:nvPr/>
        </p:nvSpPr>
        <p:spPr>
          <a:xfrm>
            <a:off x="3718828" y="2009030"/>
            <a:ext cx="7884876" cy="249299"/>
          </a:xfrm>
          <a:prstGeom prst="rect">
            <a:avLst/>
          </a:prstGeom>
          <a:noFill/>
        </p:spPr>
        <p:txBody>
          <a:bodyPr wrap="square" lIns="0" tIns="0" rIns="0" bIns="0" rtlCol="0" anchor="ctr">
            <a:spAutoFit/>
          </a:bodyPr>
          <a:lstStyle/>
          <a:p>
            <a:pPr>
              <a:lnSpc>
                <a:spcPct val="90000"/>
              </a:lnSpc>
              <a:spcBef>
                <a:spcPts val="600"/>
              </a:spcBef>
            </a:pPr>
            <a:r>
              <a:rPr lang="it-IT" dirty="0"/>
              <a:t>Cura i rapporti con la famiglia, gli amici e i colleghi.</a:t>
            </a:r>
          </a:p>
        </p:txBody>
      </p:sp>
      <p:sp>
        <p:nvSpPr>
          <p:cNvPr id="2" name="Textfeld 1"/>
          <p:cNvSpPr txBox="1"/>
          <p:nvPr/>
        </p:nvSpPr>
        <p:spPr>
          <a:xfrm>
            <a:off x="433243" y="2492896"/>
            <a:ext cx="6274825" cy="1292662"/>
          </a:xfrm>
          <a:prstGeom prst="rect">
            <a:avLst/>
          </a:prstGeom>
          <a:noFill/>
        </p:spPr>
        <p:txBody>
          <a:bodyPr wrap="square" lIns="0" tIns="0" rIns="0" bIns="0" rtlCol="0" anchor="ctr">
            <a:spAutoFit/>
          </a:bodyPr>
          <a:lstStyle/>
          <a:p>
            <a:pPr fontAlgn="base"/>
            <a:r>
              <a:rPr lang="it-IT" sz="1400" dirty="0"/>
              <a:t>Noi siamo esseri sociali e abbiamo bisogno di relazioni e legami con gli altri. È importante avere persone con le quali ci sentiamo a nostro agio e con cui stiamo bene. È quindi importante restare in contatto. Soprattutto quando la vita quotidiana è stressante e frenetica, è bene dedicare consapevolmente del tempo per la famiglia e gli amici. Non deve essere sempre un incontro di lunga durata. Possiamo anche mostrare la nostra attenzione con una breve telefonata o un messaggio gentile.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it-IT" sz="1600" dirty="0"/>
              <a:t>Pensa alle persone care intorno a te. Forse non hai avuto contatti con alcuni di loro da un po' di tempo. Quando è stata l’ultima volta che hai chiesto loro come stanno? </a:t>
            </a:r>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nSpc>
                <a:spcPct val="90000"/>
              </a:lnSpc>
              <a:spcBef>
                <a:spcPts val="600"/>
              </a:spcBef>
            </a:pPr>
            <a:r>
              <a:rPr lang="it-IT" sz="1400" dirty="0">
                <a:solidFill>
                  <a:schemeClr val="accent5"/>
                </a:solidFill>
              </a:rPr>
              <a:t>Piccolo compito per la vita quotidiana:</a:t>
            </a:r>
          </a:p>
          <a:p>
            <a:pPr>
              <a:lnSpc>
                <a:spcPct val="90000"/>
              </a:lnSpc>
              <a:spcBef>
                <a:spcPts val="600"/>
              </a:spcBef>
            </a:pPr>
            <a:r>
              <a:rPr lang="it-IT" sz="1400" dirty="0">
                <a:solidFill>
                  <a:srgbClr val="4B5564"/>
                </a:solidFill>
              </a:rPr>
              <a:t>invia un messaggio o una cartolina a qualcuno con cui forse non hai avuto contatti da un po' di tempo.  </a:t>
            </a:r>
          </a:p>
        </p:txBody>
      </p:sp>
      <p:sp>
        <p:nvSpPr>
          <p:cNvPr id="7" name="Rechteck 6"/>
          <p:cNvSpPr/>
          <p:nvPr/>
        </p:nvSpPr>
        <p:spPr>
          <a:xfrm>
            <a:off x="331489" y="4977172"/>
            <a:ext cx="6664611" cy="286232"/>
          </a:xfrm>
          <a:prstGeom prst="rect">
            <a:avLst/>
          </a:prstGeom>
        </p:spPr>
        <p:txBody>
          <a:bodyPr wrap="square">
            <a:spAutoFit/>
          </a:bodyPr>
          <a:lstStyle/>
          <a:p>
            <a:pPr>
              <a:lnSpc>
                <a:spcPct val="90000"/>
              </a:lnSpc>
              <a:spcBef>
                <a:spcPts val="600"/>
              </a:spcBef>
            </a:pPr>
            <a:r>
              <a:rPr lang="it-IT" sz="1400" i="1" dirty="0">
                <a:solidFill>
                  <a:srgbClr val="4B5564"/>
                </a:solidFill>
              </a:rPr>
              <a:t>Che idea ti è venuta in mente? (Es. cartolina inviata, lettera inviata, fiori regalati)</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788487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Tree>
    <p:extLst>
      <p:ext uri="{BB962C8B-B14F-4D97-AF65-F5344CB8AC3E}">
        <p14:creationId xmlns:p14="http://schemas.microsoft.com/office/powerpoint/2010/main" val="217734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it-IT" sz="2000"/>
              <a:t>#2 Rimani attivo</a:t>
            </a:r>
          </a:p>
        </p:txBody>
      </p:sp>
      <p:sp>
        <p:nvSpPr>
          <p:cNvPr id="8" name="Textfeld 7"/>
          <p:cNvSpPr txBox="1"/>
          <p:nvPr/>
        </p:nvSpPr>
        <p:spPr>
          <a:xfrm>
            <a:off x="433243" y="2602521"/>
            <a:ext cx="6274825" cy="1292662"/>
          </a:xfrm>
          <a:prstGeom prst="rect">
            <a:avLst/>
          </a:prstGeom>
          <a:noFill/>
        </p:spPr>
        <p:txBody>
          <a:bodyPr wrap="square" lIns="0" tIns="0" rIns="0" bIns="0" rtlCol="0" anchor="ctr">
            <a:spAutoFit/>
          </a:bodyPr>
          <a:lstStyle/>
          <a:p>
            <a:pPr fontAlgn="base"/>
            <a:r>
              <a:rPr lang="it-IT" sz="1400" dirty="0"/>
              <a:t>Molti di noi si muovono solo limitatamente o poco nella vita quotidiana. Ma trovare un equilibrio è importante. Non deve essere per forza la maratona. Solo dieci minuti di esercizio moderato al giorno possono aiutare. Ci sono molti modi per essere attivi. Allo stesso modo, dovremmo prenderci del tempo per rilassarci veramente. Anche qui non deve essere un’ora di meditazione. Andrà benissimo anche una passeggiata all’aria aperta, ascoltare musica o bere semplicemente un caffè in tutta tranquillità.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it-IT" sz="1600" dirty="0"/>
              <a:t>Trovi tempo per l’esercizio fisico durante la tua giornata? Quando è stata l’ultima volta che ti sei davvero rilassato consapevolmente?</a:t>
            </a:r>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#2 </a:t>
            </a:r>
            <a:r>
              <a:rPr lang="it-IT" sz="2800" dirty="0">
                <a:solidFill>
                  <a:schemeClr val="accent5"/>
                </a:solidFill>
              </a:rPr>
              <a:t>Rimani attivo</a:t>
            </a: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it-IT" dirty="0"/>
              <a:t>Fai esercizio fisico e rilassati regolarmente. </a:t>
            </a:r>
          </a:p>
        </p:txBody>
      </p:sp>
      <p:sp>
        <p:nvSpPr>
          <p:cNvPr id="14" name="Textfeld 13"/>
          <p:cNvSpPr txBox="1"/>
          <p:nvPr/>
        </p:nvSpPr>
        <p:spPr>
          <a:xfrm>
            <a:off x="433242" y="4326224"/>
            <a:ext cx="6562858" cy="464743"/>
          </a:xfrm>
          <a:prstGeom prst="rect">
            <a:avLst/>
          </a:prstGeom>
          <a:noFill/>
        </p:spPr>
        <p:txBody>
          <a:bodyPr wrap="square" lIns="0" tIns="0" rIns="0" bIns="0" rtlCol="0" anchor="ctr">
            <a:spAutoFit/>
          </a:bodyPr>
          <a:lstStyle/>
          <a:p>
            <a:pPr>
              <a:lnSpc>
                <a:spcPct val="90000"/>
              </a:lnSpc>
              <a:spcBef>
                <a:spcPts val="600"/>
              </a:spcBef>
            </a:pPr>
            <a:r>
              <a:rPr lang="it-IT" sz="1400" dirty="0">
                <a:solidFill>
                  <a:schemeClr val="accent5"/>
                </a:solidFill>
              </a:rPr>
              <a:t>Piccolo compito per la vita quotidiana:</a:t>
            </a:r>
          </a:p>
          <a:p>
            <a:pPr>
              <a:lnSpc>
                <a:spcPct val="90000"/>
              </a:lnSpc>
              <a:spcBef>
                <a:spcPts val="600"/>
              </a:spcBef>
            </a:pPr>
            <a:r>
              <a:rPr lang="it-IT" sz="1400" dirty="0">
                <a:solidFill>
                  <a:srgbClr val="4B5564"/>
                </a:solidFill>
              </a:rPr>
              <a:t>prenditi 15 minuti per un po’ di esercizio fisico e un po’ di relax a tua scelta.</a:t>
            </a: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it-IT" sz="1400" i="1" dirty="0">
                <a:solidFill>
                  <a:srgbClr val="4B5564"/>
                </a:solidFill>
              </a:rPr>
              <a:t>A cosa hai dedicato consapevolmente del tempo? (Es. un caffè in tranquillità, 5 minuti di dolce far niente, una breve passeggiata, un po' di stretching, ginnastica) </a:t>
            </a: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6" name="Textplatzhalter 24"/>
          <p:cNvSpPr txBox="1">
            <a:spLocks/>
          </p:cNvSpPr>
          <p:nvPr/>
        </p:nvSpPr>
        <p:spPr>
          <a:xfrm>
            <a:off x="-60685" y="327863"/>
            <a:ext cx="7920881"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43170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it-IT" sz="2000" dirty="0"/>
              <a:t>#3 Parla apertamente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#3 </a:t>
            </a:r>
            <a:r>
              <a:rPr lang="it-IT" sz="2800" dirty="0">
                <a:solidFill>
                  <a:schemeClr val="accent5"/>
                </a:solidFill>
              </a:rPr>
              <a:t>Parla apertamente</a:t>
            </a:r>
          </a:p>
        </p:txBody>
      </p:sp>
      <p:sp>
        <p:nvSpPr>
          <p:cNvPr id="9" name="Textfeld 8"/>
          <p:cNvSpPr txBox="1"/>
          <p:nvPr/>
        </p:nvSpPr>
        <p:spPr>
          <a:xfrm>
            <a:off x="4008676" y="1976638"/>
            <a:ext cx="7991980" cy="274546"/>
          </a:xfrm>
          <a:prstGeom prst="rect">
            <a:avLst/>
          </a:prstGeom>
          <a:noFill/>
        </p:spPr>
        <p:txBody>
          <a:bodyPr wrap="square" lIns="0" tIns="0" rIns="0" bIns="0" rtlCol="0" anchor="ctr">
            <a:spAutoFit/>
          </a:bodyPr>
          <a:lstStyle/>
          <a:p>
            <a:r>
              <a:rPr lang="it-IT" dirty="0"/>
              <a:t>Condividi gioie, dispiaceri, preoccupazioni, paure con gli altri. Perché parlare aiuta! </a:t>
            </a: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it-IT" sz="1600" dirty="0"/>
              <a:t>Condividi i tuoi sentimenti con qualcuno? O preferisci fare tutto da solo?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it-IT" sz="1400" dirty="0">
                <a:solidFill>
                  <a:schemeClr val="accent5"/>
                </a:solidFill>
              </a:rPr>
              <a:t>Piccolo compito per la vita quotidiana:</a:t>
            </a:r>
          </a:p>
          <a:p>
            <a:pPr>
              <a:lnSpc>
                <a:spcPct val="90000"/>
              </a:lnSpc>
              <a:spcBef>
                <a:spcPts val="600"/>
              </a:spcBef>
            </a:pPr>
            <a:r>
              <a:rPr lang="it-IT" sz="1400" dirty="0">
                <a:solidFill>
                  <a:srgbClr val="4B5564"/>
                </a:solidFill>
              </a:rPr>
              <a:t>pensa a cosa ti preoccupa. Ne hai già parlato con qualcuno? In caso contrario, considera con chi parlarne.  </a:t>
            </a:r>
          </a:p>
        </p:txBody>
      </p:sp>
      <p:sp>
        <p:nvSpPr>
          <p:cNvPr id="13" name="Textfeld 12"/>
          <p:cNvSpPr txBox="1"/>
          <p:nvPr/>
        </p:nvSpPr>
        <p:spPr>
          <a:xfrm>
            <a:off x="433243" y="2494800"/>
            <a:ext cx="6274825" cy="1508105"/>
          </a:xfrm>
          <a:prstGeom prst="rect">
            <a:avLst/>
          </a:prstGeom>
          <a:noFill/>
        </p:spPr>
        <p:txBody>
          <a:bodyPr wrap="square" lIns="0" tIns="0" rIns="0" bIns="0" rtlCol="0" anchor="ctr">
            <a:spAutoFit/>
          </a:bodyPr>
          <a:lstStyle/>
          <a:p>
            <a:pPr fontAlgn="base"/>
            <a:r>
              <a:rPr lang="it-IT" sz="1400" dirty="0"/>
              <a:t>Certo, è bello condividere la gioia con gli altri. Ma aiuta anche esprimere la rabbia, la preoccupazione o il dolore in parole e condividere questi sentimenti. Questi stati d’animo non svaniscono semplicemente nel nulla dopo una conversazione. Ma ne diventiamo consapevoli e possiamo riflettere meglio sui nostri modi di pensare e sulle nostre emozioni e ottenere aiuto. Non dobbiamo parlare di tutto con tutti, ma in alcune situazioni dovremmo riflettere se potrebbe essere utile parlare con qualcuno. Soprattutto quando un argomento ci pesa già da molto tempo.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it-IT" sz="1400" i="1">
                <a:solidFill>
                  <a:srgbClr val="4B5564"/>
                </a:solidFill>
              </a:rPr>
              <a:t>Chi è il tuo interlocutore? (Partner, genitore, amico, collega, superiore, consulente come la hotline EAP)</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799198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it-IT" sz="2000"/>
              <a:t>#4 Pensa positivo</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#4 </a:t>
            </a:r>
            <a:r>
              <a:rPr lang="it-IT" sz="2800" dirty="0">
                <a:solidFill>
                  <a:schemeClr val="accent5"/>
                </a:solidFill>
              </a:rPr>
              <a:t>Pensa positivo</a:t>
            </a:r>
          </a:p>
        </p:txBody>
      </p:sp>
      <p:sp>
        <p:nvSpPr>
          <p:cNvPr id="9" name="Textfeld 8"/>
          <p:cNvSpPr txBox="1"/>
          <p:nvPr/>
        </p:nvSpPr>
        <p:spPr>
          <a:xfrm>
            <a:off x="3431704" y="1976637"/>
            <a:ext cx="8676341" cy="276999"/>
          </a:xfrm>
          <a:prstGeom prst="rect">
            <a:avLst/>
          </a:prstGeom>
          <a:noFill/>
        </p:spPr>
        <p:txBody>
          <a:bodyPr wrap="square" lIns="0" tIns="0" rIns="0" bIns="0" rtlCol="0" anchor="ctr">
            <a:spAutoFit/>
          </a:bodyPr>
          <a:lstStyle/>
          <a:p>
            <a:r>
              <a:rPr lang="it-IT"/>
              <a:t>Guarda anche le piccole cose positive della vita che ti danno gioia.</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it-IT" sz="1600" dirty="0"/>
              <a:t>Cosa ti è piaciuto oggi? Di cosa sei grato? </a:t>
            </a:r>
          </a:p>
        </p:txBody>
      </p:sp>
      <p:sp>
        <p:nvSpPr>
          <p:cNvPr id="14" name="Textfeld 13"/>
          <p:cNvSpPr txBox="1"/>
          <p:nvPr/>
        </p:nvSpPr>
        <p:spPr>
          <a:xfrm>
            <a:off x="433242" y="4185084"/>
            <a:ext cx="6562858" cy="409343"/>
          </a:xfrm>
          <a:prstGeom prst="rect">
            <a:avLst/>
          </a:prstGeom>
          <a:noFill/>
        </p:spPr>
        <p:txBody>
          <a:bodyPr wrap="square" lIns="0" tIns="0" rIns="0" bIns="0" rtlCol="0" anchor="ctr">
            <a:spAutoFit/>
          </a:bodyPr>
          <a:lstStyle/>
          <a:p>
            <a:pPr>
              <a:lnSpc>
                <a:spcPct val="90000"/>
              </a:lnSpc>
              <a:spcBef>
                <a:spcPts val="600"/>
              </a:spcBef>
            </a:pPr>
            <a:r>
              <a:rPr lang="it-IT" sz="1400" dirty="0">
                <a:solidFill>
                  <a:schemeClr val="accent5"/>
                </a:solidFill>
              </a:rPr>
              <a:t>Piccolo compito per la vita quotidiana:</a:t>
            </a:r>
          </a:p>
          <a:p>
            <a:r>
              <a:rPr lang="it-IT" sz="1400" dirty="0">
                <a:solidFill>
                  <a:srgbClr val="4B5564"/>
                </a:solidFill>
              </a:rPr>
              <a:t>scrivi 3 cose o momenti belli oggi o ieri di cui sei grato.</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it-IT" sz="1400" dirty="0"/>
              <a:t>A volte perdiamo di vista le cose belle della vita, soprattutto quando la nostra vita quotidiana è frenetica o monotona. Ma possiamo imparare ad essere più attenti alle cose che stanno andando bene nella nostra vita, che ci danno energia e di cui siamo grati. Se siamo un po’ più attenti nella vita di tutti i giorni e ci concentriamo su di essa, col tempo esse diventano sempre più presenti e ne diventiamo consapevoli. Questo può essere un bel momento o un piccolo successo durante la giornata. </a:t>
            </a:r>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it-IT" sz="1400" i="1" dirty="0">
                <a:solidFill>
                  <a:srgbClr val="4B5564"/>
                </a:solidFill>
              </a:rPr>
              <a:t>Elenca 3 cose. (Es. cena deliziosa, collega cortese, passeggiata con i bambini)</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788487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Tree>
    <p:extLst>
      <p:ext uri="{BB962C8B-B14F-4D97-AF65-F5344CB8AC3E}">
        <p14:creationId xmlns:p14="http://schemas.microsoft.com/office/powerpoint/2010/main" val="12104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764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it-IT" sz="2000"/>
              <a:t>#5 Trova soluzioni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it-IT" sz="2800" dirty="0">
                <a:solidFill>
                  <a:schemeClr val="accent6"/>
                </a:solidFill>
              </a:rPr>
              <a:t>#5 </a:t>
            </a:r>
            <a:r>
              <a:rPr lang="it-IT" sz="2800" dirty="0">
                <a:solidFill>
                  <a:schemeClr val="accent5"/>
                </a:solidFill>
              </a:rPr>
              <a:t>Trova soluzioni </a:t>
            </a: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it-IT"/>
              <a:t>Concentrati sulle soluzioni e sulla via da seguire invece di rimuginare sui problemi.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it-IT" sz="1600" dirty="0"/>
              <a:t>C’è una cosa che continua a infastidirti? Quale potrebbe essere la soluzione? </a:t>
            </a:r>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it-IT" sz="1400" dirty="0">
                <a:solidFill>
                  <a:schemeClr val="accent5"/>
                </a:solidFill>
              </a:rPr>
              <a:t>Piccolo compito per la vita quotidiana:</a:t>
            </a:r>
          </a:p>
          <a:p>
            <a:r>
              <a:rPr lang="it-IT" sz="1400" dirty="0">
                <a:solidFill>
                  <a:srgbClr val="4B5564"/>
                </a:solidFill>
              </a:rPr>
              <a:t>pensa a cosa ti preoccupa o disturba già da tempo. A volte è solo una cosa di poco conto. Pensa ai modi che potrebbero essere d’aiuto. </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it-IT" sz="1400" dirty="0"/>
              <a:t>A volte siamo infastiditi da certe cose o continuiamo a pensare sempre allo stesso problema. Allora ci perdiamo in pensieri negativi, possiamo sentirci incompresi e considerarci delle vittime. Così sprechiamo le nostre energie. Invece, possiamo pensare a trovare una soluzione. Forse da soli, forse con l’aiuto di altri. Alcune cose sfuggono al nostro controllo. Allora non dobbiamo prendercela, ma semplicemente accettarlo.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it-IT" sz="1400" i="1" dirty="0">
                <a:solidFill>
                  <a:srgbClr val="4B5564"/>
                </a:solidFill>
              </a:rPr>
              <a:t>Elenca qui i modi che possono essere d’aiuto. (Per esempio, chiedere aiuto, cercare la conversazione, scrivere </a:t>
            </a:r>
            <a:r>
              <a:rPr lang="it-IT" sz="1400" i="1">
                <a:solidFill>
                  <a:srgbClr val="4B5564"/>
                </a:solidFill>
              </a:rPr>
              <a:t>un elenco </a:t>
            </a:r>
            <a:r>
              <a:rPr lang="it-IT" sz="1400" i="1" dirty="0">
                <a:solidFill>
                  <a:srgbClr val="4B5564"/>
                </a:solidFill>
              </a:rPr>
              <a:t>delle cose da fare).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792088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it-IT" sz="2800" dirty="0">
                <a:latin typeface="TKTypeMedium" panose="020B0606040502020204" pitchFamily="34" charset="0"/>
              </a:rPr>
              <a:t>#howareyou: s</a:t>
            </a:r>
            <a:r>
              <a:rPr lang="it-IT" sz="2800" dirty="0"/>
              <a:t>uggerimenti per un umore migliore</a:t>
            </a:r>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9E5F5B-D635-4B9D-8D36-D8946A720893}">
  <ds:schemaRefs>
    <ds:schemaRef ds:uri="http://schemas.microsoft.com/sharepoint/v3/contenttype/forms"/>
  </ds:schemaRefs>
</ds:datastoreItem>
</file>

<file path=customXml/itemProps3.xml><?xml version="1.0" encoding="utf-8"?>
<ds:datastoreItem xmlns:ds="http://schemas.openxmlformats.org/officeDocument/2006/customXml" ds:itemID="{38EBDE8F-F760-4A93-9145-16D1FF2E4D1F}">
  <ds:schemaRefs>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1060</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de-it</dc:subject>
  <dc:creator>Dr. PABST International</dc:creator>
  <cp:lastModifiedBy>Schweda, Berit Lu</cp:lastModifiedBy>
  <cp:revision>885</cp:revision>
  <cp:lastPrinted>2018-01-23T15:25:45Z</cp:lastPrinted>
  <dcterms:created xsi:type="dcterms:W3CDTF">8061-08-24T01:10:10Z</dcterms:created>
  <dcterms:modified xsi:type="dcterms:W3CDTF">2021-04-06T12:13:52Z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