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2"/>
  </p:notesMasterIdLst>
  <p:handoutMasterIdLst>
    <p:handoutMasterId r:id="rId13"/>
  </p:handoutMasterIdLst>
  <p:sldIdLst>
    <p:sldId id="343" r:id="rId5"/>
    <p:sldId id="342" r:id="rId6"/>
    <p:sldId id="283" r:id="rId7"/>
    <p:sldId id="284" r:id="rId8"/>
    <p:sldId id="285" r:id="rId9"/>
    <p:sldId id="286" r:id="rId10"/>
    <p:sldId id="287" r:id="rId11"/>
  </p:sldIdLst>
  <p:sldSz cx="12192000" cy="6858000"/>
  <p:notesSz cx="6808788" cy="9940925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ggering, Björn" initials="WB" lastIdx="1" clrIdx="0">
    <p:extLst>
      <p:ext uri="{19B8F6BF-5375-455C-9EA6-DF929625EA0E}">
        <p15:presenceInfo xmlns:p15="http://schemas.microsoft.com/office/powerpoint/2012/main" userId="S-1-5-21-2740790551-1855900947-3663776579-1831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F5"/>
    <a:srgbClr val="FFFFFF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90" autoAdjust="0"/>
    <p:restoredTop sz="73964" autoAdjust="0"/>
  </p:normalViewPr>
  <p:slideViewPr>
    <p:cSldViewPr>
      <p:cViewPr>
        <p:scale>
          <a:sx n="90" d="100"/>
          <a:sy n="90" d="100"/>
        </p:scale>
        <p:origin x="-42" y="420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7986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13.04.2021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t>4/13/2021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83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10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619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4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78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2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735241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63963808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think-cell Folie" r:id="rId11" imgW="270" imgH="270" progId="TCLayout.ActiveDocument.1">
                  <p:embed/>
                </p:oleObj>
              </mc:Choice>
              <mc:Fallback>
                <p:oleObj name="think-cell Foli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brandfactory.thyssenkrupp.info/konzernthemen/we-care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platzhalter 4" descr="BS_wecare2021_Poster_5Tipps_A3office.pdf - Adobe Acrobat Reader 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3"/>
          <a:stretch/>
        </p:blipFill>
        <p:spPr>
          <a:xfrm>
            <a:off x="1" y="-11980"/>
            <a:ext cx="12216680" cy="686998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50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think-cell Folie" r:id="rId5" imgW="351" imgH="351" progId="TCLayout.ActiveDocument.1">
                  <p:embed/>
                </p:oleObj>
              </mc:Choice>
              <mc:Fallback>
                <p:oleObj name="think-cell Folie" r:id="rId5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Bildplatzhalter 4" descr="BS_wecare2021_Poster_5Tipps_A3office.pdf - Adobe Acrobat Reader DC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24392" y="-3980"/>
            <a:ext cx="2579988" cy="3657011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4273723" cy="467723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PT" sz="2000">
                <a:latin typeface="TKTypeMedium" panose="020B0606040502020204" pitchFamily="34" charset="0"/>
              </a:rPr>
              <a:t>... que podem ajudar todos nós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223481" y="5461681"/>
            <a:ext cx="8172000" cy="1938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ts val="600"/>
              </a:spcBef>
              <a:defRPr sz="1100"/>
            </a:lvl1pPr>
          </a:lstStyle>
          <a:p>
            <a:r>
              <a:rPr lang="pt-PT" sz="1400" dirty="0"/>
              <a:t>Foque em soluções e em um caminho para a frente, em vez de pensar nos problemas. 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223481" y="2391318"/>
            <a:ext cx="8172000" cy="1938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/>
              <a:t>Mantenha as suas relações com a família, os amigos e colegas.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224700" y="3158909"/>
            <a:ext cx="8172000" cy="1938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/>
              <a:t>Mantenha-se fisicamente ativo, movimente-se e relaxe periodicamente. 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224700" y="3926500"/>
            <a:ext cx="8172000" cy="1938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ts val="600"/>
              </a:spcBef>
              <a:defRPr sz="1100"/>
            </a:lvl1pPr>
          </a:lstStyle>
          <a:p>
            <a:r>
              <a:rPr lang="pt-PT" sz="1400" dirty="0"/>
              <a:t>Compartilhe a alegria, o descontentamento, as preocupações e ansiedades com outros. Pois falar ajuda!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24700" y="4694091"/>
            <a:ext cx="8172000" cy="1938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ts val="600"/>
              </a:spcBef>
              <a:defRPr sz="1100"/>
            </a:lvl1pPr>
          </a:lstStyle>
          <a:p>
            <a:r>
              <a:rPr lang="pt-PT" sz="1400" dirty="0"/>
              <a:t>Também veja as pequenas coisas na vida que proporcionam alegria e </a:t>
            </a:r>
            <a:r>
              <a:rPr lang="pt-PT" sz="1400" dirty="0" smtClean="0"/>
              <a:t>energia. </a:t>
            </a:r>
            <a:endParaRPr lang="pt-PT" sz="1400" dirty="0"/>
          </a:p>
        </p:txBody>
      </p:sp>
      <p:sp>
        <p:nvSpPr>
          <p:cNvPr id="17" name="Textplatzhalter 24"/>
          <p:cNvSpPr txBox="1">
            <a:spLocks/>
          </p:cNvSpPr>
          <p:nvPr/>
        </p:nvSpPr>
        <p:spPr>
          <a:xfrm>
            <a:off x="-60684" y="327863"/>
            <a:ext cx="7776864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 dirty="0">
                <a:latin typeface="TKTypeMedium" panose="020B0606040502020204" pitchFamily="34" charset="0"/>
              </a:rPr>
              <a:t>#howareyou: </a:t>
            </a:r>
            <a:r>
              <a:rPr lang="pt-PT" sz="2800" dirty="0"/>
              <a:t>Dicas para sentir-se 5 vezes melhor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673323" y="5400915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#5 </a:t>
            </a:r>
            <a:r>
              <a:rPr lang="pt-PT" sz="2400" dirty="0">
                <a:solidFill>
                  <a:schemeClr val="accent5"/>
                </a:solidFill>
              </a:rPr>
              <a:t>Encontre soluções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73323" y="3088475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#2 </a:t>
            </a:r>
            <a:r>
              <a:rPr lang="pt-PT" sz="2400" dirty="0">
                <a:solidFill>
                  <a:schemeClr val="accent5"/>
                </a:solidFill>
              </a:rPr>
              <a:t>Permaneça ativo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673323" y="2317662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#1 </a:t>
            </a:r>
            <a:r>
              <a:rPr lang="pt-PT" sz="2400" dirty="0">
                <a:solidFill>
                  <a:schemeClr val="accent5"/>
                </a:solidFill>
              </a:rPr>
              <a:t>Mantenha contato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73323" y="3859288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 smtClean="0">
                <a:solidFill>
                  <a:schemeClr val="accent6"/>
                </a:solidFill>
              </a:rPr>
              <a:t>#3 </a:t>
            </a:r>
            <a:r>
              <a:rPr lang="pt-PT" sz="2400" dirty="0">
                <a:solidFill>
                  <a:schemeClr val="accent5"/>
                </a:solidFill>
              </a:rPr>
              <a:t>Fale abertamente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73323" y="463010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#4 </a:t>
            </a:r>
            <a:r>
              <a:rPr lang="pt-PT" sz="2400" dirty="0">
                <a:solidFill>
                  <a:schemeClr val="accent5"/>
                </a:solidFill>
              </a:rPr>
              <a:t>Pense positivamente</a:t>
            </a:r>
          </a:p>
        </p:txBody>
      </p:sp>
      <p:sp>
        <p:nvSpPr>
          <p:cNvPr id="25" name="SegmentLabelxxTechnology"/>
          <p:cNvSpPr>
            <a:spLocks noChangeArrowheads="1"/>
          </p:cNvSpPr>
          <p:nvPr/>
        </p:nvSpPr>
        <p:spPr bwMode="auto">
          <a:xfrm>
            <a:off x="9128162" y="1119961"/>
            <a:ext cx="2935014" cy="1983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  <a:extLst/>
        </p:spPr>
        <p:txBody>
          <a:bodyPr wrap="square" lIns="36000" rIns="36000" anchor="ctr"/>
          <a:lstStyle/>
          <a:p>
            <a:pPr algn="ctr"/>
            <a:r>
              <a:rPr lang="de-DE" sz="800" dirty="0">
                <a:solidFill>
                  <a:schemeClr val="bg1"/>
                </a:solidFill>
                <a:hlinkClick r:id="rId8"/>
              </a:rPr>
              <a:t>https://brandfactory.thyssenkrupp.info/konzernthemen/we-care</a:t>
            </a:r>
            <a:endParaRPr lang="de-DE" sz="800" dirty="0" smtClean="0">
              <a:solidFill>
                <a:schemeClr val="bg1"/>
              </a:solidFill>
              <a:latin typeface="TKTypeMedium"/>
            </a:endParaRPr>
          </a:p>
        </p:txBody>
      </p:sp>
    </p:spTree>
    <p:extLst>
      <p:ext uri="{BB962C8B-B14F-4D97-AF65-F5344CB8AC3E}">
        <p14:creationId xmlns:p14="http://schemas.microsoft.com/office/powerpoint/2010/main" val="115986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3179676" cy="436946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000" dirty="0"/>
              <a:t>#1 Mantenha contato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33242" y="194453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#1 </a:t>
            </a:r>
            <a:r>
              <a:rPr lang="pt-PT" sz="2400" dirty="0">
                <a:solidFill>
                  <a:schemeClr val="accent5"/>
                </a:solidFill>
              </a:rPr>
              <a:t>Mantenha contato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570655" y="2038163"/>
            <a:ext cx="7343908" cy="2215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600" dirty="0"/>
              <a:t>Mantenha as suas relações com a família, os amigos e colegas.</a:t>
            </a:r>
            <a:endParaRPr lang="pt-PT" sz="1600" dirty="0"/>
          </a:p>
        </p:txBody>
      </p:sp>
      <p:sp>
        <p:nvSpPr>
          <p:cNvPr id="2" name="Textfeld 1"/>
          <p:cNvSpPr txBox="1"/>
          <p:nvPr/>
        </p:nvSpPr>
        <p:spPr>
          <a:xfrm>
            <a:off x="433243" y="2677562"/>
            <a:ext cx="6274825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base"/>
            <a:r>
              <a:rPr lang="pt-PT" sz="1200"/>
              <a:t>Somos seres sociais e precisamos de relações e conexões com outros. É importante ter pessoas, com as quais nos sentimos bem e que nos fazem bem. Por isso, é importante manter contato. Particularmente quando o dia a dia é inquieto e agitado, faz bem tomar tempo para a família e os amigos. Isso nem sempre tem de ser reuniões grandes. Também podemos dar atenção com um pequeno telefonema ou uma mensagem gentil. </a:t>
            </a:r>
          </a:p>
        </p:txBody>
      </p:sp>
      <p:sp>
        <p:nvSpPr>
          <p:cNvPr id="4" name="Wolkenförmige Legende 3"/>
          <p:cNvSpPr/>
          <p:nvPr/>
        </p:nvSpPr>
        <p:spPr>
          <a:xfrm>
            <a:off x="7238175" y="3204630"/>
            <a:ext cx="4439531" cy="2525800"/>
          </a:xfrm>
          <a:prstGeom prst="cloudCallout">
            <a:avLst>
              <a:gd name="adj1" fmla="val 56388"/>
              <a:gd name="adj2" fmla="val 498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pt-PT" sz="1400" dirty="0"/>
              <a:t>Pense nas suas pessoas queridas no seu ambiente. É possível que não tenha tido contato com algumas delas há algum tempo. Quando perguntou pela última vez como elas estão?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3242" y="4102506"/>
            <a:ext cx="6562858" cy="6586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>
                <a:solidFill>
                  <a:schemeClr val="accent5"/>
                </a:solidFill>
              </a:rPr>
              <a:t>Pequenas tarefas para o dia a dia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>
                <a:solidFill>
                  <a:srgbClr val="4B5564"/>
                </a:solidFill>
              </a:rPr>
              <a:t>Envie uma mensagem ou um cartão postal para alguém com o qual talvez não tenha tido contato durante algum tempo.  </a:t>
            </a:r>
          </a:p>
        </p:txBody>
      </p:sp>
      <p:sp>
        <p:nvSpPr>
          <p:cNvPr id="7" name="Rechteck 6"/>
          <p:cNvSpPr/>
          <p:nvPr/>
        </p:nvSpPr>
        <p:spPr>
          <a:xfrm>
            <a:off x="331489" y="4977172"/>
            <a:ext cx="666461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i="1">
                <a:solidFill>
                  <a:srgbClr val="4B5564"/>
                </a:solidFill>
              </a:rPr>
              <a:t>Qual é a sua ideia? (p. ex. enviou um cartão postal, uma carta, presenteou flores)</a:t>
            </a:r>
          </a:p>
        </p:txBody>
      </p:sp>
      <p:sp>
        <p:nvSpPr>
          <p:cNvPr id="9" name="Rechteck 8"/>
          <p:cNvSpPr/>
          <p:nvPr/>
        </p:nvSpPr>
        <p:spPr>
          <a:xfrm>
            <a:off x="433242" y="5445224"/>
            <a:ext cx="6562858" cy="44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 err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1" name="Textplatzhalter 24"/>
          <p:cNvSpPr txBox="1">
            <a:spLocks/>
          </p:cNvSpPr>
          <p:nvPr/>
        </p:nvSpPr>
        <p:spPr>
          <a:xfrm>
            <a:off x="-60684" y="327863"/>
            <a:ext cx="7920880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>
                <a:latin typeface="TKTypeMedium" panose="020B0606040502020204" pitchFamily="34" charset="0"/>
              </a:rPr>
              <a:t>#howareyou: </a:t>
            </a:r>
            <a:r>
              <a:rPr lang="pt-PT" sz="2800"/>
              <a:t>Dicas para sentir-se 5 vezes melhor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696400" y="4027428"/>
            <a:ext cx="65" cy="2215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endParaRPr lang="de-DE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21773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2999656" cy="436946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000" dirty="0"/>
              <a:t>#2 Permaneça ativo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33243" y="2787187"/>
            <a:ext cx="6274825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base"/>
            <a:r>
              <a:rPr lang="pt-PT" sz="1200" dirty="0"/>
              <a:t>Muitos de nós só se movimentam </a:t>
            </a:r>
            <a:r>
              <a:rPr lang="pt-PT" sz="1200" dirty="0" smtClean="0"/>
              <a:t>pouco </a:t>
            </a:r>
            <a:r>
              <a:rPr lang="pt-PT" sz="1200" dirty="0"/>
              <a:t>ou no dia a dia. É importante compensar isso. Não é necessário fazer uma maratona. Já dez minutos de movimentos moderados por dia podem ajudar. Há várias possibilidades de ficar ativo. Ao mesmo tempo, devíamos tomar o tempo para relaxar. Também não é necessário meditar por uma hora. Um passeio ao ar livre, escutar música ou tomar um café sem distração e </a:t>
            </a:r>
            <a:r>
              <a:rPr lang="pt-PT" sz="1200" dirty="0" err="1"/>
              <a:t>pertubação</a:t>
            </a:r>
            <a:r>
              <a:rPr lang="pt-PT" sz="1200" dirty="0"/>
              <a:t> ? </a:t>
            </a:r>
          </a:p>
        </p:txBody>
      </p:sp>
      <p:sp>
        <p:nvSpPr>
          <p:cNvPr id="9" name="Wolkenförmige Legende 8"/>
          <p:cNvSpPr/>
          <p:nvPr/>
        </p:nvSpPr>
        <p:spPr>
          <a:xfrm>
            <a:off x="7238175" y="3204630"/>
            <a:ext cx="4439531" cy="2525800"/>
          </a:xfrm>
          <a:prstGeom prst="cloudCallout">
            <a:avLst>
              <a:gd name="adj1" fmla="val 56388"/>
              <a:gd name="adj2" fmla="val 498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pt-PT" sz="1400" dirty="0"/>
              <a:t>Você toma o tempo para movimentar-se no dia a dia? Quando você relaxou conscientemente pela última vez?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33242" y="194453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#2 </a:t>
            </a:r>
            <a:r>
              <a:rPr lang="pt-PT" sz="2400" dirty="0">
                <a:solidFill>
                  <a:schemeClr val="accent5"/>
                </a:solidFill>
              </a:rPr>
              <a:t>Permaneça ativo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431704" y="2004337"/>
            <a:ext cx="8172000" cy="2215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600" dirty="0"/>
              <a:t>Mantenha-se fisicamente ativo, movimente-se e relaxe periodicamente. </a:t>
            </a:r>
            <a:endParaRPr lang="pt-PT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433242" y="4185084"/>
            <a:ext cx="6562858" cy="6586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>
                <a:solidFill>
                  <a:schemeClr val="accent5"/>
                </a:solidFill>
              </a:rPr>
              <a:t>Pequenas tarefas para o dia a dia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>
                <a:solidFill>
                  <a:srgbClr val="4B5564"/>
                </a:solidFill>
              </a:rPr>
              <a:t>Tome 15 minutos de tempo para uma unidade de movimento e um momento de relaxamento à sua escolha.</a:t>
            </a:r>
          </a:p>
        </p:txBody>
      </p:sp>
      <p:sp>
        <p:nvSpPr>
          <p:cNvPr id="13" name="Rechteck 12"/>
          <p:cNvSpPr/>
          <p:nvPr/>
        </p:nvSpPr>
        <p:spPr>
          <a:xfrm>
            <a:off x="331489" y="4977172"/>
            <a:ext cx="666461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i="1" dirty="0">
                <a:solidFill>
                  <a:srgbClr val="4B5564"/>
                </a:solidFill>
              </a:rPr>
              <a:t>Para o que você tomou tempo conscientemente? (p. ex. tomou café calmamente, não fez nada por 5 minutos, um pequeno passeio, alguns exercícios) </a:t>
            </a:r>
          </a:p>
        </p:txBody>
      </p:sp>
      <p:sp>
        <p:nvSpPr>
          <p:cNvPr id="15" name="Rechteck 14"/>
          <p:cNvSpPr/>
          <p:nvPr/>
        </p:nvSpPr>
        <p:spPr>
          <a:xfrm>
            <a:off x="447019" y="5457303"/>
            <a:ext cx="6562858" cy="44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 err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6" name="Textplatzhalter 24"/>
          <p:cNvSpPr txBox="1">
            <a:spLocks/>
          </p:cNvSpPr>
          <p:nvPr/>
        </p:nvSpPr>
        <p:spPr>
          <a:xfrm>
            <a:off x="-60684" y="327863"/>
            <a:ext cx="7884876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 dirty="0">
                <a:latin typeface="TKTypeMedium" panose="020B0606040502020204" pitchFamily="34" charset="0"/>
              </a:rPr>
              <a:t>#howareyou: </a:t>
            </a:r>
            <a:r>
              <a:rPr lang="pt-PT" sz="2800" dirty="0"/>
              <a:t>Dicas para sentir-se 5 vezes melhor</a:t>
            </a:r>
          </a:p>
        </p:txBody>
      </p:sp>
    </p:spTree>
    <p:extLst>
      <p:ext uri="{BB962C8B-B14F-4D97-AF65-F5344CB8AC3E}">
        <p14:creationId xmlns:p14="http://schemas.microsoft.com/office/powerpoint/2010/main" val="9038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3215680" cy="436946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000"/>
              <a:t># 3 Fale abertamente 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7238175" y="3204630"/>
            <a:ext cx="4439531" cy="2525800"/>
          </a:xfrm>
          <a:prstGeom prst="cloudCallout">
            <a:avLst>
              <a:gd name="adj1" fmla="val 56388"/>
              <a:gd name="adj2" fmla="val 498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pt-PT" sz="1400" dirty="0"/>
              <a:t>Você compartilha os seus sentimentos com alguém? Ou você prefere resolver tudo sozinho? 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33242" y="4246522"/>
            <a:ext cx="6562858" cy="65864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>
                <a:solidFill>
                  <a:schemeClr val="accent5"/>
                </a:solidFill>
              </a:rPr>
              <a:t>Pequenas tarefas para o dia a dia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>
                <a:solidFill>
                  <a:srgbClr val="4B5564"/>
                </a:solidFill>
              </a:rPr>
              <a:t>Pense em uma coisa que te preocupa. Você já falou com alguém sobre isso? Caso contrário, pense com quem você poderia falar sobre isso. 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33243" y="2694854"/>
            <a:ext cx="6274825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base"/>
            <a:r>
              <a:rPr lang="pt-PT" sz="1200" dirty="0"/>
              <a:t>Com certeza é uma boa sensação compartilhar alegria com </a:t>
            </a:r>
            <a:r>
              <a:rPr lang="pt-PT" sz="1200" dirty="0" smtClean="0"/>
              <a:t>outros</a:t>
            </a:r>
            <a:r>
              <a:rPr lang="pt-BR" sz="1200" dirty="0"/>
              <a:t>Entretanto, compartilhar as preocupações também ajuda. </a:t>
            </a:r>
            <a:r>
              <a:rPr lang="pt-PT" sz="1200" dirty="0" smtClean="0"/>
              <a:t>É </a:t>
            </a:r>
            <a:r>
              <a:rPr lang="pt-PT" sz="1200" dirty="0"/>
              <a:t>verdade que os nossos sentimentos não se dissolvem depois de uma conversa. Mas podemos nos dar conta deles e refletir melhor o nosso modo de pensar e as nossas emoções e pedir ajuda. Não temos de falhar sobre tudo e com todo mundo, mas em algumas situações devíamos considerar se uma conversa seria útil. Particularmente, quando um assunto nos preocupa por algum tempo. </a:t>
            </a:r>
          </a:p>
        </p:txBody>
      </p:sp>
      <p:sp>
        <p:nvSpPr>
          <p:cNvPr id="15" name="Rechteck 14"/>
          <p:cNvSpPr/>
          <p:nvPr/>
        </p:nvSpPr>
        <p:spPr>
          <a:xfrm>
            <a:off x="331489" y="4977172"/>
            <a:ext cx="666461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i="1">
                <a:solidFill>
                  <a:srgbClr val="4B5564"/>
                </a:solidFill>
              </a:rPr>
              <a:t>Quem é o seu parceiro de diálogo? (Parceiro/a, pais, amigo/a, colega, chefe, consultor(a) como p.ex. linha direta EAP)</a:t>
            </a:r>
          </a:p>
        </p:txBody>
      </p:sp>
      <p:sp>
        <p:nvSpPr>
          <p:cNvPr id="16" name="Rechteck 15"/>
          <p:cNvSpPr/>
          <p:nvPr/>
        </p:nvSpPr>
        <p:spPr>
          <a:xfrm>
            <a:off x="433242" y="5445224"/>
            <a:ext cx="6562858" cy="44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 err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2" name="Textplatzhalter 24"/>
          <p:cNvSpPr txBox="1">
            <a:spLocks/>
          </p:cNvSpPr>
          <p:nvPr/>
        </p:nvSpPr>
        <p:spPr>
          <a:xfrm>
            <a:off x="-43544" y="365672"/>
            <a:ext cx="8171999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>
                <a:latin typeface="TKTypeMedium" panose="020B0606040502020204" pitchFamily="34" charset="0"/>
              </a:rPr>
              <a:t>#howareyou: </a:t>
            </a:r>
            <a:r>
              <a:rPr lang="pt-PT" sz="2800"/>
              <a:t>Dicas para sentir-se 5 vezes melhor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33242" y="194453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 smtClean="0">
                <a:solidFill>
                  <a:schemeClr val="accent6"/>
                </a:solidFill>
              </a:rPr>
              <a:t>#3 </a:t>
            </a:r>
            <a:r>
              <a:rPr lang="pt-PT" sz="2400" dirty="0">
                <a:solidFill>
                  <a:schemeClr val="accent5"/>
                </a:solidFill>
              </a:rPr>
              <a:t>Fale abertamente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431704" y="1868915"/>
            <a:ext cx="8172000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t-PT" sz="1600" dirty="0"/>
              <a:t>Compartilhe a alegria, o descontentamento, as preocupações e ansiedades com outros. </a:t>
            </a:r>
            <a:r>
              <a:rPr lang="pt-PT" sz="1600" dirty="0" smtClean="0"/>
              <a:t/>
            </a:r>
            <a:br>
              <a:rPr lang="pt-PT" sz="1600" dirty="0" smtClean="0"/>
            </a:br>
            <a:r>
              <a:rPr lang="pt-PT" sz="1600" dirty="0" smtClean="0"/>
              <a:t>Pois </a:t>
            </a:r>
            <a:r>
              <a:rPr lang="pt-PT" sz="1600" dirty="0"/>
              <a:t>falar ajuda! 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4576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3467708" cy="436946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000"/>
              <a:t>#4 Pense positivamente</a:t>
            </a:r>
          </a:p>
        </p:txBody>
      </p:sp>
      <p:sp>
        <p:nvSpPr>
          <p:cNvPr id="10" name="Wolkenförmige Legende 9"/>
          <p:cNvSpPr/>
          <p:nvPr/>
        </p:nvSpPr>
        <p:spPr>
          <a:xfrm>
            <a:off x="7238175" y="3204630"/>
            <a:ext cx="4439531" cy="2525800"/>
          </a:xfrm>
          <a:prstGeom prst="cloudCallout">
            <a:avLst>
              <a:gd name="adj1" fmla="val 56388"/>
              <a:gd name="adj2" fmla="val 498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pt-PT" sz="1400" dirty="0"/>
              <a:t>O que foi bom para você, hoje? Pelo que você é grato?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33242" y="4077363"/>
            <a:ext cx="6562858" cy="62478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>
                <a:solidFill>
                  <a:schemeClr val="accent5"/>
                </a:solidFill>
              </a:rPr>
              <a:t>Pequenas tarefas para o dia a dia</a:t>
            </a:r>
          </a:p>
          <a:p>
            <a:r>
              <a:rPr lang="pt-PT" sz="1400">
                <a:solidFill>
                  <a:srgbClr val="4B5564"/>
                </a:solidFill>
              </a:rPr>
              <a:t>Anote 3 coisas que foram boas hoje ou ontem e pelas quais você é grato.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33243" y="2787187"/>
            <a:ext cx="6274825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base"/>
            <a:r>
              <a:rPr lang="pt-PT" sz="1200" dirty="0"/>
              <a:t>Às vezes não vemos mais as coisas boas na vida, particularmente quando o nosso dia a dia é agitado ou monótono. Mas podemos aprender a prestar atenção para as coisas boas na nossa vida que nos dão energia e pelas quais somos gratos. Se formos mais atentos no dia a dia e focarmos nelas, com o tempo nos tornamos mais e mais conscientes delas.  Isso pode ser um belo momento ou um sucesso deste dia. </a:t>
            </a:r>
          </a:p>
        </p:txBody>
      </p:sp>
      <p:sp>
        <p:nvSpPr>
          <p:cNvPr id="15" name="Rechteck 14"/>
          <p:cNvSpPr/>
          <p:nvPr/>
        </p:nvSpPr>
        <p:spPr>
          <a:xfrm>
            <a:off x="331489" y="4977172"/>
            <a:ext cx="6664611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i="1" dirty="0">
                <a:solidFill>
                  <a:srgbClr val="4B5564"/>
                </a:solidFill>
              </a:rPr>
              <a:t>Indique 3 coisas. (p. ex. jantar gostoso, colega prestativo, passeio com amigos)</a:t>
            </a:r>
          </a:p>
        </p:txBody>
      </p:sp>
      <p:sp>
        <p:nvSpPr>
          <p:cNvPr id="16" name="Rechteck 15"/>
          <p:cNvSpPr/>
          <p:nvPr/>
        </p:nvSpPr>
        <p:spPr>
          <a:xfrm>
            <a:off x="433242" y="5445224"/>
            <a:ext cx="6562858" cy="44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 err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1" name="Textplatzhalter 24"/>
          <p:cNvSpPr txBox="1">
            <a:spLocks/>
          </p:cNvSpPr>
          <p:nvPr/>
        </p:nvSpPr>
        <p:spPr>
          <a:xfrm>
            <a:off x="-60684" y="327863"/>
            <a:ext cx="820891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 dirty="0">
                <a:latin typeface="TKTypeMedium" panose="020B0606040502020204" pitchFamily="34" charset="0"/>
              </a:rPr>
              <a:t>#howareyou: </a:t>
            </a:r>
            <a:r>
              <a:rPr lang="pt-PT" sz="2800" dirty="0"/>
              <a:t>Dicas para sentir-se 5 vezes melhor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33242" y="194453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 smtClean="0">
                <a:solidFill>
                  <a:schemeClr val="accent6"/>
                </a:solidFill>
              </a:rPr>
              <a:t>#4 </a:t>
            </a:r>
            <a:r>
              <a:rPr lang="pt-PT" sz="2400" dirty="0">
                <a:solidFill>
                  <a:schemeClr val="accent5"/>
                </a:solidFill>
              </a:rPr>
              <a:t>Pense positivamente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756648" y="1992026"/>
            <a:ext cx="817200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t-PT" sz="1600" dirty="0"/>
              <a:t>Também veja as pequenas coisas na vida que proporcionam alegria e energia. 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12104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985290"/>
            <a:ext cx="3179676" cy="436946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648000" tIns="79200" rIns="252000" bIns="7920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0"/>
              </a:spcAft>
              <a:buNone/>
              <a:defRPr sz="300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000"/>
              <a:t>#5 Encontre soluções </a:t>
            </a:r>
          </a:p>
        </p:txBody>
      </p:sp>
      <p:sp>
        <p:nvSpPr>
          <p:cNvPr id="10" name="Wolkenförmige Legende 9"/>
          <p:cNvSpPr/>
          <p:nvPr/>
        </p:nvSpPr>
        <p:spPr>
          <a:xfrm>
            <a:off x="7238175" y="3204630"/>
            <a:ext cx="4439531" cy="2525800"/>
          </a:xfrm>
          <a:prstGeom prst="cloudCallout">
            <a:avLst>
              <a:gd name="adj1" fmla="val 56388"/>
              <a:gd name="adj2" fmla="val 498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pt-PT" sz="1400" dirty="0"/>
              <a:t>Há algo que te preocupa repetidamente? O que poderia ser a solução?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33242" y="4113076"/>
            <a:ext cx="6562858" cy="62478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dirty="0">
                <a:solidFill>
                  <a:schemeClr val="accent5"/>
                </a:solidFill>
              </a:rPr>
              <a:t>Pequena tarefa para o dia a dia:</a:t>
            </a:r>
          </a:p>
          <a:p>
            <a:r>
              <a:rPr lang="pt-PT" sz="1400" dirty="0">
                <a:solidFill>
                  <a:srgbClr val="4B5564"/>
                </a:solidFill>
              </a:rPr>
              <a:t>Reflita sobre o que te preocupa ou incomoda desde algum tempo. Às vezes, isso não passa de um pormenor. Reflita sobre possibilidades que poderiam ajudar.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33243" y="2787187"/>
            <a:ext cx="6274825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base"/>
            <a:r>
              <a:rPr lang="pt-PT" sz="1200" dirty="0"/>
              <a:t>Às vezes ficamos aborrecidos com certas coisas ou sempre pensamos no mesmo problema. Então, nos perdemos nos pensamentos negativos, talvez nos sentimos incompreendidos ou pensamos que somos vítimas. Com isso, desperdiçamos a nossa energia. Em vez disso, podemos pensar em procurar uma solução. Talvez sozinhos, talvez com a ajuda de outros. Algumas coisas escapam do nosso controle. Não devíamos ficar aborrecidos, mas aceitar isso. </a:t>
            </a:r>
          </a:p>
        </p:txBody>
      </p:sp>
      <p:sp>
        <p:nvSpPr>
          <p:cNvPr id="15" name="Rechteck 14"/>
          <p:cNvSpPr/>
          <p:nvPr/>
        </p:nvSpPr>
        <p:spPr>
          <a:xfrm>
            <a:off x="331489" y="4977172"/>
            <a:ext cx="666461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1400" i="1" dirty="0">
                <a:solidFill>
                  <a:srgbClr val="4B5564"/>
                </a:solidFill>
              </a:rPr>
              <a:t>Indique as possibilidades que poderiam ajudar. (p. ex. pedir ajuda, procurar uma conversa, escrever uma lista com coisas a fazer). </a:t>
            </a:r>
          </a:p>
        </p:txBody>
      </p:sp>
      <p:sp>
        <p:nvSpPr>
          <p:cNvPr id="16" name="Rechteck 15"/>
          <p:cNvSpPr/>
          <p:nvPr/>
        </p:nvSpPr>
        <p:spPr>
          <a:xfrm>
            <a:off x="433242" y="5445224"/>
            <a:ext cx="6562858" cy="44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 err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2" name="Textplatzhalter 24"/>
          <p:cNvSpPr txBox="1">
            <a:spLocks/>
          </p:cNvSpPr>
          <p:nvPr/>
        </p:nvSpPr>
        <p:spPr>
          <a:xfrm>
            <a:off x="-60684" y="327863"/>
            <a:ext cx="8172000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t-PT" sz="2800" dirty="0">
                <a:latin typeface="TKTypeMedium" panose="020B0606040502020204" pitchFamily="34" charset="0"/>
              </a:rPr>
              <a:t>#howareyou: </a:t>
            </a:r>
            <a:r>
              <a:rPr lang="pt-PT" sz="2800" dirty="0"/>
              <a:t>Dicas para sentir-se 5 vezes melhor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33242" y="1944531"/>
            <a:ext cx="3600400" cy="3323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t-PT" sz="2400" dirty="0">
                <a:solidFill>
                  <a:schemeClr val="accent6"/>
                </a:solidFill>
              </a:rPr>
              <a:t>#5 </a:t>
            </a:r>
            <a:r>
              <a:rPr lang="pt-PT" sz="2400" dirty="0">
                <a:solidFill>
                  <a:schemeClr val="accent5"/>
                </a:solidFill>
              </a:rPr>
              <a:t>Encontre soluções 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756648" y="1992026"/>
            <a:ext cx="817200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t-PT" sz="1600" dirty="0"/>
              <a:t>Foque em soluções e em um caminho para a frente, em vez de pensar nos problemas. 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18832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B477D3535AE64CB7DD7C01D9E9B489" ma:contentTypeVersion="4" ma:contentTypeDescription="Create a new document." ma:contentTypeScope="" ma:versionID="acb6d3c2f15bb31be666dc29a2ef806c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31ad7d7fecb97f3f3fd1928f5b2654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EBDE8F-F760-4A93-9145-16D1FF2E4D1F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9A0DA52-6A6F-43B0-BAFF-4162A97C47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1050</Words>
  <Application>Microsoft Office PowerPoint</Application>
  <PresentationFormat>Breitbild</PresentationFormat>
  <Paragraphs>64</Paragraphs>
  <Slides>7</Slides>
  <Notes>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TKTypeMedium</vt:lpstr>
      <vt:lpstr>151125_0940_HWAO_Master January 2016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mal besser drauf Tipps</dc:title>
  <dc:subject>Ü de-bs</dc:subject>
  <dc:creator>Dr. PABST International</dc:creator>
  <cp:lastModifiedBy>Oberstebrink, Katja</cp:lastModifiedBy>
  <cp:revision>891</cp:revision>
  <cp:lastPrinted>2018-01-23T15:25:45Z</cp:lastPrinted>
  <dcterms:created xsi:type="dcterms:W3CDTF">8061-08-24T01:10:10Z</dcterms:created>
  <dcterms:modified xsi:type="dcterms:W3CDTF">2021-04-13T09:00:32Z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0x010100F6B477D3535AE64CB7DD7C01D9E9B489</vt:lpwstr>
  </property>
</Properties>
</file>