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66" r:id="rId1"/>
  </p:sldMasterIdLst>
  <p:notesMasterIdLst>
    <p:notesMasterId r:id="rId9"/>
  </p:notesMasterIdLst>
  <p:handoutMasterIdLst>
    <p:handoutMasterId r:id="rId10"/>
  </p:handoutMasterIdLst>
  <p:sldIdLst>
    <p:sldId id="343" r:id="rId2"/>
    <p:sldId id="342" r:id="rId3"/>
    <p:sldId id="283" r:id="rId4"/>
    <p:sldId id="284" r:id="rId5"/>
    <p:sldId id="285" r:id="rId6"/>
    <p:sldId id="286" r:id="rId7"/>
    <p:sldId id="287" r:id="rId8"/>
  </p:sldIdLst>
  <p:sldSz cx="12192000" cy="6858000"/>
  <p:notesSz cx="6808788" cy="9940925"/>
  <p:custDataLst>
    <p:tags r:id="rId1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90" autoAdjust="0"/>
    <p:restoredTop sz="73964" autoAdjust="0"/>
  </p:normalViewPr>
  <p:slideViewPr>
    <p:cSldViewPr>
      <p:cViewPr varScale="1">
        <p:scale>
          <a:sx n="105" d="100"/>
          <a:sy n="105" d="100"/>
        </p:scale>
        <p:origin x="126" y="25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06.04.2021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rtl="0">
              <a:defRPr sz="1200"/>
            </a:lvl1pPr>
          </a:lstStyle>
          <a:p>
            <a:endParaRPr lang="ro-RO"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rtl="0">
              <a:defRPr sz="1200"/>
            </a:lvl1pPr>
          </a:lstStyle>
          <a:p>
            <a:fld id="{80AD6230-35D5-4CDF-8FAD-B5EAC575EF9D}" type="datetimeFigureOut">
              <a:rPr lang="ro-RO" smtClean="0"/>
              <a:pPr/>
              <a:t>06.04.2021</a:t>
            </a:fld>
            <a:endParaRPr lang="ro-RO"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ro-RO" dirty="0" smtClean="0"/>
              <a:t>Click </a:t>
            </a:r>
            <a:r>
              <a:rPr lang="ro-RO" dirty="0" err="1" smtClean="0"/>
              <a:t>to</a:t>
            </a:r>
            <a:r>
              <a:rPr lang="ro-RO" dirty="0" smtClean="0"/>
              <a:t> </a:t>
            </a:r>
            <a:r>
              <a:rPr lang="ro-RO" dirty="0" err="1" smtClean="0"/>
              <a:t>edit</a:t>
            </a:r>
            <a:r>
              <a:rPr lang="ro-RO" dirty="0" smtClean="0"/>
              <a:t> Master text </a:t>
            </a:r>
            <a:r>
              <a:rPr lang="ro-RO" dirty="0" err="1" smtClean="0"/>
              <a:t>styles</a:t>
            </a:r>
            <a:endParaRPr lang="ro-RO" dirty="0" smtClean="0"/>
          </a:p>
          <a:p>
            <a:pPr lvl="1"/>
            <a:r>
              <a:rPr lang="ro-RO" dirty="0" err="1" smtClean="0"/>
              <a:t>Second</a:t>
            </a:r>
            <a:r>
              <a:rPr lang="ro-RO" dirty="0" smtClean="0"/>
              <a:t> </a:t>
            </a:r>
            <a:r>
              <a:rPr lang="ro-RO" dirty="0" err="1" smtClean="0"/>
              <a:t>level</a:t>
            </a:r>
            <a:endParaRPr lang="ro-RO" dirty="0" smtClean="0"/>
          </a:p>
          <a:p>
            <a:pPr lvl="2"/>
            <a:r>
              <a:rPr lang="ro-RO" dirty="0" err="1" smtClean="0"/>
              <a:t>Third</a:t>
            </a:r>
            <a:r>
              <a:rPr lang="ro-RO" dirty="0" smtClean="0"/>
              <a:t> </a:t>
            </a:r>
            <a:r>
              <a:rPr lang="ro-RO" dirty="0" err="1" smtClean="0"/>
              <a:t>level</a:t>
            </a:r>
            <a:endParaRPr lang="ro-RO" dirty="0" smtClean="0"/>
          </a:p>
          <a:p>
            <a:pPr lvl="3"/>
            <a:r>
              <a:rPr lang="ro-RO" dirty="0" err="1" smtClean="0"/>
              <a:t>Fourth</a:t>
            </a:r>
            <a:r>
              <a:rPr lang="ro-RO" dirty="0" smtClean="0"/>
              <a:t> </a:t>
            </a:r>
            <a:r>
              <a:rPr lang="ro-RO" dirty="0" err="1" smtClean="0"/>
              <a:t>level</a:t>
            </a:r>
            <a:endParaRPr lang="ro-RO" dirty="0" smtClean="0"/>
          </a:p>
          <a:p>
            <a:pPr lvl="4"/>
            <a:r>
              <a:rPr lang="ro-RO" dirty="0" err="1" smtClean="0"/>
              <a:t>Fifth</a:t>
            </a:r>
            <a:r>
              <a:rPr lang="ro-RO" dirty="0" smtClean="0"/>
              <a:t> </a:t>
            </a:r>
            <a:r>
              <a:rPr lang="ro-RO" dirty="0" err="1" smtClean="0"/>
              <a:t>level</a:t>
            </a:r>
            <a:endParaRPr lang="ro-RO" dirty="0"/>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rtl="0">
              <a:defRPr sz="1200"/>
            </a:lvl1pPr>
          </a:lstStyle>
          <a:p>
            <a:endParaRPr lang="ro-RO"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rtl="0">
              <a:defRPr sz="1200"/>
            </a:lvl1pPr>
          </a:lstStyle>
          <a:p>
            <a:fld id="{CAA2A421-727C-49B1-A098-B7277550379B}" type="slidenum">
              <a:rPr lang="ro-RO" smtClean="0"/>
              <a:pPr/>
              <a:t>‹Nr.›</a:t>
            </a:fld>
            <a:endParaRPr lang="ro-RO"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1</a:t>
            </a:fld>
            <a:endParaRPr lang="ro-RO" dirty="0"/>
          </a:p>
        </p:txBody>
      </p:sp>
    </p:spTree>
    <p:extLst>
      <p:ext uri="{BB962C8B-B14F-4D97-AF65-F5344CB8AC3E}">
        <p14:creationId xmlns:p14="http://schemas.microsoft.com/office/powerpoint/2010/main" val="1071473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2</a:t>
            </a:fld>
            <a:endParaRPr lang="ro-RO" dirty="0"/>
          </a:p>
        </p:txBody>
      </p:sp>
    </p:spTree>
    <p:extLst>
      <p:ext uri="{BB962C8B-B14F-4D97-AF65-F5344CB8AC3E}">
        <p14:creationId xmlns:p14="http://schemas.microsoft.com/office/powerpoint/2010/main" val="1791483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3</a:t>
            </a:fld>
            <a:endParaRPr lang="ro-RO" dirty="0"/>
          </a:p>
        </p:txBody>
      </p:sp>
    </p:spTree>
    <p:extLst>
      <p:ext uri="{BB962C8B-B14F-4D97-AF65-F5344CB8AC3E}">
        <p14:creationId xmlns:p14="http://schemas.microsoft.com/office/powerpoint/2010/main" val="65751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4</a:t>
            </a:fld>
            <a:endParaRPr lang="ro-RO" dirty="0"/>
          </a:p>
        </p:txBody>
      </p:sp>
    </p:spTree>
    <p:extLst>
      <p:ext uri="{BB962C8B-B14F-4D97-AF65-F5344CB8AC3E}">
        <p14:creationId xmlns:p14="http://schemas.microsoft.com/office/powerpoint/2010/main" val="220461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5</a:t>
            </a:fld>
            <a:endParaRPr lang="ro-RO" dirty="0"/>
          </a:p>
        </p:txBody>
      </p:sp>
    </p:spTree>
    <p:extLst>
      <p:ext uri="{BB962C8B-B14F-4D97-AF65-F5344CB8AC3E}">
        <p14:creationId xmlns:p14="http://schemas.microsoft.com/office/powerpoint/2010/main" val="2687144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6</a:t>
            </a:fld>
            <a:endParaRPr lang="ro-RO" dirty="0"/>
          </a:p>
        </p:txBody>
      </p:sp>
    </p:spTree>
    <p:extLst>
      <p:ext uri="{BB962C8B-B14F-4D97-AF65-F5344CB8AC3E}">
        <p14:creationId xmlns:p14="http://schemas.microsoft.com/office/powerpoint/2010/main" val="1488178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ro-RO" dirty="0"/>
          </a:p>
        </p:txBody>
      </p:sp>
      <p:sp>
        <p:nvSpPr>
          <p:cNvPr id="4" name="Foliennummernplatzhalter 3"/>
          <p:cNvSpPr>
            <a:spLocks noGrp="1"/>
          </p:cNvSpPr>
          <p:nvPr>
            <p:ph type="sldNum" sz="quarter" idx="10"/>
          </p:nvPr>
        </p:nvSpPr>
        <p:spPr/>
        <p:txBody>
          <a:bodyPr/>
          <a:lstStyle/>
          <a:p>
            <a:fld id="{CAA2A421-727C-49B1-A098-B7277550379B}" type="slidenum">
              <a:rPr lang="ro-RO" smtClean="0"/>
              <a:pPr/>
              <a:t>7</a:t>
            </a:fld>
            <a:endParaRPr lang="ro-RO"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8.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8.emf"/><Relationship Id="rId4" Type="http://schemas.openxmlformats.org/officeDocument/2006/relationships/oleObject" Target="../embeddings/oleObject8.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1864376343"/>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bg1"/>
                </a:solidFill>
                <a:latin typeface="+mn-lt"/>
              </a:defRPr>
            </a:lvl1pPr>
          </a:lstStyle>
          <a:p>
            <a:r>
              <a:rPr lang="ro-RO" dirty="0" smtClean="0"/>
              <a:t>Concise </a:t>
            </a:r>
            <a:r>
              <a:rPr lang="ro-RO" dirty="0" err="1" smtClean="0"/>
              <a:t>title</a:t>
            </a:r>
            <a:r>
              <a:rPr lang="ro-RO" dirty="0" smtClean="0"/>
              <a:t> </a:t>
            </a:r>
            <a:br>
              <a:rPr lang="ro-RO" dirty="0" smtClean="0"/>
            </a:br>
            <a:r>
              <a:rPr lang="ro-RO" dirty="0" smtClean="0"/>
              <a:t>for </a:t>
            </a:r>
            <a:r>
              <a:rPr lang="ro-RO" dirty="0" err="1" smtClean="0"/>
              <a:t>presentation</a:t>
            </a:r>
            <a:endParaRPr lang="ro-RO" dirty="0"/>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rtl="0">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dirty="0" err="1" smtClean="0"/>
              <a:t>Additional</a:t>
            </a:r>
            <a:r>
              <a:rPr lang="ro-RO" dirty="0" smtClean="0"/>
              <a:t> </a:t>
            </a:r>
            <a:r>
              <a:rPr lang="ro-RO" dirty="0" err="1" smtClean="0"/>
              <a:t>subline</a:t>
            </a:r>
            <a:endParaRPr lang="ro-RO"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ro-RO" dirty="0" smtClean="0"/>
              <a:t>Date  |  </a:t>
            </a:r>
            <a:r>
              <a:rPr lang="ro-RO" dirty="0" err="1" smtClean="0"/>
              <a:t>Name</a:t>
            </a:r>
            <a:r>
              <a:rPr lang="ro-RO" dirty="0" smtClean="0"/>
              <a:t> of </a:t>
            </a:r>
            <a:r>
              <a:rPr lang="ro-RO" dirty="0" err="1" smtClean="0"/>
              <a:t>speaker</a:t>
            </a:r>
            <a:r>
              <a:rPr lang="ro-RO" dirty="0" smtClean="0"/>
              <a:t/>
            </a:r>
            <a:br>
              <a:rPr lang="ro-RO" dirty="0" smtClean="0"/>
            </a:br>
            <a:r>
              <a:rPr lang="ro-RO" dirty="0" err="1" smtClean="0"/>
              <a:t>Sender</a:t>
            </a:r>
            <a:r>
              <a:rPr lang="ro-RO" dirty="0" smtClean="0"/>
              <a:t>: </a:t>
            </a:r>
            <a:r>
              <a:rPr lang="ro-RO" dirty="0" err="1" smtClean="0"/>
              <a:t>thyssenkrupp</a:t>
            </a:r>
            <a:r>
              <a:rPr lang="ro-RO" dirty="0" smtClean="0"/>
              <a:t> + BA (</a:t>
            </a:r>
            <a:r>
              <a:rPr lang="ro-RO" dirty="0" err="1" smtClean="0"/>
              <a:t>optional</a:t>
            </a:r>
            <a:r>
              <a:rPr lang="ro-RO" dirty="0" smtClean="0"/>
              <a:t> </a:t>
            </a:r>
            <a:r>
              <a:rPr lang="ro-RO" dirty="0" err="1" smtClean="0"/>
              <a:t>additional</a:t>
            </a:r>
            <a:r>
              <a:rPr lang="ro-RO" dirty="0" smtClean="0"/>
              <a:t> management </a:t>
            </a:r>
            <a:r>
              <a:rPr lang="ro-RO" dirty="0" err="1" smtClean="0"/>
              <a:t>structure</a:t>
            </a:r>
            <a:r>
              <a:rPr lang="ro-RO" dirty="0" smtClean="0"/>
              <a:t>/</a:t>
            </a:r>
            <a:r>
              <a:rPr lang="ro-RO" dirty="0" err="1" smtClean="0"/>
              <a:t>not</a:t>
            </a:r>
            <a:r>
              <a:rPr lang="ro-RO" dirty="0" smtClean="0"/>
              <a:t> legal </a:t>
            </a:r>
            <a:r>
              <a:rPr lang="ro-RO" dirty="0" err="1" smtClean="0"/>
              <a:t>entity</a:t>
            </a:r>
            <a:r>
              <a:rPr lang="ro-RO" dirty="0" smtClean="0"/>
              <a:t>)</a:t>
            </a:r>
            <a:endParaRPr lang="ro-RO" dirty="0"/>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23180903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0"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vert="horz" anchor="t" anchorCtr="0"/>
          <a:lstStyle>
            <a:lvl1pPr rtl="0">
              <a:defRPr sz="3600">
                <a:solidFill>
                  <a:schemeClr val="accent5"/>
                </a:solidFill>
                <a:latin typeface="+mn-lt"/>
              </a:defRPr>
            </a:lvl1pPr>
          </a:lstStyle>
          <a:p>
            <a:r>
              <a:rPr lang="ro-RO" dirty="0" smtClean="0"/>
              <a:t>Concise </a:t>
            </a:r>
            <a:r>
              <a:rPr lang="ro-RO" dirty="0" err="1" smtClean="0"/>
              <a:t>title</a:t>
            </a:r>
            <a:r>
              <a:rPr lang="ro-RO" dirty="0" smtClean="0"/>
              <a:t> </a:t>
            </a:r>
            <a:br>
              <a:rPr lang="ro-RO" dirty="0" smtClean="0"/>
            </a:br>
            <a:r>
              <a:rPr lang="ro-RO" dirty="0" smtClean="0"/>
              <a:t>for </a:t>
            </a:r>
            <a:r>
              <a:rPr lang="ro-RO" dirty="0" err="1" smtClean="0"/>
              <a:t>presentation</a:t>
            </a:r>
            <a:endParaRPr lang="ro-RO" dirty="0"/>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rtl="0">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dirty="0" err="1" smtClean="0"/>
              <a:t>Additional</a:t>
            </a:r>
            <a:r>
              <a:rPr lang="ro-RO" dirty="0" smtClean="0"/>
              <a:t> </a:t>
            </a:r>
            <a:r>
              <a:rPr lang="ro-RO" dirty="0" err="1" smtClean="0"/>
              <a:t>subline</a:t>
            </a:r>
            <a:endParaRPr lang="ro-RO" dirty="0"/>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rtl="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ro-RO" dirty="0" smtClean="0"/>
              <a:t>Date  |  </a:t>
            </a:r>
            <a:r>
              <a:rPr lang="ro-RO" dirty="0" err="1" smtClean="0"/>
              <a:t>Name</a:t>
            </a:r>
            <a:r>
              <a:rPr lang="ro-RO" dirty="0" smtClean="0"/>
              <a:t> of </a:t>
            </a:r>
            <a:r>
              <a:rPr lang="ro-RO" dirty="0" err="1" smtClean="0"/>
              <a:t>speaker</a:t>
            </a:r>
            <a:r>
              <a:rPr lang="ro-RO" dirty="0" smtClean="0"/>
              <a:t/>
            </a:r>
            <a:br>
              <a:rPr lang="ro-RO" dirty="0" smtClean="0"/>
            </a:br>
            <a:r>
              <a:rPr lang="ro-RO" dirty="0" err="1" smtClean="0"/>
              <a:t>Sender</a:t>
            </a:r>
            <a:r>
              <a:rPr lang="ro-RO" dirty="0" smtClean="0"/>
              <a:t>: </a:t>
            </a:r>
            <a:r>
              <a:rPr lang="ro-RO" dirty="0" err="1" smtClean="0"/>
              <a:t>thyssenkrupp</a:t>
            </a:r>
            <a:r>
              <a:rPr lang="ro-RO" dirty="0" smtClean="0"/>
              <a:t> + BA (</a:t>
            </a:r>
            <a:r>
              <a:rPr lang="ro-RO" dirty="0" err="1" smtClean="0"/>
              <a:t>optional</a:t>
            </a:r>
            <a:r>
              <a:rPr lang="ro-RO" dirty="0" smtClean="0"/>
              <a:t> </a:t>
            </a:r>
            <a:r>
              <a:rPr lang="ro-RO" dirty="0" err="1" smtClean="0"/>
              <a:t>additional</a:t>
            </a:r>
            <a:r>
              <a:rPr lang="ro-RO" dirty="0" smtClean="0"/>
              <a:t> management </a:t>
            </a:r>
            <a:r>
              <a:rPr lang="ro-RO" dirty="0" err="1" smtClean="0"/>
              <a:t>structure</a:t>
            </a:r>
            <a:r>
              <a:rPr lang="ro-RO" dirty="0" smtClean="0"/>
              <a:t>/</a:t>
            </a:r>
            <a:r>
              <a:rPr lang="ro-RO" dirty="0" err="1" smtClean="0"/>
              <a:t>not</a:t>
            </a:r>
            <a:r>
              <a:rPr lang="ro-RO" dirty="0" smtClean="0"/>
              <a:t> legal </a:t>
            </a:r>
            <a:r>
              <a:rPr lang="ro-RO" dirty="0" err="1" smtClean="0"/>
              <a:t>entity</a:t>
            </a:r>
            <a:r>
              <a:rPr lang="ro-RO" dirty="0" smtClean="0"/>
              <a:t>)</a:t>
            </a:r>
            <a:endParaRPr lang="ro-RO" dirty="0"/>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13798939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6"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lvl1pPr rtl="0">
              <a:defRPr/>
            </a:lvl1pPr>
          </a:lstStyle>
          <a:p>
            <a:r>
              <a:rPr lang="ro-RO" dirty="0" err="1" smtClean="0"/>
              <a:t>Titelmasterformat</a:t>
            </a:r>
            <a:r>
              <a:rPr lang="ro-RO" dirty="0" smtClean="0"/>
              <a:t> </a:t>
            </a:r>
            <a:r>
              <a:rPr lang="ro-RO" dirty="0" err="1" smtClean="0"/>
              <a:t>durch</a:t>
            </a:r>
            <a:r>
              <a:rPr lang="ro-RO" dirty="0" smtClean="0"/>
              <a:t> </a:t>
            </a:r>
            <a:r>
              <a:rPr lang="ro-RO" dirty="0" err="1" smtClean="0"/>
              <a:t>Klicken</a:t>
            </a:r>
            <a:r>
              <a:rPr lang="ro-RO" dirty="0" smtClean="0"/>
              <a:t> </a:t>
            </a:r>
            <a:r>
              <a:rPr lang="ro-RO" dirty="0" err="1" smtClean="0"/>
              <a:t>bearbeiten</a:t>
            </a:r>
            <a:endParaRPr lang="ro-RO" dirty="0"/>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2596409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4"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vert="horz"/>
          <a:lstStyle>
            <a:lvl1pPr rtl="0">
              <a:defRPr baseline="0"/>
            </a:lvl1pPr>
          </a:lstStyle>
          <a:p>
            <a:r>
              <a:rPr lang="ro-RO" dirty="0" err="1" smtClean="0"/>
              <a:t>Headline</a:t>
            </a:r>
            <a:r>
              <a:rPr lang="ro-RO" dirty="0" smtClean="0"/>
              <a:t> for </a:t>
            </a:r>
            <a:r>
              <a:rPr lang="ro-RO" dirty="0" err="1" smtClean="0"/>
              <a:t>max</a:t>
            </a:r>
            <a:r>
              <a:rPr lang="ro-RO" dirty="0" smtClean="0"/>
              <a:t> </a:t>
            </a:r>
            <a:r>
              <a:rPr lang="ro-RO" dirty="0" err="1" smtClean="0"/>
              <a:t>two</a:t>
            </a:r>
            <a:r>
              <a:rPr lang="ro-RO" dirty="0" smtClean="0"/>
              <a:t> </a:t>
            </a:r>
            <a:r>
              <a:rPr lang="ro-RO" dirty="0" err="1" smtClean="0"/>
              <a:t>lines</a:t>
            </a:r>
            <a:r>
              <a:rPr lang="ro-RO" dirty="0" smtClean="0"/>
              <a:t> tk Brand Blue (</a:t>
            </a:r>
            <a:r>
              <a:rPr lang="ro-RO" dirty="0" err="1" smtClean="0"/>
              <a:t>Subline</a:t>
            </a:r>
            <a:r>
              <a:rPr lang="ro-RO" dirty="0" smtClean="0"/>
              <a:t> </a:t>
            </a:r>
            <a:r>
              <a:rPr lang="ro-RO" dirty="0" err="1" smtClean="0"/>
              <a:t>one</a:t>
            </a:r>
            <a:r>
              <a:rPr lang="ro-RO" dirty="0" smtClean="0"/>
              <a:t> line </a:t>
            </a:r>
            <a:r>
              <a:rPr lang="ro-RO" dirty="0" err="1" smtClean="0"/>
              <a:t>only</a:t>
            </a:r>
            <a:r>
              <a:rPr lang="ro-RO" dirty="0" smtClean="0"/>
              <a:t> 18 </a:t>
            </a:r>
            <a:r>
              <a:rPr lang="ro-RO" dirty="0" err="1" smtClean="0"/>
              <a:t>pt</a:t>
            </a:r>
            <a:r>
              <a:rPr lang="ro-RO" dirty="0" smtClean="0"/>
              <a:t> </a:t>
            </a:r>
            <a:r>
              <a:rPr lang="ro-RO" dirty="0" err="1" smtClean="0"/>
              <a:t>grey</a:t>
            </a:r>
            <a:r>
              <a:rPr lang="ro-RO" dirty="0" smtClean="0"/>
              <a:t>)</a:t>
            </a:r>
            <a:endParaRPr lang="ro-RO" dirty="0"/>
          </a:p>
        </p:txBody>
      </p:sp>
      <p:sp>
        <p:nvSpPr>
          <p:cNvPr id="3" name="Content Placeholder 2"/>
          <p:cNvSpPr>
            <a:spLocks noGrp="1"/>
          </p:cNvSpPr>
          <p:nvPr>
            <p:ph idx="1"/>
          </p:nvPr>
        </p:nvSpPr>
        <p:spPr/>
        <p:txBody>
          <a:bodyPr/>
          <a:lstStyle>
            <a:lvl1pPr rtl="0">
              <a:defRPr/>
            </a:lvl1pPr>
            <a:lvl2pPr rtl="0">
              <a:defRPr/>
            </a:lvl2pPr>
            <a:lvl3pPr rtl="0">
              <a:defRPr/>
            </a:lvl3pPr>
            <a:lvl4pPr rtl="0">
              <a:defRPr/>
            </a:lvl4pPr>
            <a:lvl5pPr rtl="0">
              <a:defRPr/>
            </a:lvl5pPr>
          </a:lstStyle>
          <a:p>
            <a:pPr lvl="0"/>
            <a:r>
              <a:rPr lang="ro-RO" dirty="0" err="1" smtClean="0"/>
              <a:t>Textmasterformat</a:t>
            </a:r>
            <a:r>
              <a:rPr lang="ro-RO" dirty="0" smtClean="0"/>
              <a:t> </a:t>
            </a:r>
            <a:r>
              <a:rPr lang="ro-RO" dirty="0" err="1" smtClean="0"/>
              <a:t>bearbeiten</a:t>
            </a:r>
            <a:endParaRPr lang="ro-RO" dirty="0" smtClean="0"/>
          </a:p>
          <a:p>
            <a:pPr lvl="1"/>
            <a:r>
              <a:rPr lang="ro-RO" dirty="0" err="1" smtClean="0"/>
              <a:t>Zweite</a:t>
            </a:r>
            <a:r>
              <a:rPr lang="ro-RO" dirty="0" smtClean="0"/>
              <a:t> </a:t>
            </a:r>
            <a:r>
              <a:rPr lang="ro-RO" dirty="0" err="1" smtClean="0"/>
              <a:t>Ebene</a:t>
            </a:r>
            <a:endParaRPr lang="ro-RO" dirty="0" smtClean="0"/>
          </a:p>
          <a:p>
            <a:pPr lvl="2"/>
            <a:r>
              <a:rPr lang="ro-RO" dirty="0" err="1" smtClean="0"/>
              <a:t>Dritte</a:t>
            </a:r>
            <a:r>
              <a:rPr lang="ro-RO" dirty="0" smtClean="0"/>
              <a:t> </a:t>
            </a:r>
            <a:r>
              <a:rPr lang="ro-RO" dirty="0" err="1" smtClean="0"/>
              <a:t>Ebene</a:t>
            </a:r>
            <a:endParaRPr lang="ro-RO" dirty="0" smtClean="0"/>
          </a:p>
          <a:p>
            <a:pPr lvl="3"/>
            <a:r>
              <a:rPr lang="ro-RO" dirty="0" err="1" smtClean="0"/>
              <a:t>Vierte</a:t>
            </a:r>
            <a:r>
              <a:rPr lang="ro-RO" dirty="0" smtClean="0"/>
              <a:t> </a:t>
            </a:r>
            <a:r>
              <a:rPr lang="ro-RO" dirty="0" err="1" smtClean="0"/>
              <a:t>Ebene</a:t>
            </a:r>
            <a:endParaRPr lang="ro-RO" dirty="0" smtClean="0"/>
          </a:p>
          <a:p>
            <a:pPr lvl="4"/>
            <a:r>
              <a:rPr lang="ro-RO" dirty="0" err="1" smtClean="0"/>
              <a:t>Fünfte</a:t>
            </a:r>
            <a:r>
              <a:rPr lang="ro-RO" dirty="0" smtClean="0"/>
              <a:t> </a:t>
            </a:r>
            <a:r>
              <a:rPr lang="ro-RO" dirty="0" err="1" smtClean="0"/>
              <a:t>Ebene</a:t>
            </a:r>
            <a:endParaRPr lang="ro-RO"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ro-RO" dirty="0" err="1" smtClean="0"/>
              <a:t>Placeholder</a:t>
            </a:r>
            <a:r>
              <a:rPr lang="ro-RO" dirty="0" smtClean="0"/>
              <a:t> for </a:t>
            </a:r>
            <a:r>
              <a:rPr lang="ro-RO" dirty="0" err="1" smtClean="0"/>
              <a:t>sources</a:t>
            </a:r>
            <a:r>
              <a:rPr lang="ro-RO" dirty="0" smtClean="0"/>
              <a:t> </a:t>
            </a:r>
            <a:r>
              <a:rPr lang="ro-RO" dirty="0" err="1" smtClean="0"/>
              <a:t>and</a:t>
            </a:r>
            <a:r>
              <a:rPr lang="ro-RO" dirty="0" smtClean="0"/>
              <a:t> </a:t>
            </a:r>
            <a:r>
              <a:rPr lang="ro-RO" dirty="0" err="1" smtClean="0"/>
              <a:t>footnote</a:t>
            </a:r>
            <a:r>
              <a:rPr lang="ro-RO" dirty="0" smtClean="0"/>
              <a:t>: </a:t>
            </a:r>
            <a:r>
              <a:rPr lang="ro-RO" dirty="0" err="1" smtClean="0"/>
              <a:t>footnotes</a:t>
            </a:r>
            <a:r>
              <a:rPr lang="ro-RO" dirty="0" smtClean="0"/>
              <a:t> are </a:t>
            </a:r>
            <a:r>
              <a:rPr lang="ro-RO" dirty="0" err="1" smtClean="0"/>
              <a:t>numbered</a:t>
            </a:r>
            <a:r>
              <a:rPr lang="ro-RO" dirty="0" smtClean="0"/>
              <a:t> (</a:t>
            </a:r>
            <a:r>
              <a:rPr lang="ro-RO" dirty="0" err="1" smtClean="0"/>
              <a:t>no</a:t>
            </a:r>
            <a:r>
              <a:rPr lang="ro-RO" dirty="0" smtClean="0"/>
              <a:t> *) </a:t>
            </a:r>
            <a:endParaRPr lang="ro-RO" dirty="0"/>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1009701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0" name="think-cell Folie" r:id="rId4" imgW="351" imgH="351" progId="TCLayout.ActiveDocument.1">
                  <p:embed/>
                </p:oleObj>
              </mc:Choice>
              <mc:Fallback>
                <p:oleObj name="think-cell Folie" r:id="rId4" imgW="351" imgH="35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ro-RO" dirty="0" err="1" smtClean="0"/>
              <a:t>Headline</a:t>
            </a:r>
            <a:r>
              <a:rPr lang="ro-RO" dirty="0" smtClean="0"/>
              <a:t> for </a:t>
            </a:r>
            <a:r>
              <a:rPr lang="ro-RO" dirty="0" err="1" smtClean="0"/>
              <a:t>max</a:t>
            </a:r>
            <a:r>
              <a:rPr lang="ro-RO" dirty="0" smtClean="0"/>
              <a:t> </a:t>
            </a:r>
            <a:r>
              <a:rPr lang="ro-RO" dirty="0" err="1" smtClean="0"/>
              <a:t>two</a:t>
            </a:r>
            <a:r>
              <a:rPr lang="ro-RO" dirty="0" smtClean="0"/>
              <a:t> </a:t>
            </a:r>
            <a:r>
              <a:rPr lang="ro-RO" dirty="0" err="1" smtClean="0"/>
              <a:t>lines</a:t>
            </a:r>
            <a:r>
              <a:rPr lang="ro-RO" dirty="0" smtClean="0"/>
              <a:t> tk Brand Blue (</a:t>
            </a:r>
            <a:r>
              <a:rPr lang="ro-RO" dirty="0" err="1" smtClean="0"/>
              <a:t>Subline</a:t>
            </a:r>
            <a:r>
              <a:rPr lang="ro-RO" dirty="0" smtClean="0"/>
              <a:t> </a:t>
            </a:r>
            <a:r>
              <a:rPr lang="ro-RO" dirty="0" err="1" smtClean="0"/>
              <a:t>one</a:t>
            </a:r>
            <a:r>
              <a:rPr lang="ro-RO" dirty="0" smtClean="0"/>
              <a:t> line </a:t>
            </a:r>
            <a:r>
              <a:rPr lang="ro-RO" dirty="0" err="1" smtClean="0"/>
              <a:t>only</a:t>
            </a:r>
            <a:r>
              <a:rPr lang="ro-RO" dirty="0" smtClean="0"/>
              <a:t> 18 </a:t>
            </a:r>
            <a:r>
              <a:rPr lang="ro-RO" dirty="0" err="1" smtClean="0"/>
              <a:t>pt</a:t>
            </a:r>
            <a:r>
              <a:rPr lang="ro-RO" dirty="0" smtClean="0"/>
              <a:t> </a:t>
            </a:r>
            <a:r>
              <a:rPr lang="ro-RO" dirty="0" err="1" smtClean="0"/>
              <a:t>grey</a:t>
            </a:r>
            <a:r>
              <a:rPr lang="ro-RO" dirty="0" smtClean="0"/>
              <a:t>)</a:t>
            </a:r>
            <a:endParaRPr lang="ro-RO" dirty="0"/>
          </a:p>
        </p:txBody>
      </p:sp>
      <p:sp>
        <p:nvSpPr>
          <p:cNvPr id="3" name="Content Placeholder 2"/>
          <p:cNvSpPr>
            <a:spLocks noGrp="1"/>
          </p:cNvSpPr>
          <p:nvPr>
            <p:ph idx="1"/>
          </p:nvPr>
        </p:nvSpPr>
        <p:spPr>
          <a:xfrm>
            <a:off x="6331200" y="1522799"/>
            <a:ext cx="5519973" cy="4536000"/>
          </a:xfrm>
        </p:spPr>
        <p:txBody>
          <a:bodyPr/>
          <a:lstStyle>
            <a:lvl1pPr rtl="0">
              <a:defRPr/>
            </a:lvl1pPr>
            <a:lvl2pPr rtl="0">
              <a:defRPr/>
            </a:lvl2pPr>
            <a:lvl3pPr rtl="0">
              <a:defRPr/>
            </a:lvl3pPr>
            <a:lvl4pPr rtl="0">
              <a:defRPr/>
            </a:lvl4pPr>
            <a:lvl5pPr rtl="0">
              <a:defRPr/>
            </a:lvl5pPr>
          </a:lstStyle>
          <a:p>
            <a:pPr lvl="0"/>
            <a:r>
              <a:rPr lang="ro-RO" dirty="0" err="1" smtClean="0"/>
              <a:t>Textmasterformat</a:t>
            </a:r>
            <a:r>
              <a:rPr lang="ro-RO" dirty="0" smtClean="0"/>
              <a:t> </a:t>
            </a:r>
            <a:r>
              <a:rPr lang="ro-RO" dirty="0" err="1" smtClean="0"/>
              <a:t>bearbeiten</a:t>
            </a:r>
            <a:endParaRPr lang="ro-RO" dirty="0" smtClean="0"/>
          </a:p>
          <a:p>
            <a:pPr lvl="1"/>
            <a:r>
              <a:rPr lang="ro-RO" dirty="0" err="1" smtClean="0"/>
              <a:t>Zweite</a:t>
            </a:r>
            <a:r>
              <a:rPr lang="ro-RO" dirty="0" smtClean="0"/>
              <a:t> </a:t>
            </a:r>
            <a:r>
              <a:rPr lang="ro-RO" dirty="0" err="1" smtClean="0"/>
              <a:t>Ebene</a:t>
            </a:r>
            <a:endParaRPr lang="ro-RO" dirty="0" smtClean="0"/>
          </a:p>
          <a:p>
            <a:pPr lvl="2"/>
            <a:r>
              <a:rPr lang="ro-RO" dirty="0" err="1" smtClean="0"/>
              <a:t>Dritte</a:t>
            </a:r>
            <a:r>
              <a:rPr lang="ro-RO" dirty="0" smtClean="0"/>
              <a:t> </a:t>
            </a:r>
            <a:r>
              <a:rPr lang="ro-RO" dirty="0" err="1" smtClean="0"/>
              <a:t>Ebene</a:t>
            </a:r>
            <a:endParaRPr lang="ro-RO" dirty="0" smtClean="0"/>
          </a:p>
          <a:p>
            <a:pPr lvl="3"/>
            <a:r>
              <a:rPr lang="ro-RO" dirty="0" err="1" smtClean="0"/>
              <a:t>Vierte</a:t>
            </a:r>
            <a:r>
              <a:rPr lang="ro-RO" dirty="0" smtClean="0"/>
              <a:t> </a:t>
            </a:r>
            <a:r>
              <a:rPr lang="ro-RO" dirty="0" err="1" smtClean="0"/>
              <a:t>Ebene</a:t>
            </a:r>
            <a:endParaRPr lang="ro-RO" dirty="0" smtClean="0"/>
          </a:p>
          <a:p>
            <a:pPr lvl="4"/>
            <a:r>
              <a:rPr lang="ro-RO" dirty="0" err="1" smtClean="0"/>
              <a:t>Fünfte</a:t>
            </a:r>
            <a:r>
              <a:rPr lang="ro-RO" dirty="0" smtClean="0"/>
              <a:t> </a:t>
            </a:r>
            <a:r>
              <a:rPr lang="ro-RO" dirty="0" err="1" smtClean="0"/>
              <a:t>Ebene</a:t>
            </a:r>
            <a:endParaRPr lang="ro-RO"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ro-RO" dirty="0" err="1" smtClean="0"/>
              <a:t>Placeholder</a:t>
            </a:r>
            <a:r>
              <a:rPr lang="ro-RO" dirty="0" smtClean="0"/>
              <a:t> for </a:t>
            </a:r>
            <a:r>
              <a:rPr lang="ro-RO" dirty="0" err="1" smtClean="0"/>
              <a:t>sources</a:t>
            </a:r>
            <a:r>
              <a:rPr lang="ro-RO" dirty="0" smtClean="0"/>
              <a:t> </a:t>
            </a:r>
            <a:r>
              <a:rPr lang="ro-RO" dirty="0" err="1" smtClean="0"/>
              <a:t>and</a:t>
            </a:r>
            <a:r>
              <a:rPr lang="ro-RO" dirty="0" smtClean="0"/>
              <a:t> </a:t>
            </a:r>
            <a:r>
              <a:rPr lang="ro-RO" dirty="0" err="1" smtClean="0"/>
              <a:t>footnote</a:t>
            </a:r>
            <a:r>
              <a:rPr lang="ro-RO" dirty="0" smtClean="0"/>
              <a:t>: </a:t>
            </a:r>
            <a:r>
              <a:rPr lang="ro-RO" dirty="0" err="1" smtClean="0"/>
              <a:t>footnotes</a:t>
            </a:r>
            <a:r>
              <a:rPr lang="ro-RO" dirty="0" smtClean="0"/>
              <a:t> are </a:t>
            </a:r>
            <a:r>
              <a:rPr lang="ro-RO" dirty="0" err="1" smtClean="0"/>
              <a:t>numbered</a:t>
            </a:r>
            <a:r>
              <a:rPr lang="ro-RO" dirty="0" smtClean="0"/>
              <a:t> (</a:t>
            </a:r>
            <a:r>
              <a:rPr lang="ro-RO" dirty="0" err="1" smtClean="0"/>
              <a:t>no</a:t>
            </a:r>
            <a:r>
              <a:rPr lang="ro-RO" dirty="0" smtClean="0"/>
              <a:t> *) </a:t>
            </a:r>
            <a:endParaRPr lang="ro-RO" dirty="0"/>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11027888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8"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vert="horz"/>
          <a:lstStyle>
            <a:lvl1pPr rtl="0">
              <a:defRPr/>
            </a:lvl1pPr>
          </a:lstStyle>
          <a:p>
            <a:r>
              <a:rPr lang="ro-RO" dirty="0" err="1" smtClean="0"/>
              <a:t>Headline</a:t>
            </a:r>
            <a:r>
              <a:rPr lang="ro-RO" dirty="0" smtClean="0"/>
              <a:t> for </a:t>
            </a:r>
            <a:r>
              <a:rPr lang="ro-RO" dirty="0" err="1" smtClean="0"/>
              <a:t>max</a:t>
            </a:r>
            <a:r>
              <a:rPr lang="ro-RO" dirty="0" smtClean="0"/>
              <a:t> </a:t>
            </a:r>
            <a:r>
              <a:rPr lang="ro-RO" dirty="0" err="1" smtClean="0"/>
              <a:t>two</a:t>
            </a:r>
            <a:r>
              <a:rPr lang="ro-RO" dirty="0" smtClean="0"/>
              <a:t> </a:t>
            </a:r>
            <a:r>
              <a:rPr lang="ro-RO" dirty="0" err="1" smtClean="0"/>
              <a:t>lines</a:t>
            </a:r>
            <a:r>
              <a:rPr lang="ro-RO" dirty="0" smtClean="0"/>
              <a:t> tk Brand Blue (</a:t>
            </a:r>
            <a:r>
              <a:rPr lang="ro-RO" dirty="0" err="1" smtClean="0"/>
              <a:t>Subline</a:t>
            </a:r>
            <a:r>
              <a:rPr lang="ro-RO" dirty="0" smtClean="0"/>
              <a:t> </a:t>
            </a:r>
            <a:r>
              <a:rPr lang="ro-RO" dirty="0" err="1" smtClean="0"/>
              <a:t>one</a:t>
            </a:r>
            <a:r>
              <a:rPr lang="ro-RO" dirty="0" smtClean="0"/>
              <a:t> line </a:t>
            </a:r>
            <a:r>
              <a:rPr lang="ro-RO" dirty="0" err="1" smtClean="0"/>
              <a:t>only</a:t>
            </a:r>
            <a:r>
              <a:rPr lang="ro-RO" dirty="0" smtClean="0"/>
              <a:t> 18 </a:t>
            </a:r>
            <a:r>
              <a:rPr lang="ro-RO" dirty="0" err="1" smtClean="0"/>
              <a:t>pt</a:t>
            </a:r>
            <a:r>
              <a:rPr lang="ro-RO" dirty="0" smtClean="0"/>
              <a:t> </a:t>
            </a:r>
            <a:r>
              <a:rPr lang="ro-RO" dirty="0" err="1" smtClean="0"/>
              <a:t>grey</a:t>
            </a:r>
            <a:r>
              <a:rPr lang="ro-RO" dirty="0" smtClean="0"/>
              <a:t>)</a:t>
            </a:r>
            <a:endParaRPr lang="ro-RO"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rtl="0">
              <a:lnSpc>
                <a:spcPct val="100000"/>
              </a:lnSpc>
              <a:spcBef>
                <a:spcPts val="0"/>
              </a:spcBef>
              <a:buNone/>
              <a:defRPr sz="800" baseline="0"/>
            </a:lvl1pPr>
          </a:lstStyle>
          <a:p>
            <a:pPr lvl="0"/>
            <a:r>
              <a:rPr lang="ro-RO" dirty="0" err="1" smtClean="0"/>
              <a:t>Placeholder</a:t>
            </a:r>
            <a:r>
              <a:rPr lang="ro-RO" dirty="0" smtClean="0"/>
              <a:t> for </a:t>
            </a:r>
            <a:r>
              <a:rPr lang="ro-RO" dirty="0" err="1" smtClean="0"/>
              <a:t>sources</a:t>
            </a:r>
            <a:r>
              <a:rPr lang="ro-RO" dirty="0" smtClean="0"/>
              <a:t> </a:t>
            </a:r>
            <a:r>
              <a:rPr lang="ro-RO" dirty="0" err="1" smtClean="0"/>
              <a:t>and</a:t>
            </a:r>
            <a:r>
              <a:rPr lang="ro-RO" dirty="0" smtClean="0"/>
              <a:t> </a:t>
            </a:r>
            <a:r>
              <a:rPr lang="ro-RO" dirty="0" err="1" smtClean="0"/>
              <a:t>footnote</a:t>
            </a:r>
            <a:r>
              <a:rPr lang="ro-RO" dirty="0" smtClean="0"/>
              <a:t>: </a:t>
            </a:r>
            <a:r>
              <a:rPr lang="ro-RO" dirty="0" err="1" smtClean="0"/>
              <a:t>footnotes</a:t>
            </a:r>
            <a:r>
              <a:rPr lang="ro-RO" dirty="0" smtClean="0"/>
              <a:t> are </a:t>
            </a:r>
            <a:r>
              <a:rPr lang="ro-RO" dirty="0" err="1" smtClean="0"/>
              <a:t>numbered</a:t>
            </a:r>
            <a:r>
              <a:rPr lang="ro-RO" dirty="0" smtClean="0"/>
              <a:t> (</a:t>
            </a:r>
            <a:r>
              <a:rPr lang="ro-RO" dirty="0" err="1" smtClean="0"/>
              <a:t>no</a:t>
            </a:r>
            <a:r>
              <a:rPr lang="ro-RO" dirty="0" smtClean="0"/>
              <a:t> *) </a:t>
            </a:r>
            <a:endParaRPr lang="ro-RO" dirty="0"/>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55155046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2"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ro-RO" dirty="0" err="1" smtClean="0"/>
              <a:t>Titelmasterformat</a:t>
            </a:r>
            <a:r>
              <a:rPr lang="ro-RO" dirty="0" smtClean="0"/>
              <a:t> </a:t>
            </a:r>
            <a:r>
              <a:rPr lang="ro-RO" dirty="0" err="1" smtClean="0"/>
              <a:t>durch</a:t>
            </a:r>
            <a:r>
              <a:rPr lang="ro-RO" dirty="0" smtClean="0"/>
              <a:t> </a:t>
            </a:r>
            <a:r>
              <a:rPr lang="ro-RO" dirty="0" err="1" smtClean="0"/>
              <a:t>Klicken</a:t>
            </a:r>
            <a:r>
              <a:rPr lang="ro-RO" dirty="0" smtClean="0"/>
              <a:t> </a:t>
            </a:r>
            <a:r>
              <a:rPr lang="ro-RO" dirty="0" err="1" smtClean="0"/>
              <a:t>bearbeiten</a:t>
            </a:r>
            <a:endParaRPr lang="ro-RO"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ro-RO" dirty="0" err="1" smtClean="0"/>
              <a:t>Textmasterformat</a:t>
            </a:r>
            <a:r>
              <a:rPr lang="ro-RO" dirty="0" smtClean="0"/>
              <a:t> </a:t>
            </a:r>
            <a:r>
              <a:rPr lang="ro-RO" dirty="0" err="1" smtClean="0"/>
              <a:t>bearbeiten</a:t>
            </a:r>
            <a:endParaRPr lang="ro-RO" dirty="0" smtClean="0"/>
          </a:p>
          <a:p>
            <a:pPr lvl="1"/>
            <a:r>
              <a:rPr lang="ro-RO" dirty="0" err="1" smtClean="0"/>
              <a:t>Zweite</a:t>
            </a:r>
            <a:r>
              <a:rPr lang="ro-RO" dirty="0" smtClean="0"/>
              <a:t> </a:t>
            </a:r>
            <a:r>
              <a:rPr lang="ro-RO" dirty="0" err="1" smtClean="0"/>
              <a:t>Ebene</a:t>
            </a:r>
            <a:endParaRPr lang="ro-RO" dirty="0" smtClean="0"/>
          </a:p>
          <a:p>
            <a:pPr lvl="2"/>
            <a:r>
              <a:rPr lang="ro-RO" dirty="0" err="1" smtClean="0"/>
              <a:t>Dritte</a:t>
            </a:r>
            <a:r>
              <a:rPr lang="ro-RO" dirty="0" smtClean="0"/>
              <a:t> </a:t>
            </a:r>
            <a:r>
              <a:rPr lang="ro-RO" dirty="0" err="1" smtClean="0"/>
              <a:t>Ebene</a:t>
            </a:r>
            <a:endParaRPr lang="ro-RO" dirty="0" smtClean="0"/>
          </a:p>
          <a:p>
            <a:pPr lvl="3"/>
            <a:r>
              <a:rPr lang="ro-RO" dirty="0" err="1" smtClean="0"/>
              <a:t>Vierte</a:t>
            </a:r>
            <a:r>
              <a:rPr lang="ro-RO" dirty="0" smtClean="0"/>
              <a:t> </a:t>
            </a:r>
            <a:r>
              <a:rPr lang="ro-RO" dirty="0" err="1" smtClean="0"/>
              <a:t>Ebene</a:t>
            </a:r>
            <a:endParaRPr lang="ro-RO" dirty="0" smtClean="0"/>
          </a:p>
          <a:p>
            <a:pPr lvl="4"/>
            <a:r>
              <a:rPr lang="ro-RO" dirty="0" err="1" smtClean="0"/>
              <a:t>Fünfte</a:t>
            </a:r>
            <a:r>
              <a:rPr lang="ro-RO" dirty="0" smtClean="0"/>
              <a:t> </a:t>
            </a:r>
            <a:r>
              <a:rPr lang="ro-RO" dirty="0" err="1" smtClean="0"/>
              <a:t>Ebene</a:t>
            </a:r>
            <a:endParaRPr lang="ro-RO"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rtl="0">
              <a:lnSpc>
                <a:spcPct val="90000"/>
              </a:lnSpc>
            </a:pPr>
            <a:fld id="{93956F12-A918-41A9-A38F-C36C1096EDCE}" type="slidenum">
              <a:rPr lang="ro-RO" sz="800" smtClean="0">
                <a:solidFill>
                  <a:srgbClr val="78879B"/>
                </a:solidFill>
              </a:rPr>
              <a:pPr rtl="0">
                <a:lnSpc>
                  <a:spcPct val="90000"/>
                </a:lnSpc>
              </a:pPr>
              <a:t>‹Nr.›</a:t>
            </a:fld>
            <a:endParaRPr lang="ro-RO"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rtl="0">
              <a:lnSpc>
                <a:spcPct val="90000"/>
              </a:lnSpc>
            </a:pPr>
            <a:r>
              <a:rPr lang="ro-RO" sz="800" dirty="0" smtClean="0">
                <a:solidFill>
                  <a:srgbClr val="78879B"/>
                </a:solidFill>
              </a:rPr>
              <a:t>CO/HRM-OSH  |  we care 2021</a:t>
            </a:r>
            <a:endParaRPr lang="ro-RO" sz="800" dirty="0">
              <a:solidFill>
                <a:srgbClr val="78879B"/>
              </a:solidFill>
            </a:endParaRP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7.emf"/><Relationship Id="rId5" Type="http://schemas.openxmlformats.org/officeDocument/2006/relationships/oleObject" Target="../embeddings/oleObject10.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7.emf"/><Relationship Id="rId5" Type="http://schemas.openxmlformats.org/officeDocument/2006/relationships/oleObject" Target="../embeddings/oleObject11.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7.emf"/><Relationship Id="rId5" Type="http://schemas.openxmlformats.org/officeDocument/2006/relationships/oleObject" Target="../embeddings/oleObject13.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7.emf"/><Relationship Id="rId5" Type="http://schemas.openxmlformats.org/officeDocument/2006/relationships/oleObject" Target="../embeddings/oleObject14.bin"/><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platzhalter 4" descr="RO_wecare2021_Poster_5Tipps_A3office.pdf - Adobe Acrobat Reader DC"/>
          <p:cNvPicPr>
            <a:picLocks noChangeAspect="1"/>
          </p:cNvPicPr>
          <p:nvPr/>
        </p:nvPicPr>
        <p:blipFill rotWithShape="1">
          <a:blip r:embed="rId3">
            <a:extLst>
              <a:ext uri="{28A0092B-C50C-407E-A947-70E740481C1C}">
                <a14:useLocalDpi xmlns:a14="http://schemas.microsoft.com/office/drawing/2010/main" val="0"/>
              </a:ext>
            </a:extLst>
          </a:blip>
          <a:srcRect r="5407"/>
          <a:stretch/>
        </p:blipFill>
        <p:spPr>
          <a:xfrm>
            <a:off x="0" y="0"/>
            <a:ext cx="12216680" cy="6858000"/>
          </a:xfrm>
          <a:prstGeom prst="rect">
            <a:avLst/>
          </a:prstGeom>
        </p:spPr>
      </p:pic>
      <p:pic>
        <p:nvPicPr>
          <p:cNvPr id="4" name="Grafi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715409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428648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3"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7" name="Bildplatzhalter 4" descr="RO_wecare2021_Poster_5Tipps_A3office.pdf - Adobe Acrobat Reader D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10004787" y="0"/>
            <a:ext cx="2184697" cy="3120996"/>
          </a:xfrm>
          <a:prstGeom prst="rect">
            <a:avLst/>
          </a:prstGeom>
        </p:spPr>
      </p:pic>
      <p:sp>
        <p:nvSpPr>
          <p:cNvPr id="3" name="Titel 1"/>
          <p:cNvSpPr txBox="1">
            <a:spLocks/>
          </p:cNvSpPr>
          <p:nvPr/>
        </p:nvSpPr>
        <p:spPr>
          <a:xfrm>
            <a:off x="0" y="985290"/>
            <a:ext cx="4273723"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ro-RO" sz="2000" dirty="0" smtClean="0">
                <a:latin typeface="TKTypeMedium" panose="020B0606040502020204" pitchFamily="34" charset="0"/>
              </a:rPr>
              <a:t>… şi care ne pot ajuta pe toţi</a:t>
            </a:r>
            <a:endParaRPr lang="ro-RO" sz="2000" dirty="0">
              <a:latin typeface="TKTypeMedium" panose="020B0606040502020204" pitchFamily="34" charset="0"/>
            </a:endParaRPr>
          </a:p>
        </p:txBody>
      </p:sp>
      <p:sp>
        <p:nvSpPr>
          <p:cNvPr id="13" name="Textfeld 12"/>
          <p:cNvSpPr txBox="1"/>
          <p:nvPr/>
        </p:nvSpPr>
        <p:spPr>
          <a:xfrm>
            <a:off x="4007768" y="544783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ro-RO" sz="1600" dirty="0" smtClean="0"/>
              <a:t>Concentrează-te pe soluţii şi pe realizarea de paşi înainte în loc să te laşi copleşit de probleme. </a:t>
            </a:r>
            <a:endParaRPr lang="ro-RO" sz="1600" dirty="0"/>
          </a:p>
        </p:txBody>
      </p:sp>
      <p:sp>
        <p:nvSpPr>
          <p:cNvPr id="15" name="Textfeld 14"/>
          <p:cNvSpPr txBox="1"/>
          <p:nvPr/>
        </p:nvSpPr>
        <p:spPr>
          <a:xfrm>
            <a:off x="4007768" y="2377468"/>
            <a:ext cx="8172000" cy="221599"/>
          </a:xfrm>
          <a:prstGeom prst="rect">
            <a:avLst/>
          </a:prstGeom>
          <a:noFill/>
        </p:spPr>
        <p:txBody>
          <a:bodyPr wrap="square" lIns="0" tIns="0" rIns="0" bIns="0" rtlCol="0" anchor="ctr">
            <a:spAutoFit/>
          </a:bodyPr>
          <a:lstStyle/>
          <a:p>
            <a:pPr>
              <a:lnSpc>
                <a:spcPct val="90000"/>
              </a:lnSpc>
              <a:spcBef>
                <a:spcPts val="600"/>
              </a:spcBef>
            </a:pPr>
            <a:r>
              <a:rPr lang="ro-RO" sz="1600" dirty="0" smtClean="0"/>
              <a:t>Cultivă relaţiile cu familia, prietenii şi colegii.</a:t>
            </a:r>
            <a:endParaRPr lang="ro-RO" sz="1600" dirty="0"/>
          </a:p>
        </p:txBody>
      </p:sp>
      <p:sp>
        <p:nvSpPr>
          <p:cNvPr id="16" name="Textfeld 15"/>
          <p:cNvSpPr txBox="1"/>
          <p:nvPr/>
        </p:nvSpPr>
        <p:spPr>
          <a:xfrm>
            <a:off x="4008987" y="3145059"/>
            <a:ext cx="8172000" cy="221599"/>
          </a:xfrm>
          <a:prstGeom prst="rect">
            <a:avLst/>
          </a:prstGeom>
          <a:noFill/>
        </p:spPr>
        <p:txBody>
          <a:bodyPr wrap="square" lIns="0" tIns="0" rIns="0" bIns="0" rtlCol="0" anchor="ctr">
            <a:spAutoFit/>
          </a:bodyPr>
          <a:lstStyle/>
          <a:p>
            <a:pPr>
              <a:lnSpc>
                <a:spcPct val="90000"/>
              </a:lnSpc>
              <a:spcBef>
                <a:spcPts val="600"/>
              </a:spcBef>
            </a:pPr>
            <a:r>
              <a:rPr lang="ro-RO" sz="1600" dirty="0" smtClean="0"/>
              <a:t>Rămâi activ din punct de vedere fizic, fă mişcare şi destinde-te periodic.</a:t>
            </a:r>
            <a:endParaRPr lang="ro-RO" sz="1600" dirty="0"/>
          </a:p>
        </p:txBody>
      </p:sp>
      <p:sp>
        <p:nvSpPr>
          <p:cNvPr id="18" name="Textfeld 17"/>
          <p:cNvSpPr txBox="1"/>
          <p:nvPr/>
        </p:nvSpPr>
        <p:spPr>
          <a:xfrm>
            <a:off x="4008987" y="3912650"/>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ro-RO" sz="1600" dirty="0" smtClean="0"/>
              <a:t>Împărtăşeşte cu ceilalţi bucuria, neplăcerile, grijile, fricile. Căci vorbitul ajută! </a:t>
            </a:r>
            <a:endParaRPr lang="ro-RO" sz="1600" dirty="0"/>
          </a:p>
        </p:txBody>
      </p:sp>
      <p:sp>
        <p:nvSpPr>
          <p:cNvPr id="19" name="Textfeld 18"/>
          <p:cNvSpPr txBox="1"/>
          <p:nvPr/>
        </p:nvSpPr>
        <p:spPr>
          <a:xfrm>
            <a:off x="4008987" y="4680241"/>
            <a:ext cx="8172000" cy="2215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ro-RO" sz="1600" dirty="0" smtClean="0"/>
              <a:t>Nu pierde din vedere acele mici lucruri pozitive din viaţă care îţi fac plăcere şi îţi dau energie.</a:t>
            </a:r>
            <a:endParaRPr lang="ro-RO" sz="1600" dirty="0"/>
          </a:p>
        </p:txBody>
      </p:sp>
      <p:sp>
        <p:nvSpPr>
          <p:cNvPr id="17" name="Textplatzhalter 24"/>
          <p:cNvSpPr txBox="1">
            <a:spLocks/>
          </p:cNvSpPr>
          <p:nvPr/>
        </p:nvSpPr>
        <p:spPr>
          <a:xfrm>
            <a:off x="-60684" y="389418"/>
            <a:ext cx="9315154"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
        <p:nvSpPr>
          <p:cNvPr id="14" name="Textfeld 13"/>
          <p:cNvSpPr txBox="1"/>
          <p:nvPr/>
        </p:nvSpPr>
        <p:spPr>
          <a:xfrm>
            <a:off x="673323" y="5373216"/>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#5 </a:t>
            </a:r>
            <a:r>
              <a:rPr lang="ro-RO" sz="2800" dirty="0" smtClean="0">
                <a:solidFill>
                  <a:schemeClr val="accent5"/>
                </a:solidFill>
              </a:rPr>
              <a:t>Găseşte soluţii</a:t>
            </a:r>
            <a:endParaRPr lang="ro-RO" sz="2800" dirty="0">
              <a:solidFill>
                <a:schemeClr val="accent5"/>
              </a:solidFill>
            </a:endParaRPr>
          </a:p>
        </p:txBody>
      </p:sp>
      <p:sp>
        <p:nvSpPr>
          <p:cNvPr id="20" name="Textfeld 19"/>
          <p:cNvSpPr txBox="1"/>
          <p:nvPr/>
        </p:nvSpPr>
        <p:spPr>
          <a:xfrm>
            <a:off x="673323" y="3060776"/>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#2 </a:t>
            </a:r>
            <a:r>
              <a:rPr lang="ro-RO" sz="2800" dirty="0" smtClean="0">
                <a:solidFill>
                  <a:schemeClr val="accent5"/>
                </a:solidFill>
              </a:rPr>
              <a:t>Rămâi activ</a:t>
            </a:r>
            <a:endParaRPr lang="ro-RO" sz="2800" dirty="0">
              <a:solidFill>
                <a:schemeClr val="accent5"/>
              </a:solidFill>
            </a:endParaRPr>
          </a:p>
        </p:txBody>
      </p:sp>
      <p:sp>
        <p:nvSpPr>
          <p:cNvPr id="21" name="Textfeld 20"/>
          <p:cNvSpPr txBox="1"/>
          <p:nvPr/>
        </p:nvSpPr>
        <p:spPr>
          <a:xfrm>
            <a:off x="673323" y="2289963"/>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#1 </a:t>
            </a:r>
            <a:r>
              <a:rPr lang="ro-RO" sz="2800" dirty="0" smtClean="0">
                <a:solidFill>
                  <a:schemeClr val="accent5"/>
                </a:solidFill>
              </a:rPr>
              <a:t>Menţine contactul</a:t>
            </a:r>
            <a:endParaRPr lang="ro-RO" sz="2800" dirty="0">
              <a:solidFill>
                <a:schemeClr val="accent5"/>
              </a:solidFill>
            </a:endParaRPr>
          </a:p>
        </p:txBody>
      </p:sp>
      <p:sp>
        <p:nvSpPr>
          <p:cNvPr id="22" name="Textfeld 21"/>
          <p:cNvSpPr txBox="1"/>
          <p:nvPr/>
        </p:nvSpPr>
        <p:spPr>
          <a:xfrm>
            <a:off x="673323" y="3831589"/>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#3 </a:t>
            </a:r>
            <a:r>
              <a:rPr lang="ro-RO" sz="2800" dirty="0" smtClean="0">
                <a:solidFill>
                  <a:schemeClr val="accent5"/>
                </a:solidFill>
              </a:rPr>
              <a:t>Vorbeşte deschis</a:t>
            </a:r>
            <a:endParaRPr lang="ro-RO" sz="2800" dirty="0">
              <a:solidFill>
                <a:schemeClr val="accent5"/>
              </a:solidFill>
            </a:endParaRPr>
          </a:p>
        </p:txBody>
      </p:sp>
      <p:sp>
        <p:nvSpPr>
          <p:cNvPr id="23" name="Textfeld 22"/>
          <p:cNvSpPr txBox="1"/>
          <p:nvPr/>
        </p:nvSpPr>
        <p:spPr>
          <a:xfrm>
            <a:off x="673323" y="460240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#4 </a:t>
            </a:r>
            <a:r>
              <a:rPr lang="ro-RO" sz="2800" dirty="0" smtClean="0">
                <a:solidFill>
                  <a:schemeClr val="accent5"/>
                </a:solidFill>
              </a:rPr>
              <a:t>Gândeşte pozitiv</a:t>
            </a:r>
            <a:endParaRPr lang="ro-RO" sz="2800" dirty="0">
              <a:solidFill>
                <a:schemeClr val="accent5"/>
              </a:solidFill>
            </a:endParaRPr>
          </a:p>
        </p:txBody>
      </p:sp>
      <p:sp>
        <p:nvSpPr>
          <p:cNvPr id="26"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800" dirty="0" smtClean="0">
                <a:solidFill>
                  <a:schemeClr val="bg1"/>
                </a:solidFill>
                <a:hlinkClick r:id="rId8"/>
              </a:rPr>
              <a:t>https://brandfactory.thyssenkrupp.info/konzernthemen/we-care</a:t>
            </a:r>
            <a:endParaRPr lang="ro-RO"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noChangeAspect="1"/>
          </p:cNvGraphicFramePr>
          <p:nvPr>
            <p:custDataLst>
              <p:tags r:id="rId2"/>
            </p:custDataLst>
            <p:extLst>
              <p:ext uri="{D42A27DB-BD31-4B8C-83A1-F6EECF244321}">
                <p14:modId xmlns:p14="http://schemas.microsoft.com/office/powerpoint/2010/main" val="32460423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4"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179676"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ro-RO" sz="2000" dirty="0" smtClean="0"/>
              <a:t>#1 Menţine contactul </a:t>
            </a:r>
            <a:endParaRPr lang="ro-RO" sz="2000" dirty="0"/>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#1 </a:t>
            </a:r>
            <a:r>
              <a:rPr lang="ro-RO" sz="2800" dirty="0" smtClean="0">
                <a:solidFill>
                  <a:schemeClr val="accent5"/>
                </a:solidFill>
              </a:rPr>
              <a:t>Menţine contactul</a:t>
            </a:r>
            <a:endParaRPr lang="ro-RO" sz="2800" dirty="0">
              <a:solidFill>
                <a:schemeClr val="accent5"/>
              </a:solidFill>
            </a:endParaRPr>
          </a:p>
        </p:txBody>
      </p:sp>
      <p:sp>
        <p:nvSpPr>
          <p:cNvPr id="15" name="Textfeld 14"/>
          <p:cNvSpPr txBox="1"/>
          <p:nvPr/>
        </p:nvSpPr>
        <p:spPr>
          <a:xfrm>
            <a:off x="4115780" y="1990487"/>
            <a:ext cx="7487924" cy="249299"/>
          </a:xfrm>
          <a:prstGeom prst="rect">
            <a:avLst/>
          </a:prstGeom>
          <a:noFill/>
        </p:spPr>
        <p:txBody>
          <a:bodyPr wrap="square" lIns="0" tIns="0" rIns="0" bIns="0" rtlCol="0" anchor="ctr">
            <a:spAutoFit/>
          </a:bodyPr>
          <a:lstStyle/>
          <a:p>
            <a:pPr>
              <a:lnSpc>
                <a:spcPct val="90000"/>
              </a:lnSpc>
              <a:spcBef>
                <a:spcPts val="600"/>
              </a:spcBef>
            </a:pPr>
            <a:r>
              <a:rPr lang="ro-RO" dirty="0" smtClean="0"/>
              <a:t>Cultivă relaţiile cu familia, prietenii şi colegii</a:t>
            </a:r>
            <a:endParaRPr lang="ro-RO" dirty="0"/>
          </a:p>
        </p:txBody>
      </p:sp>
      <p:sp>
        <p:nvSpPr>
          <p:cNvPr id="2" name="Textfeld 1"/>
          <p:cNvSpPr txBox="1"/>
          <p:nvPr/>
        </p:nvSpPr>
        <p:spPr>
          <a:xfrm>
            <a:off x="433243" y="2492896"/>
            <a:ext cx="6274825" cy="1292662"/>
          </a:xfrm>
          <a:prstGeom prst="rect">
            <a:avLst/>
          </a:prstGeom>
          <a:noFill/>
        </p:spPr>
        <p:txBody>
          <a:bodyPr wrap="square" lIns="0" tIns="0" rIns="0" bIns="0" rtlCol="0" anchor="ctr">
            <a:spAutoFit/>
          </a:bodyPr>
          <a:lstStyle/>
          <a:p>
            <a:pPr fontAlgn="base"/>
            <a:r>
              <a:rPr lang="ro-RO" sz="1400" dirty="0" smtClean="0"/>
              <a:t>Suntem fiinţe sociale şi avem nevoie de relaţii şi de conexiune cu ceilalţi. Este important să avem oameni în jurul nostru cu care ne simţim bine şi care ne fac bine. Din acest motiv este important să menţinem contactul. Mai ales atunci când viaţa de zi cu zi este agitată şi stresantă, este bine să ne facem în mod conştient timp pentru familie şi prieteni. Nu trebuie să fie întotdeauna o întâlnire de lungă durată, putem oferi atenţie şi cu un scurt telefon sau cu un mesaj drăguţ.</a:t>
            </a:r>
            <a:endParaRPr lang="ro-RO" sz="1400" dirty="0"/>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ro-RO" sz="1600" dirty="0" smtClean="0"/>
              <a:t>Gândeşte-te la oamenii din jurul tău la care ţii. Poate cu unii dintre ei nu ai mai vorbit demult. Când i-ai întrebat ultima dată cum le merge? </a:t>
            </a:r>
            <a:endParaRPr lang="ro-RO" sz="1600" dirty="0"/>
          </a:p>
        </p:txBody>
      </p:sp>
      <p:sp>
        <p:nvSpPr>
          <p:cNvPr id="5" name="Textfeld 4"/>
          <p:cNvSpPr txBox="1"/>
          <p:nvPr/>
        </p:nvSpPr>
        <p:spPr>
          <a:xfrm>
            <a:off x="433242" y="4199456"/>
            <a:ext cx="6562858" cy="464743"/>
          </a:xfrm>
          <a:prstGeom prst="rect">
            <a:avLst/>
          </a:prstGeom>
          <a:noFill/>
        </p:spPr>
        <p:txBody>
          <a:bodyPr wrap="square" lIns="0" tIns="0" rIns="0" bIns="0" rtlCol="0" anchor="ctr">
            <a:spAutoFit/>
          </a:bodyPr>
          <a:lstStyle/>
          <a:p>
            <a:pPr>
              <a:lnSpc>
                <a:spcPct val="90000"/>
              </a:lnSpc>
              <a:spcBef>
                <a:spcPts val="600"/>
              </a:spcBef>
            </a:pPr>
            <a:r>
              <a:rPr lang="ro-RO" sz="1400" dirty="0" smtClean="0">
                <a:solidFill>
                  <a:schemeClr val="accent5"/>
                </a:solidFill>
              </a:rPr>
              <a:t>Mică temă pentru viaţa de zi cu zi:</a:t>
            </a:r>
          </a:p>
          <a:p>
            <a:pPr>
              <a:lnSpc>
                <a:spcPct val="90000"/>
              </a:lnSpc>
              <a:spcBef>
                <a:spcPts val="600"/>
              </a:spcBef>
            </a:pPr>
            <a:r>
              <a:rPr lang="ro-RO" sz="1400" dirty="0" smtClean="0">
                <a:solidFill>
                  <a:srgbClr val="4B5564"/>
                </a:solidFill>
              </a:rPr>
              <a:t>Trimite un mesaj sau o vedere cuiva cu care poate nu ai mai vorbit demult.</a:t>
            </a:r>
            <a:endParaRPr lang="ro-RO" sz="1400" dirty="0">
              <a:solidFill>
                <a:schemeClr val="accent5"/>
              </a:solidFill>
            </a:endParaRPr>
          </a:p>
        </p:txBody>
      </p:sp>
      <p:sp>
        <p:nvSpPr>
          <p:cNvPr id="7" name="Rechteck 6"/>
          <p:cNvSpPr/>
          <p:nvPr/>
        </p:nvSpPr>
        <p:spPr>
          <a:xfrm>
            <a:off x="331489" y="4977172"/>
            <a:ext cx="6664611" cy="286232"/>
          </a:xfrm>
          <a:prstGeom prst="rect">
            <a:avLst/>
          </a:prstGeom>
        </p:spPr>
        <p:txBody>
          <a:bodyPr wrap="square">
            <a:spAutoFit/>
          </a:bodyPr>
          <a:lstStyle/>
          <a:p>
            <a:pPr>
              <a:lnSpc>
                <a:spcPct val="90000"/>
              </a:lnSpc>
              <a:spcBef>
                <a:spcPts val="600"/>
              </a:spcBef>
            </a:pPr>
            <a:r>
              <a:rPr lang="ro-RO" sz="1400" i="1" dirty="0" smtClean="0">
                <a:solidFill>
                  <a:srgbClr val="4B5564"/>
                </a:solidFill>
              </a:rPr>
              <a:t>Ce idei ţi-au venit? (de ex. ai trimis o vedere, o scrisoare, ai oferit flori)</a:t>
            </a:r>
            <a:endParaRPr lang="ro-RO" sz="1400" i="1" dirty="0">
              <a:solidFill>
                <a:srgbClr val="4B5564"/>
              </a:solidFill>
            </a:endParaRP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ro-RO" sz="1600" dirty="0">
              <a:ln>
                <a:noFill/>
              </a:ln>
              <a:solidFill>
                <a:schemeClr val="tx1"/>
              </a:solidFill>
            </a:endParaRPr>
          </a:p>
        </p:txBody>
      </p:sp>
      <p:sp>
        <p:nvSpPr>
          <p:cNvPr id="11" name="Textplatzhalter 24"/>
          <p:cNvSpPr txBox="1">
            <a:spLocks/>
          </p:cNvSpPr>
          <p:nvPr/>
        </p:nvSpPr>
        <p:spPr>
          <a:xfrm>
            <a:off x="-60684" y="389418"/>
            <a:ext cx="9073008"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4877044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48"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ro-RO" sz="2000" dirty="0" smtClean="0"/>
              <a:t>#2 Rămâi activ</a:t>
            </a:r>
            <a:endParaRPr lang="ro-RO" sz="2000" dirty="0"/>
          </a:p>
        </p:txBody>
      </p:sp>
      <p:sp>
        <p:nvSpPr>
          <p:cNvPr id="8" name="Textfeld 7"/>
          <p:cNvSpPr txBox="1"/>
          <p:nvPr/>
        </p:nvSpPr>
        <p:spPr>
          <a:xfrm>
            <a:off x="433243" y="2602521"/>
            <a:ext cx="6382837" cy="1292662"/>
          </a:xfrm>
          <a:prstGeom prst="rect">
            <a:avLst/>
          </a:prstGeom>
          <a:noFill/>
        </p:spPr>
        <p:txBody>
          <a:bodyPr wrap="square" lIns="0" tIns="0" rIns="0" bIns="0" rtlCol="0" anchor="ctr">
            <a:spAutoFit/>
          </a:bodyPr>
          <a:lstStyle/>
          <a:p>
            <a:pPr fontAlgn="base"/>
            <a:r>
              <a:rPr lang="ro-RO" sz="1400" dirty="0" smtClean="0"/>
              <a:t>Mulţi dintre noi se mişcă doar parţial sau puţin în viaţa de zi cu zi. Un echilibru în această privinţă este important. Nu trebuie să alergi maratonul. Zece minute de mişcare moderată zilnic pot fi de folos. Există numeroase posibilităţi să devii activ/-ă. La fel, ar trebui să ne facem timp pentru o relaxare reală. Nici aici nu trebuie să fie o oră de meditaţie. La fel de potrivit este să faci o plimbare în aer curat, să asculţi muzică sau pur şi simplu să bei o ceaşcă de cafea fără să fii distras/-ă sau perturbat/-ă.</a:t>
            </a:r>
            <a:endParaRPr lang="ro-RO" sz="1400" dirty="0"/>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ro-RO" sz="1600" dirty="0" smtClean="0"/>
              <a:t>Îţi faci timp pentru mişcare în viaţa de zi cu zi? Când ai făcut mişcare ultima dată cu adevărat conştient?</a:t>
            </a:r>
            <a:endParaRPr lang="ro-RO" sz="1600" dirty="0"/>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#2 </a:t>
            </a:r>
            <a:r>
              <a:rPr lang="ro-RO" sz="2800" dirty="0" smtClean="0">
                <a:solidFill>
                  <a:schemeClr val="accent5"/>
                </a:solidFill>
              </a:rPr>
              <a:t>Rămâi activ</a:t>
            </a:r>
            <a:endParaRPr lang="ro-RO" sz="2800" dirty="0">
              <a:solidFill>
                <a:schemeClr val="accent5"/>
              </a:solidFill>
            </a:endParaRPr>
          </a:p>
        </p:txBody>
      </p:sp>
      <p:sp>
        <p:nvSpPr>
          <p:cNvPr id="11" name="Textfeld 10"/>
          <p:cNvSpPr txBox="1"/>
          <p:nvPr/>
        </p:nvSpPr>
        <p:spPr>
          <a:xfrm>
            <a:off x="3431704" y="1990487"/>
            <a:ext cx="8172000" cy="249299"/>
          </a:xfrm>
          <a:prstGeom prst="rect">
            <a:avLst/>
          </a:prstGeom>
          <a:noFill/>
        </p:spPr>
        <p:txBody>
          <a:bodyPr wrap="square" lIns="0" tIns="0" rIns="0" bIns="0" rtlCol="0" anchor="ctr">
            <a:spAutoFit/>
          </a:bodyPr>
          <a:lstStyle/>
          <a:p>
            <a:pPr>
              <a:lnSpc>
                <a:spcPct val="90000"/>
              </a:lnSpc>
              <a:spcBef>
                <a:spcPts val="600"/>
              </a:spcBef>
            </a:pPr>
            <a:r>
              <a:rPr lang="ro-RO" dirty="0" smtClean="0"/>
              <a:t>Fă mişcare şi destinde-te periodic. </a:t>
            </a:r>
            <a:endParaRPr lang="ro-RO" dirty="0"/>
          </a:p>
        </p:txBody>
      </p:sp>
      <p:sp>
        <p:nvSpPr>
          <p:cNvPr id="14" name="Textfeld 13"/>
          <p:cNvSpPr txBox="1"/>
          <p:nvPr/>
        </p:nvSpPr>
        <p:spPr>
          <a:xfrm>
            <a:off x="433242" y="4185084"/>
            <a:ext cx="6562858" cy="658642"/>
          </a:xfrm>
          <a:prstGeom prst="rect">
            <a:avLst/>
          </a:prstGeom>
          <a:noFill/>
        </p:spPr>
        <p:txBody>
          <a:bodyPr wrap="square" lIns="0" tIns="0" rIns="0" bIns="0" rtlCol="0" anchor="ctr">
            <a:spAutoFit/>
          </a:bodyPr>
          <a:lstStyle/>
          <a:p>
            <a:pPr>
              <a:lnSpc>
                <a:spcPct val="90000"/>
              </a:lnSpc>
              <a:spcBef>
                <a:spcPts val="600"/>
              </a:spcBef>
            </a:pPr>
            <a:r>
              <a:rPr lang="ro-RO" sz="1400" dirty="0" smtClean="0">
                <a:solidFill>
                  <a:schemeClr val="accent5"/>
                </a:solidFill>
              </a:rPr>
              <a:t>Mică temă pentru viaţa de zi cu zi :</a:t>
            </a:r>
          </a:p>
          <a:p>
            <a:pPr>
              <a:lnSpc>
                <a:spcPct val="90000"/>
              </a:lnSpc>
              <a:spcBef>
                <a:spcPts val="600"/>
              </a:spcBef>
            </a:pPr>
            <a:r>
              <a:rPr lang="ro-RO" sz="1400" dirty="0" smtClean="0">
                <a:solidFill>
                  <a:srgbClr val="4B5564"/>
                </a:solidFill>
              </a:rPr>
              <a:t>Fă-ţi timp 15 minute zilnic pentru o rundă de mişcare şi un moment de relaxare la alegerea ta.</a:t>
            </a:r>
            <a:endParaRPr lang="ro-RO" sz="1400" dirty="0">
              <a:solidFill>
                <a:srgbClr val="4B5564"/>
              </a:solidFill>
            </a:endParaRPr>
          </a:p>
        </p:txBody>
      </p:sp>
      <p:sp>
        <p:nvSpPr>
          <p:cNvPr id="13" name="Rechteck 12"/>
          <p:cNvSpPr/>
          <p:nvPr/>
        </p:nvSpPr>
        <p:spPr>
          <a:xfrm>
            <a:off x="331489" y="4977172"/>
            <a:ext cx="6664611" cy="674031"/>
          </a:xfrm>
          <a:prstGeom prst="rect">
            <a:avLst/>
          </a:prstGeom>
        </p:spPr>
        <p:txBody>
          <a:bodyPr wrap="square">
            <a:spAutoFit/>
          </a:bodyPr>
          <a:lstStyle/>
          <a:p>
            <a:pPr>
              <a:lnSpc>
                <a:spcPct val="90000"/>
              </a:lnSpc>
              <a:spcBef>
                <a:spcPts val="600"/>
              </a:spcBef>
            </a:pPr>
            <a:r>
              <a:rPr lang="ro-RO" sz="1400" i="1" dirty="0" smtClean="0">
                <a:solidFill>
                  <a:srgbClr val="4B5564"/>
                </a:solidFill>
              </a:rPr>
              <a:t>Pentru ce ţi-ai făcut timp în mod conştient? (de ex. ai băut o cafea în linişte, ai petrecut 5 minute nefăcând nimic, o mică plimbare, câteva exerciţii de stretching, exerciţii de fitness </a:t>
            </a:r>
            <a:endParaRPr lang="ro-RO" sz="1400" i="1" dirty="0">
              <a:solidFill>
                <a:srgbClr val="4B5564"/>
              </a:solidFill>
            </a:endParaRPr>
          </a:p>
        </p:txBody>
      </p:sp>
      <p:sp>
        <p:nvSpPr>
          <p:cNvPr id="15" name="Rechteck 14"/>
          <p:cNvSpPr/>
          <p:nvPr/>
        </p:nvSpPr>
        <p:spPr>
          <a:xfrm>
            <a:off x="447019" y="559457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ro-RO" sz="1600" dirty="0">
              <a:ln>
                <a:noFill/>
              </a:ln>
              <a:solidFill>
                <a:schemeClr val="tx1"/>
              </a:solidFill>
            </a:endParaRPr>
          </a:p>
        </p:txBody>
      </p:sp>
      <p:sp>
        <p:nvSpPr>
          <p:cNvPr id="12" name="Textplatzhalter 24"/>
          <p:cNvSpPr txBox="1">
            <a:spLocks/>
          </p:cNvSpPr>
          <p:nvPr/>
        </p:nvSpPr>
        <p:spPr>
          <a:xfrm>
            <a:off x="-60684" y="389418"/>
            <a:ext cx="9073008"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Tree>
    <p:extLst>
      <p:ext uri="{BB962C8B-B14F-4D97-AF65-F5344CB8AC3E}">
        <p14:creationId xmlns:p14="http://schemas.microsoft.com/office/powerpoint/2010/main" val="903800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587103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72"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03566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ro-RO" sz="2000" dirty="0" smtClean="0"/>
              <a:t>#3 Vorbeşte deschis </a:t>
            </a:r>
            <a:endParaRPr lang="ro-RO"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#3 </a:t>
            </a:r>
            <a:r>
              <a:rPr lang="ro-RO" sz="2800" dirty="0" smtClean="0">
                <a:solidFill>
                  <a:schemeClr val="accent5"/>
                </a:solidFill>
              </a:rPr>
              <a:t>Vorbeşte deschis</a:t>
            </a:r>
            <a:endParaRPr lang="ro-RO" sz="2800" dirty="0">
              <a:solidFill>
                <a:schemeClr val="accent5"/>
              </a:solidFill>
            </a:endParaRPr>
          </a:p>
        </p:txBody>
      </p:sp>
      <p:sp>
        <p:nvSpPr>
          <p:cNvPr id="9" name="Textfeld 8"/>
          <p:cNvSpPr txBox="1"/>
          <p:nvPr/>
        </p:nvSpPr>
        <p:spPr>
          <a:xfrm>
            <a:off x="3431704" y="1976637"/>
            <a:ext cx="8172000" cy="276999"/>
          </a:xfrm>
          <a:prstGeom prst="rect">
            <a:avLst/>
          </a:prstGeom>
          <a:noFill/>
        </p:spPr>
        <p:txBody>
          <a:bodyPr wrap="square" lIns="0" tIns="0" rIns="0" bIns="0" rtlCol="0" anchor="ctr">
            <a:spAutoFit/>
          </a:bodyPr>
          <a:lstStyle/>
          <a:p>
            <a:r>
              <a:rPr lang="ro-RO" dirty="0" smtClean="0"/>
              <a:t>    Împărtăşeşte cu ceilalţi bucuria, neplăcerile, grijile, fricile. Căci vorbitul ajută!</a:t>
            </a:r>
            <a:endParaRPr lang="ro-RO" dirty="0">
              <a:solidFill>
                <a:srgbClr val="FF0000"/>
              </a:solidFill>
            </a:endParaRP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ro-RO" sz="1600" dirty="0" smtClean="0"/>
              <a:t>Îţi împărtăşeşti sentimentele cuiva? Sau mai degrabă rezolvi totul cu tine însuţi/însăţi?  </a:t>
            </a:r>
            <a:endParaRPr lang="ro-RO" sz="1600" dirty="0"/>
          </a:p>
        </p:txBody>
      </p:sp>
      <p:sp>
        <p:nvSpPr>
          <p:cNvPr id="14" name="Textfeld 13"/>
          <p:cNvSpPr txBox="1"/>
          <p:nvPr/>
        </p:nvSpPr>
        <p:spPr>
          <a:xfrm>
            <a:off x="433242" y="4246523"/>
            <a:ext cx="6562858" cy="658642"/>
          </a:xfrm>
          <a:prstGeom prst="rect">
            <a:avLst/>
          </a:prstGeom>
          <a:noFill/>
        </p:spPr>
        <p:txBody>
          <a:bodyPr wrap="square" lIns="0" tIns="0" rIns="0" bIns="0" rtlCol="0" anchor="ctr">
            <a:spAutoFit/>
          </a:bodyPr>
          <a:lstStyle/>
          <a:p>
            <a:pPr>
              <a:lnSpc>
                <a:spcPct val="90000"/>
              </a:lnSpc>
              <a:spcBef>
                <a:spcPts val="600"/>
              </a:spcBef>
            </a:pPr>
            <a:r>
              <a:rPr lang="ro-RO" sz="1400" dirty="0" smtClean="0">
                <a:solidFill>
                  <a:schemeClr val="accent5"/>
                </a:solidFill>
              </a:rPr>
              <a:t>Mică temă pentru viaţa de zi cu zi :</a:t>
            </a:r>
            <a:endParaRPr lang="ro-RO" sz="1400" dirty="0" smtClean="0">
              <a:solidFill>
                <a:srgbClr val="4B5564"/>
              </a:solidFill>
            </a:endParaRPr>
          </a:p>
          <a:p>
            <a:pPr>
              <a:lnSpc>
                <a:spcPct val="90000"/>
              </a:lnSpc>
              <a:spcBef>
                <a:spcPts val="600"/>
              </a:spcBef>
            </a:pPr>
            <a:r>
              <a:rPr lang="ro-RO" sz="1400" dirty="0" smtClean="0">
                <a:solidFill>
                  <a:srgbClr val="4B5564"/>
                </a:solidFill>
              </a:rPr>
              <a:t>Gândeşte-te la un lucru care te preocupă. Ai vorbit deja cu cineva despre acel lucru? Dacă nu, gândeşte-te cu cine ai putea vorbi.</a:t>
            </a:r>
            <a:endParaRPr lang="ro-RO" sz="1400" dirty="0">
              <a:solidFill>
                <a:srgbClr val="4B5564"/>
              </a:solidFill>
            </a:endParaRPr>
          </a:p>
        </p:txBody>
      </p:sp>
      <p:sp>
        <p:nvSpPr>
          <p:cNvPr id="13" name="Textfeld 12"/>
          <p:cNvSpPr txBox="1"/>
          <p:nvPr/>
        </p:nvSpPr>
        <p:spPr>
          <a:xfrm>
            <a:off x="433243" y="2494800"/>
            <a:ext cx="6274825" cy="1508105"/>
          </a:xfrm>
          <a:prstGeom prst="rect">
            <a:avLst/>
          </a:prstGeom>
          <a:noFill/>
        </p:spPr>
        <p:txBody>
          <a:bodyPr wrap="square" lIns="0" tIns="0" rIns="0" bIns="0" rtlCol="0" anchor="ctr">
            <a:spAutoFit/>
          </a:bodyPr>
          <a:lstStyle/>
          <a:p>
            <a:pPr fontAlgn="base"/>
            <a:r>
              <a:rPr lang="ro-RO" sz="1400" dirty="0" smtClean="0"/>
              <a:t>În mod sigur e un sentiment plăcut să împărtăşeşti bucuria cu ceilalţi. Dar e de folos şi dacă ne exprimăm în cuvinte şi comunicăm furia, grijile sau supărarea. E adevărat că sentimentele nu dispar pur şi simplu în eter după o discuţie. Dar în acest fel le conştientizăm, putem să reflectăm mai bine la gândurile şi emoţiile noastre şi ne procurăm ajutor. Nu trebuie să vorbim despre orice cu oricine, dar în anumite situaţii trebuie să ne gândim dacă nu cumva merită purtată o discuţie. Mai ales atunci când o anumită temă ne preocupă demult.</a:t>
            </a:r>
            <a:endParaRPr lang="ro-RO"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ro-RO" sz="1400" i="1" dirty="0" smtClean="0">
                <a:solidFill>
                  <a:srgbClr val="4B5564"/>
                </a:solidFill>
              </a:rPr>
              <a:t>Cine este partenerul tău de discuţie? (partener/-ă, părinţi, prieten/-ă, coleg/-ă, şef/-ă, consilier-/ă ca de ex. EAP-Hotline)</a:t>
            </a:r>
            <a:endParaRPr lang="ro-RO"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ro-RO" sz="1600" dirty="0">
              <a:ln>
                <a:noFill/>
              </a:ln>
              <a:solidFill>
                <a:schemeClr val="tx1"/>
              </a:solidFill>
            </a:endParaRPr>
          </a:p>
        </p:txBody>
      </p:sp>
      <p:sp>
        <p:nvSpPr>
          <p:cNvPr id="17" name="Textplatzhalter 24"/>
          <p:cNvSpPr txBox="1">
            <a:spLocks/>
          </p:cNvSpPr>
          <p:nvPr/>
        </p:nvSpPr>
        <p:spPr>
          <a:xfrm>
            <a:off x="-60684" y="389418"/>
            <a:ext cx="9073008"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Tree>
    <p:extLst>
      <p:ext uri="{BB962C8B-B14F-4D97-AF65-F5344CB8AC3E}">
        <p14:creationId xmlns:p14="http://schemas.microsoft.com/office/powerpoint/2010/main" val="457604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2202422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796"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0" y="985290"/>
            <a:ext cx="321568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ro-RO" sz="2000" dirty="0" smtClean="0"/>
              <a:t>#4 Gândeşte pozitiv</a:t>
            </a:r>
            <a:endParaRPr lang="ro-RO"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#4 </a:t>
            </a:r>
            <a:r>
              <a:rPr lang="ro-RO" sz="2800" dirty="0" smtClean="0">
                <a:solidFill>
                  <a:schemeClr val="accent5"/>
                </a:solidFill>
              </a:rPr>
              <a:t>Gândeşte pozitiv</a:t>
            </a:r>
            <a:endParaRPr lang="ro-RO" sz="2800" dirty="0">
              <a:solidFill>
                <a:schemeClr val="accent5"/>
              </a:solidFill>
            </a:endParaRPr>
          </a:p>
        </p:txBody>
      </p:sp>
      <p:sp>
        <p:nvSpPr>
          <p:cNvPr id="9" name="Textfeld 8"/>
          <p:cNvSpPr txBox="1"/>
          <p:nvPr/>
        </p:nvSpPr>
        <p:spPr>
          <a:xfrm>
            <a:off x="3863752" y="1976637"/>
            <a:ext cx="8244293" cy="276999"/>
          </a:xfrm>
          <a:prstGeom prst="rect">
            <a:avLst/>
          </a:prstGeom>
          <a:noFill/>
        </p:spPr>
        <p:txBody>
          <a:bodyPr wrap="square" lIns="0" tIns="0" rIns="0" bIns="0" rtlCol="0" anchor="ctr">
            <a:spAutoFit/>
          </a:bodyPr>
          <a:lstStyle/>
          <a:p>
            <a:r>
              <a:rPr lang="ro-RO" dirty="0" smtClean="0"/>
              <a:t>Nu pierde din vedere acele mici lucruri pozitive din viaţă care îţi fac plăcere.</a:t>
            </a:r>
            <a:endParaRPr lang="ro-RO"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ro-RO" sz="1600" dirty="0" smtClean="0"/>
              <a:t>Ce ţi-a mers bine astăzi? Pentru ce eşti recunoscător/recunoscătoare? </a:t>
            </a:r>
            <a:endParaRPr lang="ro-RO" sz="1600" dirty="0"/>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nSpc>
                <a:spcPct val="90000"/>
              </a:lnSpc>
              <a:spcBef>
                <a:spcPts val="600"/>
              </a:spcBef>
            </a:pPr>
            <a:r>
              <a:rPr lang="ro-RO" sz="1400" dirty="0" smtClean="0">
                <a:solidFill>
                  <a:schemeClr val="accent5"/>
                </a:solidFill>
              </a:rPr>
              <a:t>Mică temă pentru viaţa de zi cu zi :</a:t>
            </a:r>
          </a:p>
          <a:p>
            <a:r>
              <a:rPr lang="ro-RO" sz="1400" dirty="0" smtClean="0">
                <a:solidFill>
                  <a:srgbClr val="4B5564"/>
                </a:solidFill>
              </a:rPr>
              <a:t>Scrie 3 lucruri sau momente de azi sau de ieri pozitive pentru tine şi pentru care eşti recunoscător/recunoscătoare.</a:t>
            </a:r>
            <a:endParaRPr lang="ro-RO" sz="1400" dirty="0">
              <a:solidFill>
                <a:srgbClr val="4B5564"/>
              </a:solidFill>
            </a:endParaRP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ro-RO" sz="1400" dirty="0" smtClean="0"/>
              <a:t>Uneori pierdem din vedere lucrurile frumoase din viaţă, mai ales atunci când viaţa de zi cu zi este stresantă sau monotonă. Putem însă învăţa să acordăm mai multă atenţie lucrurilor care merg bine în viaţa noastră, care ne dau energie şi pentru care suntem recunoscători. Dacă suntem ceva mai atenţi în viaţa de zi cu zi şi ne concentrăm pe acestea, cu timpul ne vor fi din ce în ce mai conştiente şi mai prezente. Poate fi vorba despre un moment frumos sau de un mic succes înregistrat în ziua respectivă.</a:t>
            </a:r>
            <a:endParaRPr lang="ro-RO" sz="1400" dirty="0"/>
          </a:p>
        </p:txBody>
      </p:sp>
      <p:sp>
        <p:nvSpPr>
          <p:cNvPr id="15" name="Rechteck 14"/>
          <p:cNvSpPr/>
          <p:nvPr/>
        </p:nvSpPr>
        <p:spPr>
          <a:xfrm>
            <a:off x="331489" y="4977172"/>
            <a:ext cx="6664611" cy="286232"/>
          </a:xfrm>
          <a:prstGeom prst="rect">
            <a:avLst/>
          </a:prstGeom>
        </p:spPr>
        <p:txBody>
          <a:bodyPr wrap="square">
            <a:spAutoFit/>
          </a:bodyPr>
          <a:lstStyle/>
          <a:p>
            <a:pPr>
              <a:lnSpc>
                <a:spcPct val="90000"/>
              </a:lnSpc>
              <a:spcBef>
                <a:spcPts val="600"/>
              </a:spcBef>
            </a:pPr>
            <a:r>
              <a:rPr lang="ro-RO" sz="1400" i="1" dirty="0" smtClean="0">
                <a:solidFill>
                  <a:srgbClr val="4B5564"/>
                </a:solidFill>
              </a:rPr>
              <a:t>Numeşte 3 lucruri. (de ex. o cină delicioasă, un coleg amabil, o plimbare cu copiii etc.)</a:t>
            </a:r>
            <a:endParaRPr lang="ro-RO"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ro-RO" sz="1600" dirty="0">
              <a:ln>
                <a:noFill/>
              </a:ln>
              <a:solidFill>
                <a:schemeClr val="tx1"/>
              </a:solidFill>
            </a:endParaRPr>
          </a:p>
        </p:txBody>
      </p:sp>
      <p:sp>
        <p:nvSpPr>
          <p:cNvPr id="12" name="Textplatzhalter 24"/>
          <p:cNvSpPr txBox="1">
            <a:spLocks/>
          </p:cNvSpPr>
          <p:nvPr/>
        </p:nvSpPr>
        <p:spPr>
          <a:xfrm>
            <a:off x="-60684" y="389418"/>
            <a:ext cx="9073008"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Tree>
    <p:extLst>
      <p:ext uri="{BB962C8B-B14F-4D97-AF65-F5344CB8AC3E}">
        <p14:creationId xmlns:p14="http://schemas.microsoft.com/office/powerpoint/2010/main" val="121045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4971709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0"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Titel 1"/>
          <p:cNvSpPr txBox="1">
            <a:spLocks/>
          </p:cNvSpPr>
          <p:nvPr/>
        </p:nvSpPr>
        <p:spPr>
          <a:xfrm>
            <a:off x="-1" y="985290"/>
            <a:ext cx="3570655"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ro-RO" sz="2000" dirty="0" smtClean="0"/>
              <a:t>#5 Găseşte soluţii </a:t>
            </a:r>
            <a:endParaRPr lang="ro-RO" sz="2000" dirty="0"/>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ro-RO" sz="2800" dirty="0" smtClean="0">
                <a:solidFill>
                  <a:schemeClr val="accent6"/>
                </a:solidFill>
              </a:rPr>
              <a:t>#5 </a:t>
            </a:r>
            <a:r>
              <a:rPr lang="ro-RO" sz="2800" dirty="0" smtClean="0">
                <a:solidFill>
                  <a:schemeClr val="accent5"/>
                </a:solidFill>
              </a:rPr>
              <a:t>Găseşte soluţii</a:t>
            </a:r>
            <a:endParaRPr lang="ro-RO" sz="2800" dirty="0">
              <a:solidFill>
                <a:schemeClr val="accent5"/>
              </a:solidFill>
            </a:endParaRPr>
          </a:p>
        </p:txBody>
      </p:sp>
      <p:sp>
        <p:nvSpPr>
          <p:cNvPr id="9" name="Textfeld 8"/>
          <p:cNvSpPr txBox="1"/>
          <p:nvPr/>
        </p:nvSpPr>
        <p:spPr>
          <a:xfrm>
            <a:off x="3215680" y="1976637"/>
            <a:ext cx="8928992" cy="276999"/>
          </a:xfrm>
          <a:prstGeom prst="rect">
            <a:avLst/>
          </a:prstGeom>
          <a:noFill/>
        </p:spPr>
        <p:txBody>
          <a:bodyPr wrap="square" lIns="0" tIns="0" rIns="0" bIns="0" rtlCol="0" anchor="ctr">
            <a:spAutoFit/>
          </a:bodyPr>
          <a:lstStyle/>
          <a:p>
            <a:r>
              <a:rPr lang="ro-RO" dirty="0" smtClean="0"/>
              <a:t>Concentrează-te pe soluţii şi pe realizarea de paşi înainte în loc să te laşi copleşit de probleme. </a:t>
            </a:r>
            <a:endParaRPr lang="ro-RO" dirty="0"/>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ro-RO" sz="1600" dirty="0" smtClean="0"/>
              <a:t>Există un lucru care te preocupă continuu? Care ar putea fi soluţia? </a:t>
            </a:r>
            <a:endParaRPr lang="ro-RO" sz="1600" dirty="0"/>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ro-RO" sz="1400" dirty="0" smtClean="0">
                <a:solidFill>
                  <a:schemeClr val="accent5"/>
                </a:solidFill>
              </a:rPr>
              <a:t>Mică temă pentru viaţa de zi cu zi:</a:t>
            </a:r>
          </a:p>
          <a:p>
            <a:r>
              <a:rPr lang="ro-RO" sz="1400" dirty="0" smtClean="0">
                <a:solidFill>
                  <a:srgbClr val="4B5564"/>
                </a:solidFill>
              </a:rPr>
              <a:t>Gândeşte-te ce te preocupă sau deranjează de mai mult timp. Uneori e vorba doar de un lucru mărunt. Gândeşte-te la posibilităţi care te-ar putea ajuta.</a:t>
            </a:r>
            <a:endParaRPr lang="ro-RO" sz="1400" dirty="0">
              <a:solidFill>
                <a:srgbClr val="4B5564"/>
              </a:solidFill>
            </a:endParaRPr>
          </a:p>
        </p:txBody>
      </p:sp>
      <p:sp>
        <p:nvSpPr>
          <p:cNvPr id="13" name="Textfeld 12"/>
          <p:cNvSpPr txBox="1"/>
          <p:nvPr/>
        </p:nvSpPr>
        <p:spPr>
          <a:xfrm>
            <a:off x="433243" y="2602523"/>
            <a:ext cx="6274825" cy="1292662"/>
          </a:xfrm>
          <a:prstGeom prst="rect">
            <a:avLst/>
          </a:prstGeom>
          <a:noFill/>
        </p:spPr>
        <p:txBody>
          <a:bodyPr wrap="square" lIns="0" tIns="0" rIns="0" bIns="0" rtlCol="0" anchor="ctr">
            <a:spAutoFit/>
          </a:bodyPr>
          <a:lstStyle/>
          <a:p>
            <a:pPr fontAlgn="base"/>
            <a:r>
              <a:rPr lang="ro-RO" sz="1400" dirty="0" smtClean="0"/>
              <a:t>Uneori ne enervăm din aceleaşi motive sau ne gândim mereu la aceeaşi problemă. Ne pierdem în gânduri negative, ne simţim poate neînţeleşi, ne vedem posibil în rolul victimei. În acest fel ne risipim energia. În loc să facem asta ne putem gândi dacă găsim o soluţie. Poate singuri, poate cu ajutorul celorlalţi. Anumite lucruri se află în afara zonei noastre de influenţă. În acest caz n-ar trebui să ne enervăm, ci să acceptăm situaţia.</a:t>
            </a:r>
            <a:endParaRPr lang="ro-RO" sz="1400" dirty="0"/>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ro-RO" sz="1400" i="1" dirty="0" smtClean="0">
                <a:solidFill>
                  <a:srgbClr val="4B5564"/>
                </a:solidFill>
              </a:rPr>
              <a:t>Numeşte aici posibilităţile care te-ar putea ajuta. (de ex. să ceri ajutor,  să porţi o discuţie, să scrii o to-do-list). </a:t>
            </a:r>
            <a:endParaRPr lang="ro-RO"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ro-RO" sz="1600" dirty="0">
              <a:ln>
                <a:noFill/>
              </a:ln>
              <a:solidFill>
                <a:schemeClr val="tx1"/>
              </a:solidFill>
            </a:endParaRPr>
          </a:p>
        </p:txBody>
      </p:sp>
      <p:sp>
        <p:nvSpPr>
          <p:cNvPr id="11" name="Textplatzhalter 24"/>
          <p:cNvSpPr txBox="1">
            <a:spLocks/>
          </p:cNvSpPr>
          <p:nvPr/>
        </p:nvSpPr>
        <p:spPr>
          <a:xfrm>
            <a:off x="-60684" y="389418"/>
            <a:ext cx="9073008" cy="529279"/>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ro-RO" sz="2400" dirty="0" smtClean="0">
                <a:latin typeface="TKTypeMedium" panose="020B0606040502020204" pitchFamily="34" charset="0"/>
              </a:rPr>
              <a:t>#howareyou: Sfaturi despre cum să ai o dispoziţie de 5 ori mai bună</a:t>
            </a:r>
            <a:endParaRPr lang="ro-RO" sz="2400" dirty="0"/>
          </a:p>
        </p:txBody>
      </p:sp>
    </p:spTree>
    <p:extLst>
      <p:ext uri="{BB962C8B-B14F-4D97-AF65-F5344CB8AC3E}">
        <p14:creationId xmlns:p14="http://schemas.microsoft.com/office/powerpoint/2010/main" val="21883285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1188</Words>
  <Application>Microsoft Office PowerPoint</Application>
  <PresentationFormat>Breitbild</PresentationFormat>
  <Paragraphs>65</Paragraphs>
  <Slides>7</Slides>
  <Notes>7</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we.care: Kampagne 2021</dc:title>
  <dc:subject>Ü de-ro</dc:subject>
  <dc:creator/>
  <cp:lastModifiedBy/>
  <cp:revision>1</cp:revision>
  <dcterms:created xsi:type="dcterms:W3CDTF">2021-02-22T12:35:30Z</dcterms:created>
  <dcterms:modified xsi:type="dcterms:W3CDTF">2021-04-06T12:18:43Z</dcterms:modified>
</cp:coreProperties>
</file>