
<file path=[Content_Types].xml><?xml version="1.0" encoding="utf-8"?>
<Types xmlns="http://schemas.openxmlformats.org/package/2006/content-types">
  <Default Extension="bin" ContentType="application/vnd.openxmlformats-officedocument.oleObject"/>
  <Default Extension="png" ContentType="image/png"/>
  <Default Extension="tmp"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6" y="252"/>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rtl="0">
              <a:defRPr sz="1200"/>
            </a:lvl1pPr>
          </a:lstStyle>
          <a:p>
            <a:endParaRPr lang="sk-SK"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rtl="0">
              <a:defRPr sz="1200"/>
            </a:lvl1pPr>
          </a:lstStyle>
          <a:p>
            <a:fld id="{80AD6230-35D5-4CDF-8FAD-B5EAC575EF9D}" type="datetimeFigureOut">
              <a:rPr lang="sk-SK" smtClean="0"/>
              <a:pPr/>
              <a:t>6. 4. 2021</a:t>
            </a:fld>
            <a:endParaRPr lang="sk-SK"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sk-SK" dirty="0" err="1" smtClean="0"/>
              <a:t>Click</a:t>
            </a:r>
            <a:r>
              <a:rPr lang="sk-SK" dirty="0" smtClean="0"/>
              <a:t> to </a:t>
            </a:r>
            <a:r>
              <a:rPr lang="sk-SK" dirty="0" err="1" smtClean="0"/>
              <a:t>edit</a:t>
            </a:r>
            <a:r>
              <a:rPr lang="sk-SK" dirty="0" smtClean="0"/>
              <a:t> </a:t>
            </a:r>
            <a:r>
              <a:rPr lang="sk-SK" dirty="0" err="1" smtClean="0"/>
              <a:t>Master</a:t>
            </a:r>
            <a:r>
              <a:rPr lang="sk-SK" dirty="0" smtClean="0"/>
              <a:t> text </a:t>
            </a:r>
            <a:r>
              <a:rPr lang="sk-SK" dirty="0" err="1" smtClean="0"/>
              <a:t>styles</a:t>
            </a:r>
            <a:endParaRPr lang="sk-SK" dirty="0" smtClean="0"/>
          </a:p>
          <a:p>
            <a:pPr lvl="1"/>
            <a:r>
              <a:rPr lang="sk-SK" dirty="0" err="1" smtClean="0"/>
              <a:t>Second</a:t>
            </a:r>
            <a:r>
              <a:rPr lang="sk-SK" dirty="0" smtClean="0"/>
              <a:t> level</a:t>
            </a:r>
          </a:p>
          <a:p>
            <a:pPr lvl="2"/>
            <a:r>
              <a:rPr lang="sk-SK" dirty="0" err="1" smtClean="0"/>
              <a:t>Third</a:t>
            </a:r>
            <a:r>
              <a:rPr lang="sk-SK" dirty="0" smtClean="0"/>
              <a:t> level</a:t>
            </a:r>
          </a:p>
          <a:p>
            <a:pPr lvl="3"/>
            <a:r>
              <a:rPr lang="sk-SK" dirty="0" err="1" smtClean="0"/>
              <a:t>Fourth</a:t>
            </a:r>
            <a:r>
              <a:rPr lang="sk-SK" dirty="0" smtClean="0"/>
              <a:t> level</a:t>
            </a:r>
          </a:p>
          <a:p>
            <a:pPr lvl="4"/>
            <a:r>
              <a:rPr lang="sk-SK" dirty="0" err="1" smtClean="0"/>
              <a:t>Fifth</a:t>
            </a:r>
            <a:r>
              <a:rPr lang="sk-SK" dirty="0" smtClean="0"/>
              <a:t> level</a:t>
            </a:r>
            <a:endParaRPr lang="sk-SK" dirty="0"/>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rtl="0">
              <a:defRPr sz="1200"/>
            </a:lvl1pPr>
          </a:lstStyle>
          <a:p>
            <a:endParaRPr lang="sk-SK"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rtl="0">
              <a:defRPr sz="1200"/>
            </a:lvl1pPr>
          </a:lstStyle>
          <a:p>
            <a:fld id="{CAA2A421-727C-49B1-A098-B7277550379B}" type="slidenum">
              <a:rPr lang="sk-SK" smtClean="0"/>
              <a:pPr/>
              <a:t>‹Nr.›</a:t>
            </a:fld>
            <a:endParaRPr lang="sk-SK"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1</a:t>
            </a:fld>
            <a:endParaRPr lang="sk-SK" dirty="0"/>
          </a:p>
        </p:txBody>
      </p:sp>
    </p:spTree>
    <p:extLst>
      <p:ext uri="{BB962C8B-B14F-4D97-AF65-F5344CB8AC3E}">
        <p14:creationId xmlns:p14="http://schemas.microsoft.com/office/powerpoint/2010/main" val="12517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2</a:t>
            </a:fld>
            <a:endParaRPr lang="sk-SK" dirty="0"/>
          </a:p>
        </p:txBody>
      </p:sp>
    </p:spTree>
    <p:extLst>
      <p:ext uri="{BB962C8B-B14F-4D97-AF65-F5344CB8AC3E}">
        <p14:creationId xmlns:p14="http://schemas.microsoft.com/office/powerpoint/2010/main" val="1791483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3</a:t>
            </a:fld>
            <a:endParaRPr lang="sk-SK" dirty="0"/>
          </a:p>
        </p:txBody>
      </p:sp>
    </p:spTree>
    <p:extLst>
      <p:ext uri="{BB962C8B-B14F-4D97-AF65-F5344CB8AC3E}">
        <p14:creationId xmlns:p14="http://schemas.microsoft.com/office/powerpoint/2010/main" val="65751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4</a:t>
            </a:fld>
            <a:endParaRPr lang="sk-SK" dirty="0"/>
          </a:p>
        </p:txBody>
      </p:sp>
    </p:spTree>
    <p:extLst>
      <p:ext uri="{BB962C8B-B14F-4D97-AF65-F5344CB8AC3E}">
        <p14:creationId xmlns:p14="http://schemas.microsoft.com/office/powerpoint/2010/main" val="220461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5</a:t>
            </a:fld>
            <a:endParaRPr lang="sk-SK" dirty="0"/>
          </a:p>
        </p:txBody>
      </p:sp>
    </p:spTree>
    <p:extLst>
      <p:ext uri="{BB962C8B-B14F-4D97-AF65-F5344CB8AC3E}">
        <p14:creationId xmlns:p14="http://schemas.microsoft.com/office/powerpoint/2010/main" val="2687144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6</a:t>
            </a:fld>
            <a:endParaRPr lang="sk-SK" dirty="0"/>
          </a:p>
        </p:txBody>
      </p:sp>
    </p:spTree>
    <p:extLst>
      <p:ext uri="{BB962C8B-B14F-4D97-AF65-F5344CB8AC3E}">
        <p14:creationId xmlns:p14="http://schemas.microsoft.com/office/powerpoint/2010/main" val="1488178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sk-SK" dirty="0"/>
          </a:p>
        </p:txBody>
      </p:sp>
      <p:sp>
        <p:nvSpPr>
          <p:cNvPr id="4" name="Foliennummernplatzhalter 3"/>
          <p:cNvSpPr>
            <a:spLocks noGrp="1"/>
          </p:cNvSpPr>
          <p:nvPr>
            <p:ph type="sldNum" sz="quarter" idx="10"/>
          </p:nvPr>
        </p:nvSpPr>
        <p:spPr/>
        <p:txBody>
          <a:bodyPr/>
          <a:lstStyle/>
          <a:p>
            <a:fld id="{CAA2A421-727C-49B1-A098-B7277550379B}" type="slidenum">
              <a:rPr lang="sk-SK" smtClean="0"/>
              <a:pPr/>
              <a:t>7</a:t>
            </a:fld>
            <a:endParaRPr lang="sk-SK"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8.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8.emf"/><Relationship Id="rId4" Type="http://schemas.openxmlformats.org/officeDocument/2006/relationships/oleObject" Target="../embeddings/oleObject8.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47966500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7"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sk-SK" dirty="0" err="1" smtClean="0"/>
              <a:t>Concise</a:t>
            </a:r>
            <a:r>
              <a:rPr lang="sk-SK" dirty="0" smtClean="0"/>
              <a:t> title </a:t>
            </a:r>
            <a:br>
              <a:rPr lang="sk-SK" dirty="0" smtClean="0"/>
            </a:br>
            <a:r>
              <a:rPr lang="sk-SK" dirty="0" err="1" smtClean="0"/>
              <a:t>for</a:t>
            </a:r>
            <a:r>
              <a:rPr lang="sk-SK" dirty="0" smtClean="0"/>
              <a:t> </a:t>
            </a:r>
            <a:r>
              <a:rPr lang="sk-SK" dirty="0" err="1" smtClean="0"/>
              <a:t>presentation</a:t>
            </a:r>
            <a:endParaRPr lang="sk-SK"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dirty="0" err="1" smtClean="0"/>
              <a:t>Additional</a:t>
            </a:r>
            <a:r>
              <a:rPr lang="sk-SK" dirty="0" smtClean="0"/>
              <a:t> </a:t>
            </a:r>
            <a:r>
              <a:rPr lang="sk-SK" dirty="0" err="1" smtClean="0"/>
              <a:t>subline</a:t>
            </a:r>
            <a:endParaRPr lang="sk-SK"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sk-SK" dirty="0" err="1" smtClean="0"/>
              <a:t>Date</a:t>
            </a:r>
            <a:r>
              <a:rPr lang="sk-SK" dirty="0" smtClean="0"/>
              <a:t>  |  </a:t>
            </a:r>
            <a:r>
              <a:rPr lang="sk-SK" dirty="0" err="1" smtClean="0"/>
              <a:t>Name</a:t>
            </a:r>
            <a:r>
              <a:rPr lang="sk-SK" dirty="0" smtClean="0"/>
              <a:t> of speaker</a:t>
            </a:r>
            <a:br>
              <a:rPr lang="sk-SK" dirty="0" smtClean="0"/>
            </a:br>
            <a:r>
              <a:rPr lang="sk-SK" dirty="0" err="1" smtClean="0"/>
              <a:t>Sender</a:t>
            </a:r>
            <a:r>
              <a:rPr lang="sk-SK" dirty="0" smtClean="0"/>
              <a:t>: </a:t>
            </a:r>
            <a:r>
              <a:rPr lang="sk-SK" dirty="0" err="1" smtClean="0"/>
              <a:t>thyssenkrupp</a:t>
            </a:r>
            <a:r>
              <a:rPr lang="sk-SK" dirty="0" smtClean="0"/>
              <a:t> + BA (</a:t>
            </a:r>
            <a:r>
              <a:rPr lang="sk-SK" dirty="0" err="1" smtClean="0"/>
              <a:t>optional</a:t>
            </a:r>
            <a:r>
              <a:rPr lang="sk-SK" dirty="0" smtClean="0"/>
              <a:t> </a:t>
            </a:r>
            <a:r>
              <a:rPr lang="sk-SK" dirty="0" err="1" smtClean="0"/>
              <a:t>additional</a:t>
            </a:r>
            <a:r>
              <a:rPr lang="sk-SK" dirty="0" smtClean="0"/>
              <a:t> management </a:t>
            </a:r>
            <a:r>
              <a:rPr lang="sk-SK" dirty="0" err="1" smtClean="0"/>
              <a:t>structure</a:t>
            </a:r>
            <a:r>
              <a:rPr lang="sk-SK" dirty="0" smtClean="0"/>
              <a:t>/</a:t>
            </a:r>
            <a:r>
              <a:rPr lang="sk-SK" dirty="0" err="1" smtClean="0"/>
              <a:t>not</a:t>
            </a:r>
            <a:r>
              <a:rPr lang="sk-SK" dirty="0" smtClean="0"/>
              <a:t> </a:t>
            </a:r>
            <a:r>
              <a:rPr lang="sk-SK" dirty="0" err="1" smtClean="0"/>
              <a:t>legal</a:t>
            </a:r>
            <a:r>
              <a:rPr lang="sk-SK" dirty="0" smtClean="0"/>
              <a:t> entity)</a:t>
            </a:r>
            <a:endParaRPr lang="sk-SK" dirty="0"/>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133110074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1"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sk-SK" dirty="0" err="1" smtClean="0"/>
              <a:t>Concise</a:t>
            </a:r>
            <a:r>
              <a:rPr lang="sk-SK" dirty="0" smtClean="0"/>
              <a:t> title </a:t>
            </a:r>
            <a:br>
              <a:rPr lang="sk-SK" dirty="0" smtClean="0"/>
            </a:br>
            <a:r>
              <a:rPr lang="sk-SK" dirty="0" err="1" smtClean="0"/>
              <a:t>for</a:t>
            </a:r>
            <a:r>
              <a:rPr lang="sk-SK" dirty="0" smtClean="0"/>
              <a:t> </a:t>
            </a:r>
            <a:r>
              <a:rPr lang="sk-SK" dirty="0" err="1" smtClean="0"/>
              <a:t>presentation</a:t>
            </a:r>
            <a:endParaRPr lang="sk-SK"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dirty="0" err="1" smtClean="0"/>
              <a:t>Additional</a:t>
            </a:r>
            <a:r>
              <a:rPr lang="sk-SK" dirty="0" smtClean="0"/>
              <a:t> </a:t>
            </a:r>
            <a:r>
              <a:rPr lang="sk-SK" dirty="0" err="1" smtClean="0"/>
              <a:t>subline</a:t>
            </a:r>
            <a:endParaRPr lang="sk-SK"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sk-SK" dirty="0" err="1" smtClean="0"/>
              <a:t>Date</a:t>
            </a:r>
            <a:r>
              <a:rPr lang="sk-SK" dirty="0" smtClean="0"/>
              <a:t>  |  </a:t>
            </a:r>
            <a:r>
              <a:rPr lang="sk-SK" dirty="0" err="1" smtClean="0"/>
              <a:t>Name</a:t>
            </a:r>
            <a:r>
              <a:rPr lang="sk-SK" dirty="0" smtClean="0"/>
              <a:t> of speaker</a:t>
            </a:r>
            <a:br>
              <a:rPr lang="sk-SK" dirty="0" smtClean="0"/>
            </a:br>
            <a:r>
              <a:rPr lang="sk-SK" dirty="0" err="1" smtClean="0"/>
              <a:t>Sender</a:t>
            </a:r>
            <a:r>
              <a:rPr lang="sk-SK" dirty="0" smtClean="0"/>
              <a:t>: </a:t>
            </a:r>
            <a:r>
              <a:rPr lang="sk-SK" dirty="0" err="1" smtClean="0"/>
              <a:t>thyssenkrupp</a:t>
            </a:r>
            <a:r>
              <a:rPr lang="sk-SK" dirty="0" smtClean="0"/>
              <a:t> + BA (</a:t>
            </a:r>
            <a:r>
              <a:rPr lang="sk-SK" dirty="0" err="1" smtClean="0"/>
              <a:t>optional</a:t>
            </a:r>
            <a:r>
              <a:rPr lang="sk-SK" dirty="0" smtClean="0"/>
              <a:t> </a:t>
            </a:r>
            <a:r>
              <a:rPr lang="sk-SK" dirty="0" err="1" smtClean="0"/>
              <a:t>additional</a:t>
            </a:r>
            <a:r>
              <a:rPr lang="sk-SK" dirty="0" smtClean="0"/>
              <a:t> management </a:t>
            </a:r>
            <a:r>
              <a:rPr lang="sk-SK" dirty="0" err="1" smtClean="0"/>
              <a:t>structure</a:t>
            </a:r>
            <a:r>
              <a:rPr lang="sk-SK" dirty="0" smtClean="0"/>
              <a:t>/</a:t>
            </a:r>
            <a:r>
              <a:rPr lang="sk-SK" dirty="0" err="1" smtClean="0"/>
              <a:t>not</a:t>
            </a:r>
            <a:r>
              <a:rPr lang="sk-SK" dirty="0" smtClean="0"/>
              <a:t> </a:t>
            </a:r>
            <a:r>
              <a:rPr lang="sk-SK" dirty="0" err="1" smtClean="0"/>
              <a:t>legal</a:t>
            </a:r>
            <a:r>
              <a:rPr lang="sk-SK" dirty="0" smtClean="0"/>
              <a:t> entity)</a:t>
            </a:r>
            <a:endParaRPr lang="sk-SK" dirty="0"/>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9482272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6"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sk-SK" dirty="0" err="1" smtClean="0"/>
              <a:t>Titelmasterformat</a:t>
            </a:r>
            <a:r>
              <a:rPr lang="sk-SK" dirty="0" smtClean="0"/>
              <a:t> </a:t>
            </a:r>
            <a:r>
              <a:rPr lang="sk-SK" dirty="0" err="1" smtClean="0"/>
              <a:t>durch</a:t>
            </a:r>
            <a:r>
              <a:rPr lang="sk-SK" dirty="0" smtClean="0"/>
              <a:t> </a:t>
            </a:r>
            <a:r>
              <a:rPr lang="sk-SK" dirty="0" err="1" smtClean="0"/>
              <a:t>Klicken</a:t>
            </a:r>
            <a:r>
              <a:rPr lang="sk-SK" dirty="0" smtClean="0"/>
              <a:t> </a:t>
            </a:r>
            <a:r>
              <a:rPr lang="sk-SK" dirty="0" err="1" smtClean="0"/>
              <a:t>bearbeiten</a:t>
            </a:r>
            <a:endParaRPr lang="sk-SK" dirty="0"/>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24782174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5"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sk-SK" dirty="0" err="1" smtClean="0"/>
              <a:t>Headline</a:t>
            </a:r>
            <a:r>
              <a:rPr lang="sk-SK" dirty="0" smtClean="0"/>
              <a:t> </a:t>
            </a:r>
            <a:r>
              <a:rPr lang="sk-SK" dirty="0" err="1" smtClean="0"/>
              <a:t>for</a:t>
            </a:r>
            <a:r>
              <a:rPr lang="sk-SK" dirty="0" smtClean="0"/>
              <a:t> max </a:t>
            </a:r>
            <a:r>
              <a:rPr lang="sk-SK" dirty="0" err="1" smtClean="0"/>
              <a:t>two</a:t>
            </a:r>
            <a:r>
              <a:rPr lang="sk-SK" dirty="0" smtClean="0"/>
              <a:t> </a:t>
            </a:r>
            <a:r>
              <a:rPr lang="sk-SK" dirty="0" err="1" smtClean="0"/>
              <a:t>lines</a:t>
            </a:r>
            <a:r>
              <a:rPr lang="sk-SK" dirty="0" smtClean="0"/>
              <a:t> tk </a:t>
            </a:r>
            <a:r>
              <a:rPr lang="sk-SK" dirty="0" err="1" smtClean="0"/>
              <a:t>Brand</a:t>
            </a:r>
            <a:r>
              <a:rPr lang="sk-SK" dirty="0" smtClean="0"/>
              <a:t> </a:t>
            </a:r>
            <a:r>
              <a:rPr lang="sk-SK" dirty="0" err="1" smtClean="0"/>
              <a:t>Blue</a:t>
            </a:r>
            <a:r>
              <a:rPr lang="sk-SK" dirty="0" smtClean="0"/>
              <a:t> (</a:t>
            </a:r>
            <a:r>
              <a:rPr lang="sk-SK" dirty="0" err="1" smtClean="0"/>
              <a:t>Subline</a:t>
            </a:r>
            <a:r>
              <a:rPr lang="sk-SK" dirty="0" smtClean="0"/>
              <a:t> </a:t>
            </a:r>
            <a:r>
              <a:rPr lang="sk-SK" dirty="0" err="1" smtClean="0"/>
              <a:t>one</a:t>
            </a:r>
            <a:r>
              <a:rPr lang="sk-SK" dirty="0" smtClean="0"/>
              <a:t> </a:t>
            </a:r>
            <a:r>
              <a:rPr lang="sk-SK" dirty="0" err="1" smtClean="0"/>
              <a:t>line</a:t>
            </a:r>
            <a:r>
              <a:rPr lang="sk-SK" dirty="0" smtClean="0"/>
              <a:t> </a:t>
            </a:r>
            <a:r>
              <a:rPr lang="sk-SK" dirty="0" err="1" smtClean="0"/>
              <a:t>only</a:t>
            </a:r>
            <a:r>
              <a:rPr lang="sk-SK" dirty="0" smtClean="0"/>
              <a:t> 18 </a:t>
            </a:r>
            <a:r>
              <a:rPr lang="sk-SK" dirty="0" err="1" smtClean="0"/>
              <a:t>pt</a:t>
            </a:r>
            <a:r>
              <a:rPr lang="sk-SK" dirty="0" smtClean="0"/>
              <a:t> </a:t>
            </a:r>
            <a:r>
              <a:rPr lang="sk-SK" dirty="0" err="1" smtClean="0"/>
              <a:t>grey</a:t>
            </a:r>
            <a:r>
              <a:rPr lang="sk-SK" dirty="0" smtClean="0"/>
              <a:t>)</a:t>
            </a:r>
            <a:endParaRPr lang="sk-SK"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sk-SK" dirty="0" err="1" smtClean="0"/>
              <a:t>Textmasterformat</a:t>
            </a:r>
            <a:r>
              <a:rPr lang="sk-SK" dirty="0" smtClean="0"/>
              <a:t> </a:t>
            </a:r>
            <a:r>
              <a:rPr lang="sk-SK" dirty="0" err="1" smtClean="0"/>
              <a:t>bearbeiten</a:t>
            </a:r>
            <a:endParaRPr lang="sk-SK" dirty="0" smtClean="0"/>
          </a:p>
          <a:p>
            <a:pPr lvl="1"/>
            <a:r>
              <a:rPr lang="sk-SK" dirty="0" err="1" smtClean="0"/>
              <a:t>Zweite</a:t>
            </a:r>
            <a:r>
              <a:rPr lang="sk-SK" dirty="0" smtClean="0"/>
              <a:t> Ebene</a:t>
            </a:r>
          </a:p>
          <a:p>
            <a:pPr lvl="2"/>
            <a:r>
              <a:rPr lang="sk-SK" dirty="0" err="1" smtClean="0"/>
              <a:t>Dritte</a:t>
            </a:r>
            <a:r>
              <a:rPr lang="sk-SK" dirty="0" smtClean="0"/>
              <a:t> Ebene</a:t>
            </a:r>
          </a:p>
          <a:p>
            <a:pPr lvl="3"/>
            <a:r>
              <a:rPr lang="sk-SK" dirty="0" err="1" smtClean="0"/>
              <a:t>Vierte</a:t>
            </a:r>
            <a:r>
              <a:rPr lang="sk-SK" dirty="0" smtClean="0"/>
              <a:t> Ebene</a:t>
            </a:r>
          </a:p>
          <a:p>
            <a:pPr lvl="4"/>
            <a:r>
              <a:rPr lang="sk-SK" dirty="0" err="1" smtClean="0"/>
              <a:t>Fünfte</a:t>
            </a:r>
            <a:r>
              <a:rPr lang="sk-SK" dirty="0" smtClean="0"/>
              <a:t> Ebene</a:t>
            </a:r>
            <a:endParaRPr lang="sk-SK"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sk-SK" dirty="0" err="1" smtClean="0"/>
              <a:t>Placeholder</a:t>
            </a:r>
            <a:r>
              <a:rPr lang="sk-SK" dirty="0" smtClean="0"/>
              <a:t> </a:t>
            </a:r>
            <a:r>
              <a:rPr lang="sk-SK" dirty="0" err="1" smtClean="0"/>
              <a:t>for</a:t>
            </a:r>
            <a:r>
              <a:rPr lang="sk-SK" dirty="0" smtClean="0"/>
              <a:t> </a:t>
            </a:r>
            <a:r>
              <a:rPr lang="sk-SK" dirty="0" err="1" smtClean="0"/>
              <a:t>sources</a:t>
            </a:r>
            <a:r>
              <a:rPr lang="sk-SK" dirty="0" smtClean="0"/>
              <a:t> and </a:t>
            </a:r>
            <a:r>
              <a:rPr lang="sk-SK" dirty="0" err="1" smtClean="0"/>
              <a:t>footnote</a:t>
            </a:r>
            <a:r>
              <a:rPr lang="sk-SK" dirty="0" smtClean="0"/>
              <a:t>: </a:t>
            </a:r>
            <a:r>
              <a:rPr lang="sk-SK" dirty="0" err="1" smtClean="0"/>
              <a:t>footnotes</a:t>
            </a:r>
            <a:r>
              <a:rPr lang="sk-SK" dirty="0" smtClean="0"/>
              <a:t> are </a:t>
            </a:r>
            <a:r>
              <a:rPr lang="sk-SK" dirty="0" err="1" smtClean="0"/>
              <a:t>numbered</a:t>
            </a:r>
            <a:r>
              <a:rPr lang="sk-SK" dirty="0" smtClean="0"/>
              <a:t> (no *) </a:t>
            </a:r>
            <a:endParaRPr lang="sk-SK" dirty="0"/>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063910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0"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sk-SK" dirty="0" err="1" smtClean="0"/>
              <a:t>Headline</a:t>
            </a:r>
            <a:r>
              <a:rPr lang="sk-SK" dirty="0" smtClean="0"/>
              <a:t> </a:t>
            </a:r>
            <a:r>
              <a:rPr lang="sk-SK" dirty="0" err="1" smtClean="0"/>
              <a:t>for</a:t>
            </a:r>
            <a:r>
              <a:rPr lang="sk-SK" dirty="0" smtClean="0"/>
              <a:t> max </a:t>
            </a:r>
            <a:r>
              <a:rPr lang="sk-SK" dirty="0" err="1" smtClean="0"/>
              <a:t>two</a:t>
            </a:r>
            <a:r>
              <a:rPr lang="sk-SK" dirty="0" smtClean="0"/>
              <a:t> </a:t>
            </a:r>
            <a:r>
              <a:rPr lang="sk-SK" dirty="0" err="1" smtClean="0"/>
              <a:t>lines</a:t>
            </a:r>
            <a:r>
              <a:rPr lang="sk-SK" dirty="0" smtClean="0"/>
              <a:t> tk </a:t>
            </a:r>
            <a:r>
              <a:rPr lang="sk-SK" dirty="0" err="1" smtClean="0"/>
              <a:t>Brand</a:t>
            </a:r>
            <a:r>
              <a:rPr lang="sk-SK" dirty="0" smtClean="0"/>
              <a:t> </a:t>
            </a:r>
            <a:r>
              <a:rPr lang="sk-SK" dirty="0" err="1" smtClean="0"/>
              <a:t>Blue</a:t>
            </a:r>
            <a:r>
              <a:rPr lang="sk-SK" dirty="0" smtClean="0"/>
              <a:t> (</a:t>
            </a:r>
            <a:r>
              <a:rPr lang="sk-SK" dirty="0" err="1" smtClean="0"/>
              <a:t>Subline</a:t>
            </a:r>
            <a:r>
              <a:rPr lang="sk-SK" dirty="0" smtClean="0"/>
              <a:t> </a:t>
            </a:r>
            <a:r>
              <a:rPr lang="sk-SK" dirty="0" err="1" smtClean="0"/>
              <a:t>one</a:t>
            </a:r>
            <a:r>
              <a:rPr lang="sk-SK" dirty="0" smtClean="0"/>
              <a:t> </a:t>
            </a:r>
            <a:r>
              <a:rPr lang="sk-SK" dirty="0" err="1" smtClean="0"/>
              <a:t>line</a:t>
            </a:r>
            <a:r>
              <a:rPr lang="sk-SK" dirty="0" smtClean="0"/>
              <a:t> </a:t>
            </a:r>
            <a:r>
              <a:rPr lang="sk-SK" dirty="0" err="1" smtClean="0"/>
              <a:t>only</a:t>
            </a:r>
            <a:r>
              <a:rPr lang="sk-SK" dirty="0" smtClean="0"/>
              <a:t> 18 </a:t>
            </a:r>
            <a:r>
              <a:rPr lang="sk-SK" dirty="0" err="1" smtClean="0"/>
              <a:t>pt</a:t>
            </a:r>
            <a:r>
              <a:rPr lang="sk-SK" dirty="0" smtClean="0"/>
              <a:t> </a:t>
            </a:r>
            <a:r>
              <a:rPr lang="sk-SK" dirty="0" err="1" smtClean="0"/>
              <a:t>grey</a:t>
            </a:r>
            <a:r>
              <a:rPr lang="sk-SK" dirty="0" smtClean="0"/>
              <a:t>)</a:t>
            </a:r>
            <a:endParaRPr lang="sk-SK"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sk-SK" dirty="0" err="1" smtClean="0"/>
              <a:t>Textmasterformat</a:t>
            </a:r>
            <a:r>
              <a:rPr lang="sk-SK" dirty="0" smtClean="0"/>
              <a:t> </a:t>
            </a:r>
            <a:r>
              <a:rPr lang="sk-SK" dirty="0" err="1" smtClean="0"/>
              <a:t>bearbeiten</a:t>
            </a:r>
            <a:endParaRPr lang="sk-SK" dirty="0" smtClean="0"/>
          </a:p>
          <a:p>
            <a:pPr lvl="1"/>
            <a:r>
              <a:rPr lang="sk-SK" dirty="0" err="1" smtClean="0"/>
              <a:t>Zweite</a:t>
            </a:r>
            <a:r>
              <a:rPr lang="sk-SK" dirty="0" smtClean="0"/>
              <a:t> Ebene</a:t>
            </a:r>
          </a:p>
          <a:p>
            <a:pPr lvl="2"/>
            <a:r>
              <a:rPr lang="sk-SK" dirty="0" err="1" smtClean="0"/>
              <a:t>Dritte</a:t>
            </a:r>
            <a:r>
              <a:rPr lang="sk-SK" dirty="0" smtClean="0"/>
              <a:t> Ebene</a:t>
            </a:r>
          </a:p>
          <a:p>
            <a:pPr lvl="3"/>
            <a:r>
              <a:rPr lang="sk-SK" dirty="0" err="1" smtClean="0"/>
              <a:t>Vierte</a:t>
            </a:r>
            <a:r>
              <a:rPr lang="sk-SK" dirty="0" smtClean="0"/>
              <a:t> Ebene</a:t>
            </a:r>
          </a:p>
          <a:p>
            <a:pPr lvl="4"/>
            <a:r>
              <a:rPr lang="sk-SK" dirty="0" err="1" smtClean="0"/>
              <a:t>Fünfte</a:t>
            </a:r>
            <a:r>
              <a:rPr lang="sk-SK" dirty="0" smtClean="0"/>
              <a:t> Ebene</a:t>
            </a:r>
            <a:endParaRPr lang="sk-SK"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sk-SK" dirty="0" err="1" smtClean="0"/>
              <a:t>Placeholder</a:t>
            </a:r>
            <a:r>
              <a:rPr lang="sk-SK" dirty="0" smtClean="0"/>
              <a:t> </a:t>
            </a:r>
            <a:r>
              <a:rPr lang="sk-SK" dirty="0" err="1" smtClean="0"/>
              <a:t>for</a:t>
            </a:r>
            <a:r>
              <a:rPr lang="sk-SK" dirty="0" smtClean="0"/>
              <a:t> </a:t>
            </a:r>
            <a:r>
              <a:rPr lang="sk-SK" dirty="0" err="1" smtClean="0"/>
              <a:t>sources</a:t>
            </a:r>
            <a:r>
              <a:rPr lang="sk-SK" dirty="0" smtClean="0"/>
              <a:t> and </a:t>
            </a:r>
            <a:r>
              <a:rPr lang="sk-SK" dirty="0" err="1" smtClean="0"/>
              <a:t>footnote</a:t>
            </a:r>
            <a:r>
              <a:rPr lang="sk-SK" dirty="0" smtClean="0"/>
              <a:t>: </a:t>
            </a:r>
            <a:r>
              <a:rPr lang="sk-SK" dirty="0" err="1" smtClean="0"/>
              <a:t>footnotes</a:t>
            </a:r>
            <a:r>
              <a:rPr lang="sk-SK" dirty="0" smtClean="0"/>
              <a:t> are </a:t>
            </a:r>
            <a:r>
              <a:rPr lang="sk-SK" dirty="0" err="1" smtClean="0"/>
              <a:t>numbered</a:t>
            </a:r>
            <a:r>
              <a:rPr lang="sk-SK" dirty="0" smtClean="0"/>
              <a:t> (no *) </a:t>
            </a:r>
            <a:endParaRPr lang="sk-SK" dirty="0"/>
          </a:p>
        </p:txBody>
      </p:sp>
    </p:spTree>
    <p:extLst>
      <p:ext uri="{BB962C8B-B14F-4D97-AF65-F5344CB8AC3E}">
        <p14:creationId xmlns:p14="http://schemas.microsoft.com/office/powerpoint/2010/main" val="86634308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72169447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9"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sk-SK" dirty="0" err="1" smtClean="0"/>
              <a:t>Headline</a:t>
            </a:r>
            <a:r>
              <a:rPr lang="sk-SK" dirty="0" smtClean="0"/>
              <a:t> </a:t>
            </a:r>
            <a:r>
              <a:rPr lang="sk-SK" dirty="0" err="1" smtClean="0"/>
              <a:t>for</a:t>
            </a:r>
            <a:r>
              <a:rPr lang="sk-SK" dirty="0" smtClean="0"/>
              <a:t> max </a:t>
            </a:r>
            <a:r>
              <a:rPr lang="sk-SK" dirty="0" err="1" smtClean="0"/>
              <a:t>two</a:t>
            </a:r>
            <a:r>
              <a:rPr lang="sk-SK" dirty="0" smtClean="0"/>
              <a:t> </a:t>
            </a:r>
            <a:r>
              <a:rPr lang="sk-SK" dirty="0" err="1" smtClean="0"/>
              <a:t>lines</a:t>
            </a:r>
            <a:r>
              <a:rPr lang="sk-SK" dirty="0" smtClean="0"/>
              <a:t> tk </a:t>
            </a:r>
            <a:r>
              <a:rPr lang="sk-SK" dirty="0" err="1" smtClean="0"/>
              <a:t>Brand</a:t>
            </a:r>
            <a:r>
              <a:rPr lang="sk-SK" dirty="0" smtClean="0"/>
              <a:t> </a:t>
            </a:r>
            <a:r>
              <a:rPr lang="sk-SK" dirty="0" err="1" smtClean="0"/>
              <a:t>Blue</a:t>
            </a:r>
            <a:r>
              <a:rPr lang="sk-SK" dirty="0" smtClean="0"/>
              <a:t> (</a:t>
            </a:r>
            <a:r>
              <a:rPr lang="sk-SK" dirty="0" err="1" smtClean="0"/>
              <a:t>Subline</a:t>
            </a:r>
            <a:r>
              <a:rPr lang="sk-SK" dirty="0" smtClean="0"/>
              <a:t> </a:t>
            </a:r>
            <a:r>
              <a:rPr lang="sk-SK" dirty="0" err="1" smtClean="0"/>
              <a:t>one</a:t>
            </a:r>
            <a:r>
              <a:rPr lang="sk-SK" dirty="0" smtClean="0"/>
              <a:t> </a:t>
            </a:r>
            <a:r>
              <a:rPr lang="sk-SK" dirty="0" err="1" smtClean="0"/>
              <a:t>line</a:t>
            </a:r>
            <a:r>
              <a:rPr lang="sk-SK" dirty="0" smtClean="0"/>
              <a:t> </a:t>
            </a:r>
            <a:r>
              <a:rPr lang="sk-SK" dirty="0" err="1" smtClean="0"/>
              <a:t>only</a:t>
            </a:r>
            <a:r>
              <a:rPr lang="sk-SK" dirty="0" smtClean="0"/>
              <a:t> 18 </a:t>
            </a:r>
            <a:r>
              <a:rPr lang="sk-SK" dirty="0" err="1" smtClean="0"/>
              <a:t>pt</a:t>
            </a:r>
            <a:r>
              <a:rPr lang="sk-SK" dirty="0" smtClean="0"/>
              <a:t> </a:t>
            </a:r>
            <a:r>
              <a:rPr lang="sk-SK" dirty="0" err="1" smtClean="0"/>
              <a:t>grey</a:t>
            </a:r>
            <a:r>
              <a:rPr lang="sk-SK" dirty="0" smtClean="0"/>
              <a:t>)</a:t>
            </a:r>
            <a:endParaRPr lang="sk-SK"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sk-SK" dirty="0" err="1" smtClean="0"/>
              <a:t>Placeholder</a:t>
            </a:r>
            <a:r>
              <a:rPr lang="sk-SK" dirty="0" smtClean="0"/>
              <a:t> </a:t>
            </a:r>
            <a:r>
              <a:rPr lang="sk-SK" dirty="0" err="1" smtClean="0"/>
              <a:t>for</a:t>
            </a:r>
            <a:r>
              <a:rPr lang="sk-SK" dirty="0" smtClean="0"/>
              <a:t> </a:t>
            </a:r>
            <a:r>
              <a:rPr lang="sk-SK" dirty="0" err="1" smtClean="0"/>
              <a:t>sources</a:t>
            </a:r>
            <a:r>
              <a:rPr lang="sk-SK" dirty="0" smtClean="0"/>
              <a:t> and </a:t>
            </a:r>
            <a:r>
              <a:rPr lang="sk-SK" dirty="0" err="1" smtClean="0"/>
              <a:t>footnote</a:t>
            </a:r>
            <a:r>
              <a:rPr lang="sk-SK" dirty="0" smtClean="0"/>
              <a:t>: </a:t>
            </a:r>
            <a:r>
              <a:rPr lang="sk-SK" dirty="0" err="1" smtClean="0"/>
              <a:t>footnotes</a:t>
            </a:r>
            <a:r>
              <a:rPr lang="sk-SK" dirty="0" smtClean="0"/>
              <a:t> are </a:t>
            </a:r>
            <a:r>
              <a:rPr lang="sk-SK" dirty="0" err="1" smtClean="0"/>
              <a:t>numbered</a:t>
            </a:r>
            <a:r>
              <a:rPr lang="sk-SK" dirty="0" smtClean="0"/>
              <a:t> (no *) </a:t>
            </a:r>
            <a:endParaRPr lang="sk-SK" dirty="0"/>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3"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165893025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3"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sk-SK" dirty="0" err="1" smtClean="0"/>
              <a:t>Titelmasterformat</a:t>
            </a:r>
            <a:r>
              <a:rPr lang="sk-SK" dirty="0" smtClean="0"/>
              <a:t> </a:t>
            </a:r>
            <a:r>
              <a:rPr lang="sk-SK" dirty="0" err="1" smtClean="0"/>
              <a:t>durch</a:t>
            </a:r>
            <a:r>
              <a:rPr lang="sk-SK" dirty="0" smtClean="0"/>
              <a:t> </a:t>
            </a:r>
            <a:r>
              <a:rPr lang="sk-SK" dirty="0" err="1" smtClean="0"/>
              <a:t>Klicken</a:t>
            </a:r>
            <a:r>
              <a:rPr lang="sk-SK" dirty="0" smtClean="0"/>
              <a:t> </a:t>
            </a:r>
            <a:r>
              <a:rPr lang="sk-SK" dirty="0" err="1" smtClean="0"/>
              <a:t>bearbeiten</a:t>
            </a:r>
            <a:endParaRPr lang="sk-SK"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sk-SK" dirty="0" err="1" smtClean="0"/>
              <a:t>Textmasterformat</a:t>
            </a:r>
            <a:r>
              <a:rPr lang="sk-SK" dirty="0" smtClean="0"/>
              <a:t> </a:t>
            </a:r>
            <a:r>
              <a:rPr lang="sk-SK" dirty="0" err="1" smtClean="0"/>
              <a:t>bearbeiten</a:t>
            </a:r>
            <a:endParaRPr lang="sk-SK" dirty="0" smtClean="0"/>
          </a:p>
          <a:p>
            <a:pPr lvl="1"/>
            <a:r>
              <a:rPr lang="sk-SK" dirty="0" err="1" smtClean="0"/>
              <a:t>Zweite</a:t>
            </a:r>
            <a:r>
              <a:rPr lang="sk-SK" dirty="0" smtClean="0"/>
              <a:t> Ebene</a:t>
            </a:r>
          </a:p>
          <a:p>
            <a:pPr lvl="2"/>
            <a:r>
              <a:rPr lang="sk-SK" dirty="0" err="1" smtClean="0"/>
              <a:t>Dritte</a:t>
            </a:r>
            <a:r>
              <a:rPr lang="sk-SK" dirty="0" smtClean="0"/>
              <a:t> Ebene</a:t>
            </a:r>
          </a:p>
          <a:p>
            <a:pPr lvl="3"/>
            <a:r>
              <a:rPr lang="sk-SK" dirty="0" err="1" smtClean="0"/>
              <a:t>Vierte</a:t>
            </a:r>
            <a:r>
              <a:rPr lang="sk-SK" dirty="0" smtClean="0"/>
              <a:t> Ebene</a:t>
            </a:r>
          </a:p>
          <a:p>
            <a:pPr lvl="4"/>
            <a:r>
              <a:rPr lang="sk-SK" dirty="0" err="1" smtClean="0"/>
              <a:t>Fünfte</a:t>
            </a:r>
            <a:r>
              <a:rPr lang="sk-SK" dirty="0" smtClean="0"/>
              <a:t> Ebene</a:t>
            </a:r>
            <a:endParaRPr lang="sk-SK"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sk-SK" sz="800" smtClean="0">
                <a:solidFill>
                  <a:srgbClr val="78879B"/>
                </a:solidFill>
              </a:rPr>
              <a:pPr rtl="0">
                <a:lnSpc>
                  <a:spcPct val="90000"/>
                </a:lnSpc>
              </a:pPr>
              <a:t>‹Nr.›</a:t>
            </a:fld>
            <a:endParaRPr lang="sk-SK"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rtl="0">
              <a:lnSpc>
                <a:spcPct val="90000"/>
              </a:lnSpc>
            </a:pPr>
            <a:r>
              <a:rPr lang="sk-SK" sz="800" dirty="0" smtClean="0">
                <a:solidFill>
                  <a:srgbClr val="78879B"/>
                </a:solidFill>
              </a:rPr>
              <a:t>CO/HRM-OSH  |  </a:t>
            </a:r>
            <a:r>
              <a:rPr lang="sk-SK" sz="800" dirty="0" err="1" smtClean="0">
                <a:solidFill>
                  <a:srgbClr val="78879B"/>
                </a:solidFill>
              </a:rPr>
              <a:t>we</a:t>
            </a:r>
            <a:r>
              <a:rPr lang="sk-SK" sz="800" dirty="0" smtClean="0">
                <a:solidFill>
                  <a:srgbClr val="78879B"/>
                </a:solidFill>
              </a:rPr>
              <a:t> </a:t>
            </a:r>
            <a:r>
              <a:rPr lang="sk-SK" sz="800" dirty="0" err="1" smtClean="0">
                <a:solidFill>
                  <a:srgbClr val="78879B"/>
                </a:solidFill>
              </a:rPr>
              <a:t>care</a:t>
            </a:r>
            <a:r>
              <a:rPr lang="sk-SK" sz="800" dirty="0" smtClean="0">
                <a:solidFill>
                  <a:srgbClr val="78879B"/>
                </a:solidFill>
              </a:rPr>
              <a:t> 2021</a:t>
            </a:r>
            <a:endParaRPr lang="sk-SK" sz="800" dirty="0">
              <a:solidFill>
                <a:srgbClr val="78879B"/>
              </a:solidFill>
            </a:endParaRP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tmp"/><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7.emf"/><Relationship Id="rId5" Type="http://schemas.openxmlformats.org/officeDocument/2006/relationships/oleObject" Target="../embeddings/oleObject9.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7.emf"/><Relationship Id="rId5" Type="http://schemas.openxmlformats.org/officeDocument/2006/relationships/oleObject" Target="../embeddings/oleObject10.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7.emf"/><Relationship Id="rId5" Type="http://schemas.openxmlformats.org/officeDocument/2006/relationships/oleObject" Target="../embeddings/oleObject11.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7.emf"/><Relationship Id="rId5" Type="http://schemas.openxmlformats.org/officeDocument/2006/relationships/oleObject" Target="../embeddings/oleObject12.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7.emf"/><Relationship Id="rId5" Type="http://schemas.openxmlformats.org/officeDocument/2006/relationships/oleObject" Target="../embeddings/oleObject13.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7.emf"/><Relationship Id="rId5" Type="http://schemas.openxmlformats.org/officeDocument/2006/relationships/oleObject" Target="../embeddings/oleObject14.bin"/><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SK_wecare2021_Poster_5Tipps_A3office.pdf - Adobe Acrobat Reader DC"/>
          <p:cNvPicPr>
            <a:picLocks noChangeAspect="1"/>
          </p:cNvPicPr>
          <p:nvPr/>
        </p:nvPicPr>
        <p:blipFill rotWithShape="1">
          <a:blip r:embed="rId3">
            <a:extLst>
              <a:ext uri="{28A0092B-C50C-407E-A947-70E740481C1C}">
                <a14:useLocalDpi xmlns:a14="http://schemas.microsoft.com/office/drawing/2010/main" val="0"/>
              </a:ext>
            </a:extLst>
          </a:blip>
          <a:srcRect r="5939"/>
          <a:stretch/>
        </p:blipFill>
        <p:spPr>
          <a:xfrm>
            <a:off x="0" y="2304"/>
            <a:ext cx="12191999" cy="6855696"/>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358344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7628462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3"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 1" descr="SK_wecare2021_Poster_5Tipps_A3officepdf  AdobeAcrobatReaderDC"/>
          <p:cNvPicPr/>
          <p:nvPr/>
        </p:nvPicPr>
        <p:blipFill>
          <a:blip r:embed="rId7">
            <a:extLst>
              <a:ext uri="{28A0092B-C50C-407E-A947-70E740481C1C}">
                <a14:useLocalDpi xmlns:a14="http://schemas.microsoft.com/office/drawing/2010/main" val="0"/>
              </a:ext>
            </a:extLst>
          </a:blip>
          <a:srcRect/>
          <a:stretch>
            <a:fillRect/>
          </a:stretch>
        </p:blipFill>
        <p:spPr bwMode="auto">
          <a:xfrm>
            <a:off x="9588388" y="0"/>
            <a:ext cx="2603612" cy="3573016"/>
          </a:xfrm>
          <a:prstGeom prst="rect">
            <a:avLst/>
          </a:prstGeom>
          <a:noFill/>
          <a:ln>
            <a:noFill/>
          </a:ln>
        </p:spPr>
      </p:pic>
      <p:sp>
        <p:nvSpPr>
          <p:cNvPr id="3" name="Titel 1"/>
          <p:cNvSpPr txBox="1">
            <a:spLocks/>
          </p:cNvSpPr>
          <p:nvPr/>
        </p:nvSpPr>
        <p:spPr>
          <a:xfrm>
            <a:off x="0" y="985290"/>
            <a:ext cx="4835860"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sk-SK" sz="2000" dirty="0" smtClean="0">
                <a:latin typeface="TKTypeMedium" panose="020B0606040502020204" pitchFamily="34" charset="0"/>
              </a:rPr>
              <a:t>… ktoré nám všetkým môžu pomôcť</a:t>
            </a:r>
            <a:endParaRPr lang="sk-SK" sz="2000" dirty="0">
              <a:latin typeface="TKTypeMedium" panose="020B0606040502020204" pitchFamily="34" charset="0"/>
            </a:endParaRPr>
          </a:p>
        </p:txBody>
      </p:sp>
      <p:sp>
        <p:nvSpPr>
          <p:cNvPr id="13" name="Textfeld 12"/>
          <p:cNvSpPr txBox="1"/>
          <p:nvPr/>
        </p:nvSpPr>
        <p:spPr>
          <a:xfrm>
            <a:off x="4223481" y="544783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sk-SK" sz="1600" dirty="0" smtClean="0"/>
              <a:t>Namiesto prevaľovania problémov sa zameraj na riešenia a cestu vpred. </a:t>
            </a:r>
            <a:endParaRPr lang="sk-SK" sz="1600" dirty="0"/>
          </a:p>
        </p:txBody>
      </p:sp>
      <p:sp>
        <p:nvSpPr>
          <p:cNvPr id="15" name="Textfeld 14"/>
          <p:cNvSpPr txBox="1"/>
          <p:nvPr/>
        </p:nvSpPr>
        <p:spPr>
          <a:xfrm>
            <a:off x="4223481" y="2377468"/>
            <a:ext cx="8172000" cy="221599"/>
          </a:xfrm>
          <a:prstGeom prst="rect">
            <a:avLst/>
          </a:prstGeom>
          <a:noFill/>
        </p:spPr>
        <p:txBody>
          <a:bodyPr wrap="square" lIns="0" tIns="0" rIns="0" bIns="0" rtlCol="0" anchor="ctr">
            <a:spAutoFit/>
          </a:bodyPr>
          <a:lstStyle/>
          <a:p>
            <a:pPr>
              <a:lnSpc>
                <a:spcPct val="90000"/>
              </a:lnSpc>
              <a:spcBef>
                <a:spcPts val="600"/>
              </a:spcBef>
            </a:pPr>
            <a:r>
              <a:rPr lang="sk-SK" sz="1600" dirty="0" smtClean="0"/>
              <a:t>Rozvíjajte svoje vzťahy s rodinou, priateľmi a kolegami.</a:t>
            </a:r>
            <a:endParaRPr lang="sk-SK" sz="1600" dirty="0"/>
          </a:p>
        </p:txBody>
      </p:sp>
      <p:sp>
        <p:nvSpPr>
          <p:cNvPr id="16" name="Textfeld 15"/>
          <p:cNvSpPr txBox="1"/>
          <p:nvPr/>
        </p:nvSpPr>
        <p:spPr>
          <a:xfrm>
            <a:off x="4224700" y="3145059"/>
            <a:ext cx="8172000" cy="221599"/>
          </a:xfrm>
          <a:prstGeom prst="rect">
            <a:avLst/>
          </a:prstGeom>
          <a:noFill/>
        </p:spPr>
        <p:txBody>
          <a:bodyPr wrap="square" lIns="0" tIns="0" rIns="0" bIns="0" rtlCol="0" anchor="ctr">
            <a:spAutoFit/>
          </a:bodyPr>
          <a:lstStyle/>
          <a:p>
            <a:pPr>
              <a:lnSpc>
                <a:spcPct val="90000"/>
              </a:lnSpc>
              <a:spcBef>
                <a:spcPts val="600"/>
              </a:spcBef>
            </a:pPr>
            <a:r>
              <a:rPr lang="sk-SK" sz="1600" dirty="0" smtClean="0"/>
              <a:t>Zostaň fyzicky aktívny/a, pravidelne sa pohybuj a relaxuj. </a:t>
            </a:r>
            <a:endParaRPr lang="sk-SK" sz="1600" dirty="0"/>
          </a:p>
        </p:txBody>
      </p:sp>
      <p:sp>
        <p:nvSpPr>
          <p:cNvPr id="18" name="Textfeld 17"/>
          <p:cNvSpPr txBox="1"/>
          <p:nvPr/>
        </p:nvSpPr>
        <p:spPr>
          <a:xfrm>
            <a:off x="4224700" y="3912650"/>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sk-SK" sz="1600" dirty="0" smtClean="0"/>
              <a:t>Zdieľaj radosť, nespokojnosť, starosti, obavy s ostatnými. Pretože rozprávanie pomáha! </a:t>
            </a:r>
            <a:endParaRPr lang="sk-SK" sz="1600" dirty="0"/>
          </a:p>
        </p:txBody>
      </p:sp>
      <p:sp>
        <p:nvSpPr>
          <p:cNvPr id="19" name="Textfeld 18"/>
          <p:cNvSpPr txBox="1"/>
          <p:nvPr/>
        </p:nvSpPr>
        <p:spPr>
          <a:xfrm>
            <a:off x="4224700" y="468024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sk-SK" sz="1600" dirty="0" smtClean="0"/>
              <a:t>Je treba vidieť tiež malé pozitívne veci v živote, ktoré ti dodajú radosť a energiu. </a:t>
            </a:r>
            <a:endParaRPr lang="sk-SK" sz="1600" dirty="0"/>
          </a:p>
        </p:txBody>
      </p:sp>
      <p:sp>
        <p:nvSpPr>
          <p:cNvPr id="17" name="Textplatzhalter 24"/>
          <p:cNvSpPr txBox="1">
            <a:spLocks/>
          </p:cNvSpPr>
          <p:nvPr/>
        </p:nvSpPr>
        <p:spPr>
          <a:xfrm>
            <a:off x="-60684" y="327863"/>
            <a:ext cx="698477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sk-SK" sz="2800" dirty="0" smtClean="0">
                <a:latin typeface="TKTypeMedium" panose="020B0606040502020204" pitchFamily="34" charset="0"/>
              </a:rPr>
              <a:t>#</a:t>
            </a:r>
            <a:r>
              <a:rPr lang="sk-SK" sz="2800" dirty="0" err="1" smtClean="0">
                <a:latin typeface="TKTypeMedium" panose="020B0606040502020204" pitchFamily="34" charset="0"/>
              </a:rPr>
              <a:t>howareyou</a:t>
            </a:r>
            <a:r>
              <a:rPr lang="sk-SK" sz="2800" dirty="0" smtClean="0">
                <a:latin typeface="TKTypeMedium" panose="020B0606040502020204" pitchFamily="34" charset="0"/>
              </a:rPr>
              <a:t>: Tipy pre </a:t>
            </a:r>
            <a:r>
              <a:rPr lang="sk-SK" sz="2800" dirty="0" smtClean="0"/>
              <a:t>5-krát-sa-mať lepšie</a:t>
            </a:r>
            <a:endParaRPr lang="sk-SK" sz="2800" dirty="0"/>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#5 </a:t>
            </a:r>
            <a:r>
              <a:rPr lang="sk-SK" sz="2800" dirty="0" smtClean="0">
                <a:solidFill>
                  <a:schemeClr val="accent5"/>
                </a:solidFill>
              </a:rPr>
              <a:t>Nájdi riešenia</a:t>
            </a:r>
            <a:endParaRPr lang="sk-SK" sz="2800" dirty="0">
              <a:solidFill>
                <a:schemeClr val="accent5"/>
              </a:solidFill>
            </a:endParaRPr>
          </a:p>
        </p:txBody>
      </p:sp>
      <p:sp>
        <p:nvSpPr>
          <p:cNvPr id="20" name="Textfeld 19"/>
          <p:cNvSpPr txBox="1"/>
          <p:nvPr/>
        </p:nvSpPr>
        <p:spPr>
          <a:xfrm>
            <a:off x="673323" y="3060776"/>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#2 </a:t>
            </a:r>
            <a:r>
              <a:rPr lang="sk-SK" sz="2800" dirty="0" smtClean="0">
                <a:solidFill>
                  <a:schemeClr val="accent5"/>
                </a:solidFill>
              </a:rPr>
              <a:t>Ostaň aktívny/a</a:t>
            </a:r>
            <a:endParaRPr lang="sk-SK" sz="2800" dirty="0">
              <a:solidFill>
                <a:schemeClr val="accent5"/>
              </a:solidFill>
            </a:endParaRPr>
          </a:p>
        </p:txBody>
      </p:sp>
      <p:sp>
        <p:nvSpPr>
          <p:cNvPr id="21" name="Textfeld 20"/>
          <p:cNvSpPr txBox="1"/>
          <p:nvPr/>
        </p:nvSpPr>
        <p:spPr>
          <a:xfrm>
            <a:off x="673323" y="2289963"/>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#1 </a:t>
            </a:r>
            <a:r>
              <a:rPr lang="sk-SK" sz="2800" dirty="0" smtClean="0">
                <a:solidFill>
                  <a:schemeClr val="accent5"/>
                </a:solidFill>
              </a:rPr>
              <a:t>Udržuj kontakt</a:t>
            </a:r>
            <a:endParaRPr lang="sk-SK" sz="2800" dirty="0">
              <a:solidFill>
                <a:schemeClr val="accent5"/>
              </a:solidFill>
            </a:endParaRP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#3 </a:t>
            </a:r>
            <a:r>
              <a:rPr lang="sk-SK" sz="2800" dirty="0" smtClean="0">
                <a:solidFill>
                  <a:schemeClr val="accent5"/>
                </a:solidFill>
              </a:rPr>
              <a:t>Hovor otvorene</a:t>
            </a:r>
            <a:endParaRPr lang="sk-SK" sz="2800" dirty="0">
              <a:solidFill>
                <a:schemeClr val="accent5"/>
              </a:solidFill>
            </a:endParaRP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#4 </a:t>
            </a:r>
            <a:r>
              <a:rPr lang="sk-SK" sz="2800" dirty="0" smtClean="0">
                <a:solidFill>
                  <a:schemeClr val="accent5"/>
                </a:solidFill>
              </a:rPr>
              <a:t>Mysli pozitívne</a:t>
            </a:r>
            <a:endParaRPr lang="sk-SK" sz="2800" dirty="0">
              <a:solidFill>
                <a:schemeClr val="accent5"/>
              </a:solidFill>
            </a:endParaRPr>
          </a:p>
        </p:txBody>
      </p:sp>
      <p:sp>
        <p:nvSpPr>
          <p:cNvPr id="25" name="SegmentLabelxxTechnology"/>
          <p:cNvSpPr>
            <a:spLocks noChangeArrowheads="1"/>
          </p:cNvSpPr>
          <p:nvPr/>
        </p:nvSpPr>
        <p:spPr bwMode="auto">
          <a:xfrm>
            <a:off x="9128162" y="1119961"/>
            <a:ext cx="2935014" cy="198380"/>
          </a:xfrm>
          <a:prstGeom prst="rect">
            <a:avLst/>
          </a:prstGeom>
          <a:solidFill>
            <a:schemeClr val="accent6"/>
          </a:solidFill>
          <a:ln>
            <a:noFill/>
          </a:ln>
          <a:effectLst/>
          <a:extLst/>
        </p:spPr>
        <p:txBody>
          <a:bodyPr wrap="square" lIns="36000" rIns="36000" anchor="ctr"/>
          <a:lstStyle/>
          <a:p>
            <a:pPr algn="ctr"/>
            <a:r>
              <a:rPr lang="sk-SK" sz="800" dirty="0" smtClean="0">
                <a:solidFill>
                  <a:schemeClr val="bg1"/>
                </a:solidFill>
                <a:hlinkClick r:id="rId8"/>
              </a:rPr>
              <a:t>https://brandfactory.thyssenkrupp.info/konzernthemen/we-care</a:t>
            </a:r>
            <a:endParaRPr lang="sk-SK"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p:custDataLst>
              <p:tags r:id="rId2"/>
            </p:custDataLst>
            <p:extLst>
              <p:ext uri="{D42A27DB-BD31-4B8C-83A1-F6EECF244321}">
                <p14:modId xmlns:p14="http://schemas.microsoft.com/office/powerpoint/2010/main" val="39993736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4"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sk-SK" sz="2000" dirty="0" smtClean="0"/>
              <a:t>#1 Udržuj kontakt</a:t>
            </a:r>
            <a:endParaRPr lang="sk-SK" sz="2000" dirty="0"/>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#1 </a:t>
            </a:r>
            <a:r>
              <a:rPr lang="sk-SK" sz="2800" dirty="0" smtClean="0">
                <a:solidFill>
                  <a:schemeClr val="accent5"/>
                </a:solidFill>
              </a:rPr>
              <a:t>Udržuj kontakt</a:t>
            </a:r>
            <a:endParaRPr lang="sk-SK" sz="2800" dirty="0">
              <a:solidFill>
                <a:schemeClr val="accent5"/>
              </a:solidFill>
            </a:endParaRPr>
          </a:p>
        </p:txBody>
      </p:sp>
      <p:sp>
        <p:nvSpPr>
          <p:cNvPr id="15" name="Textfeld 14"/>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sk-SK" dirty="0" smtClean="0"/>
              <a:t>Udržuj kontakt s rodinou, priateľmi a kolegami.</a:t>
            </a:r>
            <a:endParaRPr lang="sk-SK" dirty="0"/>
          </a:p>
        </p:txBody>
      </p:sp>
      <p:sp>
        <p:nvSpPr>
          <p:cNvPr id="2" name="Textfeld 1"/>
          <p:cNvSpPr txBox="1"/>
          <p:nvPr/>
        </p:nvSpPr>
        <p:spPr>
          <a:xfrm>
            <a:off x="433243" y="2600618"/>
            <a:ext cx="6274825" cy="1077218"/>
          </a:xfrm>
          <a:prstGeom prst="rect">
            <a:avLst/>
          </a:prstGeom>
          <a:noFill/>
        </p:spPr>
        <p:txBody>
          <a:bodyPr wrap="square" lIns="0" tIns="0" rIns="0" bIns="0" rtlCol="0" anchor="ctr">
            <a:spAutoFit/>
          </a:bodyPr>
          <a:lstStyle/>
          <a:p>
            <a:pPr fontAlgn="base"/>
            <a:r>
              <a:rPr lang="sk-SK" sz="1400" dirty="0" smtClean="0"/>
              <a:t>Sme spoločenské bytosti a potrebujeme vzťahy a kontakt s ostatnými. Je dôležité, aby sme mali okolo seba ľudí, s ktorými sa cítime dobre a ktorí nám robia dobre. Preto je dôležité zostať v kontakte. Najmä keď je každodenný život nepokojný a hektický, je dobré, ak si vedome urobíme čas na rodinu a priateľov. Nemusí to vždy byť rozsiahle stretnutie. Môžeme tiež venovať pozornosť krátkym telefonátom alebo milou správou. </a:t>
            </a:r>
            <a:endParaRPr lang="sk-SK" sz="1400" dirty="0"/>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sk-SK" sz="1600" dirty="0" smtClean="0"/>
              <a:t>Mysli na svojich blízkych </a:t>
            </a:r>
            <a:br>
              <a:rPr lang="sk-SK" sz="1600" dirty="0" smtClean="0"/>
            </a:br>
            <a:r>
              <a:rPr lang="sk-SK" sz="1600" dirty="0" smtClean="0"/>
              <a:t>v tvojom okolí. Možno si </a:t>
            </a:r>
            <a:br>
              <a:rPr lang="sk-SK" sz="1600" dirty="0" smtClean="0"/>
            </a:br>
            <a:r>
              <a:rPr lang="sk-SK" sz="1600" dirty="0" smtClean="0"/>
              <a:t>s niektorými už dlho nebol/a</a:t>
            </a:r>
            <a:br>
              <a:rPr lang="sk-SK" sz="1600" dirty="0" smtClean="0"/>
            </a:br>
            <a:r>
              <a:rPr lang="sk-SK" sz="1600" dirty="0" smtClean="0"/>
              <a:t>v kontakte. Kedy si sa ich naposledy opýtal/a, ako sa majú? </a:t>
            </a:r>
            <a:endParaRPr lang="sk-SK" sz="1600" dirty="0"/>
          </a:p>
        </p:txBody>
      </p:sp>
      <p:sp>
        <p:nvSpPr>
          <p:cNvPr id="5" name="Textfeld 4"/>
          <p:cNvSpPr txBox="1"/>
          <p:nvPr/>
        </p:nvSpPr>
        <p:spPr>
          <a:xfrm>
            <a:off x="433242" y="4199455"/>
            <a:ext cx="6562858" cy="464743"/>
          </a:xfrm>
          <a:prstGeom prst="rect">
            <a:avLst/>
          </a:prstGeom>
          <a:noFill/>
        </p:spPr>
        <p:txBody>
          <a:bodyPr wrap="square" lIns="0" tIns="0" rIns="0" bIns="0" rtlCol="0" anchor="ctr">
            <a:spAutoFit/>
          </a:bodyPr>
          <a:lstStyle/>
          <a:p>
            <a:pPr>
              <a:lnSpc>
                <a:spcPct val="90000"/>
              </a:lnSpc>
              <a:spcBef>
                <a:spcPts val="600"/>
              </a:spcBef>
            </a:pPr>
            <a:r>
              <a:rPr lang="sk-SK" sz="1400" dirty="0" smtClean="0">
                <a:solidFill>
                  <a:schemeClr val="accent5"/>
                </a:solidFill>
              </a:rPr>
              <a:t>Malá úloha pre každodenný život:</a:t>
            </a:r>
          </a:p>
          <a:p>
            <a:pPr>
              <a:lnSpc>
                <a:spcPct val="90000"/>
              </a:lnSpc>
              <a:spcBef>
                <a:spcPts val="600"/>
              </a:spcBef>
            </a:pPr>
            <a:r>
              <a:rPr lang="sk-SK" sz="1400" dirty="0" smtClean="0">
                <a:solidFill>
                  <a:srgbClr val="4B5564"/>
                </a:solidFill>
              </a:rPr>
              <a:t>Pošli správu alebo kartu niekomu, s kým si už možno dlho </a:t>
            </a:r>
            <a:r>
              <a:rPr lang="sk-SK" sz="1400" dirty="0" err="1" smtClean="0">
                <a:solidFill>
                  <a:srgbClr val="4B5564"/>
                </a:solidFill>
              </a:rPr>
              <a:t>nebolá</a:t>
            </a:r>
            <a:r>
              <a:rPr lang="sk-SK" sz="1400" dirty="0" smtClean="0">
                <a:solidFill>
                  <a:srgbClr val="4B5564"/>
                </a:solidFill>
              </a:rPr>
              <a:t> v kontakte.  </a:t>
            </a:r>
            <a:endParaRPr lang="sk-SK" sz="1400" dirty="0">
              <a:solidFill>
                <a:schemeClr val="accent5"/>
              </a:solidFill>
            </a:endParaRPr>
          </a:p>
        </p:txBody>
      </p:sp>
      <p:sp>
        <p:nvSpPr>
          <p:cNvPr id="7" name="Rechteck 6"/>
          <p:cNvSpPr/>
          <p:nvPr/>
        </p:nvSpPr>
        <p:spPr>
          <a:xfrm>
            <a:off x="331489" y="4977172"/>
            <a:ext cx="6664611" cy="286232"/>
          </a:xfrm>
          <a:prstGeom prst="rect">
            <a:avLst/>
          </a:prstGeom>
        </p:spPr>
        <p:txBody>
          <a:bodyPr wrap="square">
            <a:spAutoFit/>
          </a:bodyPr>
          <a:lstStyle/>
          <a:p>
            <a:pPr>
              <a:lnSpc>
                <a:spcPct val="90000"/>
              </a:lnSpc>
              <a:spcBef>
                <a:spcPts val="600"/>
              </a:spcBef>
            </a:pPr>
            <a:r>
              <a:rPr lang="sk-SK" sz="1400" i="1" dirty="0" smtClean="0">
                <a:solidFill>
                  <a:srgbClr val="4B5564"/>
                </a:solidFill>
              </a:rPr>
              <a:t>Čo ťa napadlo? (napr. Poslať kartu, list, darovať kvety)</a:t>
            </a:r>
            <a:endParaRPr lang="sk-SK" sz="1400" i="1" dirty="0">
              <a:solidFill>
                <a:srgbClr val="4B5564"/>
              </a:solidFill>
            </a:endParaRP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sk-SK" sz="1600" dirty="0">
              <a:ln>
                <a:noFill/>
              </a:ln>
              <a:solidFill>
                <a:schemeClr val="tx1"/>
              </a:solidFill>
            </a:endParaRPr>
          </a:p>
        </p:txBody>
      </p:sp>
      <p:sp>
        <p:nvSpPr>
          <p:cNvPr id="11" name="Textplatzhalter 24"/>
          <p:cNvSpPr txBox="1">
            <a:spLocks/>
          </p:cNvSpPr>
          <p:nvPr/>
        </p:nvSpPr>
        <p:spPr>
          <a:xfrm>
            <a:off x="-60684" y="327863"/>
            <a:ext cx="676875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sk-SK" sz="2800" dirty="0" smtClean="0">
                <a:latin typeface="TKTypeMedium" panose="020B0606040502020204" pitchFamily="34" charset="0"/>
              </a:rPr>
              <a:t>#</a:t>
            </a:r>
            <a:r>
              <a:rPr lang="sk-SK" sz="2800" dirty="0" err="1" smtClean="0">
                <a:latin typeface="TKTypeMedium" panose="020B0606040502020204" pitchFamily="34" charset="0"/>
              </a:rPr>
              <a:t>howareyou</a:t>
            </a:r>
            <a:r>
              <a:rPr lang="sk-SK" sz="2800" dirty="0" smtClean="0">
                <a:latin typeface="TKTypeMedium" panose="020B0606040502020204" pitchFamily="34" charset="0"/>
              </a:rPr>
              <a:t>: Tipy pre </a:t>
            </a:r>
            <a:r>
              <a:rPr lang="sk-SK" sz="2800" dirty="0" smtClean="0"/>
              <a:t>5-krát-sa-mať lepšie</a:t>
            </a:r>
            <a:endParaRPr lang="sk-SK" sz="2800" dirty="0"/>
          </a:p>
        </p:txBody>
      </p:sp>
    </p:spTree>
    <p:extLst>
      <p:ext uri="{BB962C8B-B14F-4D97-AF65-F5344CB8AC3E}">
        <p14:creationId xmlns:p14="http://schemas.microsoft.com/office/powerpoint/2010/main" val="217734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603949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8"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sk-SK" sz="2000" dirty="0" smtClean="0"/>
              <a:t>#2 Ostaň aktívny/a </a:t>
            </a:r>
            <a:endParaRPr lang="sk-SK" sz="2000" dirty="0"/>
          </a:p>
        </p:txBody>
      </p:sp>
      <p:sp>
        <p:nvSpPr>
          <p:cNvPr id="8" name="Textfeld 7"/>
          <p:cNvSpPr txBox="1"/>
          <p:nvPr/>
        </p:nvSpPr>
        <p:spPr>
          <a:xfrm>
            <a:off x="433243" y="2602521"/>
            <a:ext cx="6274825" cy="1292662"/>
          </a:xfrm>
          <a:prstGeom prst="rect">
            <a:avLst/>
          </a:prstGeom>
          <a:noFill/>
        </p:spPr>
        <p:txBody>
          <a:bodyPr wrap="square" lIns="0" tIns="0" rIns="0" bIns="0" rtlCol="0" anchor="ctr">
            <a:spAutoFit/>
          </a:bodyPr>
          <a:lstStyle/>
          <a:p>
            <a:pPr fontAlgn="base"/>
            <a:r>
              <a:rPr lang="sk-SK" sz="1400" dirty="0" smtClean="0"/>
              <a:t>Mnoho z nás sa v každodennom živote pohybuje iba jednostranne alebo málo. Tu je dôležitá rovnováha. Pritom to nemusí byť hneď maratón. Už desať minút mierneho pohybu denne môže pomôcť. Pritom existuje mnoho spôsobov, ako sa stať aktívnym. Rovnako by sme si mali urobiť čas na skutočnú relaxáciu. Ani tu to nemusí byť hodina meditácie. Rovnako vhodná je aj prechádzka na čerstvom vzduchu, počúvanie hudby alebo jednoduché vypitie šálky kávy bez rozptyľovania a rušenia. </a:t>
            </a:r>
            <a:endParaRPr lang="sk-SK" sz="1400" dirty="0"/>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sk-SK" sz="1600" dirty="0" smtClean="0"/>
              <a:t>Nájdeš si čas na v každodennom živote čas na pohyb? Kedy si naposledy naozaj vedome relaxoval/a?</a:t>
            </a:r>
            <a:endParaRPr lang="sk-SK" sz="1600" dirty="0"/>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#2 </a:t>
            </a:r>
            <a:r>
              <a:rPr lang="sk-SK" sz="2800" dirty="0" smtClean="0">
                <a:solidFill>
                  <a:schemeClr val="accent5"/>
                </a:solidFill>
              </a:rPr>
              <a:t>Ostaň aktívny/a</a:t>
            </a:r>
            <a:endParaRPr lang="sk-SK" sz="2800" dirty="0">
              <a:solidFill>
                <a:schemeClr val="accent5"/>
              </a:solidFill>
            </a:endParaRPr>
          </a:p>
        </p:txBody>
      </p:sp>
      <p:sp>
        <p:nvSpPr>
          <p:cNvPr id="11" name="Textfeld 10"/>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sk-SK" dirty="0" smtClean="0"/>
              <a:t>Pravidelne sa pohybuj a relaxuj. </a:t>
            </a:r>
            <a:endParaRPr lang="sk-SK" dirty="0"/>
          </a:p>
        </p:txBody>
      </p:sp>
      <p:sp>
        <p:nvSpPr>
          <p:cNvPr id="14" name="Textfeld 13"/>
          <p:cNvSpPr txBox="1"/>
          <p:nvPr/>
        </p:nvSpPr>
        <p:spPr>
          <a:xfrm>
            <a:off x="433242" y="4282033"/>
            <a:ext cx="6562858" cy="464743"/>
          </a:xfrm>
          <a:prstGeom prst="rect">
            <a:avLst/>
          </a:prstGeom>
          <a:noFill/>
        </p:spPr>
        <p:txBody>
          <a:bodyPr wrap="square" lIns="0" tIns="0" rIns="0" bIns="0" rtlCol="0" anchor="ctr">
            <a:spAutoFit/>
          </a:bodyPr>
          <a:lstStyle/>
          <a:p>
            <a:pPr>
              <a:lnSpc>
                <a:spcPct val="90000"/>
              </a:lnSpc>
              <a:spcBef>
                <a:spcPts val="600"/>
              </a:spcBef>
            </a:pPr>
            <a:r>
              <a:rPr lang="sk-SK" sz="1400" dirty="0" smtClean="0">
                <a:solidFill>
                  <a:schemeClr val="accent5"/>
                </a:solidFill>
              </a:rPr>
              <a:t>Malá úloha pre každodenný život:</a:t>
            </a:r>
          </a:p>
          <a:p>
            <a:pPr>
              <a:lnSpc>
                <a:spcPct val="90000"/>
              </a:lnSpc>
              <a:spcBef>
                <a:spcPts val="600"/>
              </a:spcBef>
            </a:pPr>
            <a:r>
              <a:rPr lang="sk-SK" sz="1400" dirty="0" smtClean="0">
                <a:solidFill>
                  <a:srgbClr val="4B5564"/>
                </a:solidFill>
              </a:rPr>
              <a:t>Venujte 15 minút pohybovej jednotke a chvíľke relaxácie podľa vlastného výberu.</a:t>
            </a:r>
            <a:endParaRPr lang="sk-SK" sz="1400" dirty="0">
              <a:solidFill>
                <a:srgbClr val="4B5564"/>
              </a:solidFill>
            </a:endParaRPr>
          </a:p>
        </p:txBody>
      </p:sp>
      <p:sp>
        <p:nvSpPr>
          <p:cNvPr id="13" name="Rechteck 12"/>
          <p:cNvSpPr/>
          <p:nvPr/>
        </p:nvSpPr>
        <p:spPr>
          <a:xfrm>
            <a:off x="331489" y="4977172"/>
            <a:ext cx="6664611" cy="480131"/>
          </a:xfrm>
          <a:prstGeom prst="rect">
            <a:avLst/>
          </a:prstGeom>
        </p:spPr>
        <p:txBody>
          <a:bodyPr wrap="square">
            <a:spAutoFit/>
          </a:bodyPr>
          <a:lstStyle/>
          <a:p>
            <a:pPr>
              <a:lnSpc>
                <a:spcPct val="90000"/>
              </a:lnSpc>
              <a:spcBef>
                <a:spcPts val="600"/>
              </a:spcBef>
            </a:pPr>
            <a:r>
              <a:rPr lang="sk-SK" sz="1400" i="1" dirty="0" smtClean="0">
                <a:solidFill>
                  <a:srgbClr val="4B5564"/>
                </a:solidFill>
              </a:rPr>
              <a:t>Na čo si si vedome urobil čas? (Napr. v kľude si vypiť kávu, nič nerobiť 5 minút, krátka prechádzka, niekoľko naťahovacích cvikov, fitnes cviky) </a:t>
            </a:r>
            <a:endParaRPr lang="sk-SK" sz="1400" i="1" dirty="0">
              <a:solidFill>
                <a:srgbClr val="4B5564"/>
              </a:solidFill>
            </a:endParaRP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sk-SK" sz="1600" dirty="0">
              <a:ln>
                <a:noFill/>
              </a:ln>
              <a:solidFill>
                <a:schemeClr val="tx1"/>
              </a:solidFill>
            </a:endParaRPr>
          </a:p>
        </p:txBody>
      </p:sp>
      <p:sp>
        <p:nvSpPr>
          <p:cNvPr id="16" name="Textplatzhalter 24"/>
          <p:cNvSpPr txBox="1">
            <a:spLocks/>
          </p:cNvSpPr>
          <p:nvPr/>
        </p:nvSpPr>
        <p:spPr>
          <a:xfrm>
            <a:off x="-60684" y="327863"/>
            <a:ext cx="676875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sk-SK" sz="2800" dirty="0" smtClean="0">
                <a:latin typeface="TKTypeMedium" panose="020B0606040502020204" pitchFamily="34" charset="0"/>
              </a:rPr>
              <a:t>#</a:t>
            </a:r>
            <a:r>
              <a:rPr lang="sk-SK" sz="2800" dirty="0" err="1" smtClean="0">
                <a:latin typeface="TKTypeMedium" panose="020B0606040502020204" pitchFamily="34" charset="0"/>
              </a:rPr>
              <a:t>howareyou</a:t>
            </a:r>
            <a:r>
              <a:rPr lang="sk-SK" sz="2800" dirty="0" smtClean="0">
                <a:latin typeface="TKTypeMedium" panose="020B0606040502020204" pitchFamily="34" charset="0"/>
              </a:rPr>
              <a:t>: Tipy pre </a:t>
            </a:r>
            <a:r>
              <a:rPr lang="sk-SK" sz="2800" dirty="0" smtClean="0"/>
              <a:t>5-krát-sa-mať lepšie</a:t>
            </a:r>
            <a:endParaRPr lang="sk-SK" sz="2800" dirty="0"/>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2749187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2"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sk-SK" sz="2000" dirty="0" smtClean="0"/>
              <a:t>#3 Hovor otvorene</a:t>
            </a:r>
            <a:endParaRPr lang="sk-SK"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#3 </a:t>
            </a:r>
            <a:r>
              <a:rPr lang="sk-SK" sz="2800" dirty="0" smtClean="0">
                <a:solidFill>
                  <a:schemeClr val="accent5"/>
                </a:solidFill>
              </a:rPr>
              <a:t>Hovor otvorene</a:t>
            </a:r>
            <a:endParaRPr lang="sk-SK" sz="2800" dirty="0">
              <a:solidFill>
                <a:schemeClr val="accent5"/>
              </a:solidFill>
            </a:endParaRP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sk-SK" dirty="0" smtClean="0"/>
              <a:t>Podeľ sa s ostatnými o radosť, nevôľu, starosti, obavy. Pretože rozprávanie pomáha! </a:t>
            </a:r>
            <a:endParaRPr lang="sk-SK" dirty="0">
              <a:solidFill>
                <a:srgbClr val="FF0000"/>
              </a:solidFill>
            </a:endParaRP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sk-SK" sz="1600" dirty="0" smtClean="0"/>
              <a:t>Podieľaš sa s niekým o svoje pocity alebo radšej vyrovnáš všetko sám/a so sebou?  </a:t>
            </a:r>
            <a:endParaRPr lang="sk-SK" sz="1600" dirty="0"/>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sk-SK" sz="1400" dirty="0" smtClean="0">
                <a:solidFill>
                  <a:schemeClr val="accent5"/>
                </a:solidFill>
              </a:rPr>
              <a:t>Malá úloha pre každodenný život:</a:t>
            </a:r>
            <a:endParaRPr lang="sk-SK" sz="1400" dirty="0" smtClean="0">
              <a:solidFill>
                <a:srgbClr val="4B5564"/>
              </a:solidFill>
            </a:endParaRPr>
          </a:p>
          <a:p>
            <a:pPr>
              <a:lnSpc>
                <a:spcPct val="90000"/>
              </a:lnSpc>
              <a:spcBef>
                <a:spcPts val="600"/>
              </a:spcBef>
            </a:pPr>
            <a:r>
              <a:rPr lang="sk-SK" sz="1400" dirty="0" smtClean="0">
                <a:solidFill>
                  <a:srgbClr val="4B5564"/>
                </a:solidFill>
              </a:rPr>
              <a:t>Mysli na vec, s ktorou sa dlho zaoberáš. Už si o tom s niekým hovoril/a? Ak nie, zváž, s kým by si sa o tom mohol/mohla porozprávať.  </a:t>
            </a:r>
            <a:endParaRPr lang="sk-SK"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sk-SK" sz="1400" dirty="0" smtClean="0"/>
              <a:t>Iste je dobrý pocit, podieľať sa s ostatnými o radosť. Pomáha to však aj vtedy, keď hnev, starosti alebo smútok vyjadríme slovami a hovoríme o tom. Naše pocity po rozhovore nezmiznú len tak ľahko. Ale si to uvedomujeme a dokážeme lepšie reflektovať naše spôsoby myslenia a emócie a požiadať o pomoc. Nemusíme o všetkom rozprávať os každým, ale v niektorých situáciách by sme mali premýšľať o tom, či by nebol vhodný rozhovor. Najmä keď sa s touto témou dlhodobo zaoberáme. </a:t>
            </a:r>
            <a:endParaRPr lang="sk-SK"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sk-SK" sz="1400" i="1" dirty="0" smtClean="0">
                <a:solidFill>
                  <a:srgbClr val="4B5564"/>
                </a:solidFill>
              </a:rPr>
              <a:t>Kto je tvoj kontakt pre rozhovor? (partner/ka, rodičia, priateľ/ka, kolega/kolegyňa, šéf/ka, konzultant/ka, napr. poradenská linka EAP)</a:t>
            </a:r>
            <a:endParaRPr lang="sk-SK"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sk-SK" sz="1600" dirty="0">
              <a:ln>
                <a:noFill/>
              </a:ln>
              <a:solidFill>
                <a:schemeClr val="tx1"/>
              </a:solidFill>
            </a:endParaRPr>
          </a:p>
        </p:txBody>
      </p:sp>
      <p:sp>
        <p:nvSpPr>
          <p:cNvPr id="12" name="Textplatzhalter 24"/>
          <p:cNvSpPr txBox="1">
            <a:spLocks/>
          </p:cNvSpPr>
          <p:nvPr/>
        </p:nvSpPr>
        <p:spPr>
          <a:xfrm>
            <a:off x="-60684" y="327863"/>
            <a:ext cx="6876764"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sk-SK" sz="2800" dirty="0" smtClean="0">
                <a:latin typeface="TKTypeMedium" panose="020B0606040502020204" pitchFamily="34" charset="0"/>
              </a:rPr>
              <a:t>#</a:t>
            </a:r>
            <a:r>
              <a:rPr lang="sk-SK" sz="2800" dirty="0" err="1" smtClean="0">
                <a:latin typeface="TKTypeMedium" panose="020B0606040502020204" pitchFamily="34" charset="0"/>
              </a:rPr>
              <a:t>howareyou</a:t>
            </a:r>
            <a:r>
              <a:rPr lang="sk-SK" sz="2800" dirty="0" smtClean="0">
                <a:latin typeface="TKTypeMedium" panose="020B0606040502020204" pitchFamily="34" charset="0"/>
              </a:rPr>
              <a:t>: Tipy pre </a:t>
            </a:r>
            <a:r>
              <a:rPr lang="sk-SK" sz="2800" dirty="0" smtClean="0"/>
              <a:t>5-krát-sa-mať lepšie</a:t>
            </a:r>
            <a:endParaRPr lang="sk-SK" sz="2800" dirty="0"/>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7176237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6"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sk-SK" sz="2000" dirty="0" smtClean="0"/>
              <a:t>#4 Mysli pozitívne</a:t>
            </a:r>
            <a:endParaRPr lang="sk-SK"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#4 </a:t>
            </a:r>
            <a:r>
              <a:rPr lang="sk-SK" sz="2800" dirty="0" smtClean="0">
                <a:solidFill>
                  <a:schemeClr val="accent5"/>
                </a:solidFill>
              </a:rPr>
              <a:t>Mysli pozitívne</a:t>
            </a:r>
            <a:endParaRPr lang="sk-SK" sz="2800" dirty="0">
              <a:solidFill>
                <a:schemeClr val="accent5"/>
              </a:solidFill>
            </a:endParaRPr>
          </a:p>
        </p:txBody>
      </p:sp>
      <p:sp>
        <p:nvSpPr>
          <p:cNvPr id="9" name="Textfeld 8"/>
          <p:cNvSpPr txBox="1"/>
          <p:nvPr/>
        </p:nvSpPr>
        <p:spPr>
          <a:xfrm>
            <a:off x="3431704" y="1976637"/>
            <a:ext cx="8676341" cy="276999"/>
          </a:xfrm>
          <a:prstGeom prst="rect">
            <a:avLst/>
          </a:prstGeom>
          <a:noFill/>
        </p:spPr>
        <p:txBody>
          <a:bodyPr wrap="square" lIns="0" tIns="0" rIns="0" bIns="0" rtlCol="0" anchor="ctr">
            <a:spAutoFit/>
          </a:bodyPr>
          <a:lstStyle/>
          <a:p>
            <a:r>
              <a:rPr lang="sk-SK" sz="1800" dirty="0" smtClean="0"/>
              <a:t>Je treba vidieť tiež malé pozitívne veci v živote, ktoré ti dodajú radosť a energiu</a:t>
            </a:r>
            <a:r>
              <a:rPr lang="sk-SK" dirty="0" smtClean="0"/>
              <a:t>.</a:t>
            </a:r>
            <a:endParaRPr lang="sk-SK" dirty="0"/>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sk-SK" sz="1600" dirty="0" smtClean="0"/>
              <a:t>Čo bolo u teba dobré dnes? </a:t>
            </a:r>
            <a:br>
              <a:rPr lang="sk-SK" sz="1600" dirty="0" smtClean="0"/>
            </a:br>
            <a:r>
              <a:rPr lang="sk-SK" sz="1600" dirty="0" smtClean="0"/>
              <a:t>Za čo si vďačný/á? </a:t>
            </a:r>
            <a:endParaRPr lang="sk-SK" sz="1600" dirty="0"/>
          </a:p>
        </p:txBody>
      </p:sp>
      <p:sp>
        <p:nvSpPr>
          <p:cNvPr id="14" name="Textfeld 13"/>
          <p:cNvSpPr txBox="1"/>
          <p:nvPr/>
        </p:nvSpPr>
        <p:spPr>
          <a:xfrm>
            <a:off x="433242" y="4185084"/>
            <a:ext cx="6562858" cy="409343"/>
          </a:xfrm>
          <a:prstGeom prst="rect">
            <a:avLst/>
          </a:prstGeom>
          <a:noFill/>
        </p:spPr>
        <p:txBody>
          <a:bodyPr wrap="square" lIns="0" tIns="0" rIns="0" bIns="0" rtlCol="0" anchor="ctr">
            <a:spAutoFit/>
          </a:bodyPr>
          <a:lstStyle/>
          <a:p>
            <a:pPr>
              <a:lnSpc>
                <a:spcPct val="90000"/>
              </a:lnSpc>
              <a:spcBef>
                <a:spcPts val="600"/>
              </a:spcBef>
            </a:pPr>
            <a:r>
              <a:rPr lang="sk-SK" sz="1400" dirty="0" smtClean="0">
                <a:solidFill>
                  <a:schemeClr val="accent5"/>
                </a:solidFill>
              </a:rPr>
              <a:t>Malá úloha pre každodenný život:</a:t>
            </a:r>
          </a:p>
          <a:p>
            <a:r>
              <a:rPr lang="sk-SK" sz="1400" dirty="0" smtClean="0">
                <a:solidFill>
                  <a:srgbClr val="4B5564"/>
                </a:solidFill>
              </a:rPr>
              <a:t>Napíš si 3 veci alebo momenty, ktoré boli dobré dnes alebo včera, a za ktoré si vďačný/á.</a:t>
            </a:r>
            <a:endParaRPr lang="sk-SK"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sk-SK" sz="1400" dirty="0" smtClean="0"/>
              <a:t>Niekedy stratíme zo dohľadu to pekné v živote, najmä keď je náš každodenný život hektický alebo jednotvárny. Môžeme sa však naučiť byť pozornejší voči veciam, ktoré sa v našom živote vyvíjajú dobre, ktoré nám dodávajú energiu, a za ktoré sme vďační. Ak sme v každodennom živote trochu pozornejší a zameriame sa na </a:t>
            </a:r>
            <a:r>
              <a:rPr lang="sk-SK" sz="1400" dirty="0" err="1" smtClean="0"/>
              <a:t>ne</a:t>
            </a:r>
            <a:r>
              <a:rPr lang="sk-SK" sz="1400" dirty="0" smtClean="0"/>
              <a:t>, stávajú sa tieto čoraz viac vedomými a časom sa nám prezentujú. Môže to byť pekná chvíľa alebo malý pocit úspechu počas dňa. </a:t>
            </a:r>
            <a:endParaRPr lang="sk-SK" sz="1400" dirty="0"/>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sk-SK" sz="1400" i="1" dirty="0" smtClean="0">
                <a:solidFill>
                  <a:srgbClr val="4B5564"/>
                </a:solidFill>
              </a:rPr>
              <a:t>Uveď 3 veci. (napr. vynikajúca večera, zdvorilý kolega, prechádzka s deťmi)</a:t>
            </a:r>
            <a:endParaRPr lang="sk-SK"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sk-SK" sz="1600" dirty="0">
              <a:ln>
                <a:noFill/>
              </a:ln>
              <a:solidFill>
                <a:schemeClr val="tx1"/>
              </a:solidFill>
            </a:endParaRPr>
          </a:p>
        </p:txBody>
      </p:sp>
      <p:sp>
        <p:nvSpPr>
          <p:cNvPr id="12" name="Textplatzhalter 24"/>
          <p:cNvSpPr txBox="1">
            <a:spLocks/>
          </p:cNvSpPr>
          <p:nvPr/>
        </p:nvSpPr>
        <p:spPr>
          <a:xfrm>
            <a:off x="-60684" y="327863"/>
            <a:ext cx="6876764"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sk-SK" sz="2800" dirty="0" smtClean="0">
                <a:latin typeface="TKTypeMedium" panose="020B0606040502020204" pitchFamily="34" charset="0"/>
              </a:rPr>
              <a:t>#</a:t>
            </a:r>
            <a:r>
              <a:rPr lang="sk-SK" sz="2800" dirty="0" err="1" smtClean="0">
                <a:latin typeface="TKTypeMedium" panose="020B0606040502020204" pitchFamily="34" charset="0"/>
              </a:rPr>
              <a:t>howareyou</a:t>
            </a:r>
            <a:r>
              <a:rPr lang="sk-SK" sz="2800" dirty="0" smtClean="0">
                <a:latin typeface="TKTypeMedium" panose="020B0606040502020204" pitchFamily="34" charset="0"/>
              </a:rPr>
              <a:t>: Tipy pre </a:t>
            </a:r>
            <a:r>
              <a:rPr lang="sk-SK" sz="2800" dirty="0" smtClean="0"/>
              <a:t>5-krát-sa-mať lepšie</a:t>
            </a:r>
            <a:endParaRPr lang="sk-SK" sz="2800" dirty="0"/>
          </a:p>
        </p:txBody>
      </p:sp>
    </p:spTree>
    <p:extLst>
      <p:ext uri="{BB962C8B-B14F-4D97-AF65-F5344CB8AC3E}">
        <p14:creationId xmlns:p14="http://schemas.microsoft.com/office/powerpoint/2010/main" val="121045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8413267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20"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764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sk-SK" sz="2000" dirty="0" smtClean="0"/>
              <a:t>#5 Nájdi riešenia</a:t>
            </a:r>
            <a:endParaRPr lang="sk-SK"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sk-SK" sz="2800" dirty="0" smtClean="0">
                <a:solidFill>
                  <a:schemeClr val="accent6"/>
                </a:solidFill>
              </a:rPr>
              <a:t>#5 </a:t>
            </a:r>
            <a:r>
              <a:rPr lang="sk-SK" sz="2800" dirty="0" smtClean="0">
                <a:solidFill>
                  <a:schemeClr val="accent5"/>
                </a:solidFill>
              </a:rPr>
              <a:t>Nájdi riešenia</a:t>
            </a:r>
            <a:endParaRPr lang="sk-SK" sz="2800" dirty="0">
              <a:solidFill>
                <a:schemeClr val="accent5"/>
              </a:solidFill>
            </a:endParaRP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sk-SK" sz="1800" dirty="0" smtClean="0"/>
              <a:t>Namiesto prevaľovania problémov sa zameraj na riešenia a cestu vpred</a:t>
            </a:r>
            <a:r>
              <a:rPr lang="sk-SK" dirty="0" smtClean="0"/>
              <a:t>. </a:t>
            </a:r>
            <a:endParaRPr lang="sk-SK" dirty="0"/>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sk-SK" sz="1600" dirty="0" smtClean="0"/>
              <a:t>Je určitá vec, s ktorou sa stále zaoberáš? Aké by mohlo byť riešenie? </a:t>
            </a:r>
            <a:endParaRPr lang="sk-SK" sz="1600" dirty="0"/>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sk-SK" sz="1400" dirty="0" smtClean="0">
                <a:solidFill>
                  <a:schemeClr val="accent5"/>
                </a:solidFill>
              </a:rPr>
              <a:t>Malá úloha pre každodenný život:</a:t>
            </a:r>
          </a:p>
          <a:p>
            <a:r>
              <a:rPr lang="sk-SK" sz="1400" dirty="0" smtClean="0">
                <a:solidFill>
                  <a:srgbClr val="4B5564"/>
                </a:solidFill>
              </a:rPr>
              <a:t>Porozmýšľaj o tom, čo ťa už dlhšie trápi alebo s čím sa už dlhšie zaoberáš. Niekedy je to len maličkosť. Popremýšľajte o možnostiach, ktoré by mohli pomôcť. </a:t>
            </a:r>
            <a:endParaRPr lang="sk-SK"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sk-SK" sz="1400" dirty="0" smtClean="0"/>
              <a:t>Niekedy sa hneváme kvôli určitým veciam alebo stále myslíme na ten istý problém. Potom sa stratíme v negatívnych myšlienkach, môžeme sa cítiť nepochopení a môžeme sa považovať za obete. Tým strácame svoju energiu. Namiesto toho môžeme zvážiť, či nájdeme určité riešenie. Možno sami, možno s pomocou iných. Niektoré veci sú mimo našu kontrolu a náš vplyv. Potom by sme sa však nemali hnevať, ale akceptovať to. </a:t>
            </a:r>
            <a:endParaRPr lang="sk-SK"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sk-SK" sz="1400" i="1" dirty="0" smtClean="0">
                <a:solidFill>
                  <a:srgbClr val="4B5564"/>
                </a:solidFill>
              </a:rPr>
              <a:t>Uveď tu možnosti, ktoré by ti mohli pomôcť. (napr. požiadanie o pomoc, vyhľadanie rozhovoru, napísanie zoznamu úloh). </a:t>
            </a:r>
            <a:endParaRPr lang="sk-SK"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sk-SK" sz="1600" dirty="0">
              <a:ln>
                <a:noFill/>
              </a:ln>
              <a:solidFill>
                <a:schemeClr val="tx1"/>
              </a:solidFill>
            </a:endParaRPr>
          </a:p>
        </p:txBody>
      </p:sp>
      <p:sp>
        <p:nvSpPr>
          <p:cNvPr id="12" name="Textplatzhalter 24"/>
          <p:cNvSpPr txBox="1">
            <a:spLocks/>
          </p:cNvSpPr>
          <p:nvPr/>
        </p:nvSpPr>
        <p:spPr>
          <a:xfrm>
            <a:off x="0" y="334976"/>
            <a:ext cx="688808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sk-SK" sz="2800" dirty="0" smtClean="0">
                <a:latin typeface="TKTypeMedium" panose="020B0606040502020204" pitchFamily="34" charset="0"/>
              </a:rPr>
              <a:t>#</a:t>
            </a:r>
            <a:r>
              <a:rPr lang="sk-SK" sz="2800" dirty="0" err="1" smtClean="0">
                <a:latin typeface="TKTypeMedium" panose="020B0606040502020204" pitchFamily="34" charset="0"/>
              </a:rPr>
              <a:t>howareyou</a:t>
            </a:r>
            <a:r>
              <a:rPr lang="sk-SK" sz="2800" dirty="0" smtClean="0">
                <a:latin typeface="TKTypeMedium" panose="020B0606040502020204" pitchFamily="34" charset="0"/>
              </a:rPr>
              <a:t>: Tipy pre </a:t>
            </a:r>
            <a:r>
              <a:rPr lang="sk-SK" sz="2800" dirty="0" smtClean="0"/>
              <a:t>5-krát-sa-mať lepšie</a:t>
            </a:r>
            <a:endParaRPr lang="sk-SK" sz="2800" dirty="0"/>
          </a:p>
        </p:txBody>
      </p:sp>
    </p:spTree>
    <p:extLst>
      <p:ext uri="{BB962C8B-B14F-4D97-AF65-F5344CB8AC3E}">
        <p14:creationId xmlns:p14="http://schemas.microsoft.com/office/powerpoint/2010/main" val="2188328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9E5F5B-D635-4B9D-8D36-D8946A720893}">
  <ds:schemaRefs>
    <ds:schemaRef ds:uri="http://schemas.microsoft.com/sharepoint/v3/contenttype/forms"/>
  </ds:schemaRefs>
</ds:datastoreItem>
</file>

<file path=customXml/itemProps3.xml><?xml version="1.0" encoding="utf-8"?>
<ds:datastoreItem xmlns:ds="http://schemas.openxmlformats.org/officeDocument/2006/customXml" ds:itemID="{38EBDE8F-F760-4A93-9145-16D1FF2E4D1F}">
  <ds:schemaRefs>
    <ds:schemaRef ds:uri="http://purl.org/dc/dcmitype/"/>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http://schemas.microsoft.com/sharepoint/v3"/>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0</TotalTime>
  <Words>1006</Words>
  <Application>Microsoft Office PowerPoint</Application>
  <PresentationFormat>Breitbild</PresentationFormat>
  <Paragraphs>65</Paragraphs>
  <Slides>7</Slides>
  <Notes>7</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de-sk</dc:subject>
  <dc:creator>Dr. PABST International</dc:creator>
  <cp:lastModifiedBy>Schweda, Berit Lu</cp:lastModifiedBy>
  <cp:revision>891</cp:revision>
  <cp:lastPrinted>2018-01-23T15:25:45Z</cp:lastPrinted>
  <dcterms:created xsi:type="dcterms:W3CDTF">8061-08-24T01:10:10Z</dcterms:created>
  <dcterms:modified xsi:type="dcterms:W3CDTF">2021-04-06T12:19:55Z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