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6" r:id="rId4"/>
  </p:sldMasterIdLst>
  <p:notesMasterIdLst>
    <p:notesMasterId r:id="rId12"/>
  </p:notesMasterIdLst>
  <p:handoutMasterIdLst>
    <p:handoutMasterId r:id="rId13"/>
  </p:handoutMasterIdLst>
  <p:sldIdLst>
    <p:sldId id="343" r:id="rId5"/>
    <p:sldId id="342" r:id="rId6"/>
    <p:sldId id="283" r:id="rId7"/>
    <p:sldId id="284" r:id="rId8"/>
    <p:sldId id="285" r:id="rId9"/>
    <p:sldId id="286" r:id="rId10"/>
    <p:sldId id="287" r:id="rId11"/>
  </p:sldIdLst>
  <p:sldSz cx="12192000" cy="6858000"/>
  <p:notesSz cx="6808788" cy="9940925"/>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78">
          <p15:clr>
            <a:srgbClr val="A4A3A4"/>
          </p15:clr>
        </p15:guide>
        <p15:guide id="2" orient="horz" pos="210">
          <p15:clr>
            <a:srgbClr val="A4A3A4"/>
          </p15:clr>
        </p15:guide>
        <p15:guide id="3" orient="horz" pos="981">
          <p15:clr>
            <a:srgbClr val="A4A3A4"/>
          </p15:clr>
        </p15:guide>
        <p15:guide id="4" orient="horz" pos="3838">
          <p15:clr>
            <a:srgbClr val="A4A3A4"/>
          </p15:clr>
        </p15:guide>
        <p15:guide id="5" pos="211">
          <p15:clr>
            <a:srgbClr val="A4A3A4"/>
          </p15:clr>
        </p15:guide>
        <p15:guide id="6" pos="7469">
          <p15:clr>
            <a:srgbClr val="A4A3A4"/>
          </p15:clr>
        </p15:guide>
        <p15:guide id="7" pos="6955">
          <p15:clr>
            <a:srgbClr val="A4A3A4"/>
          </p15:clr>
        </p15:guide>
        <p15:guide id="8" pos="3840">
          <p15:clr>
            <a:srgbClr val="A4A3A4"/>
          </p15:clr>
        </p15:guide>
        <p15:guide id="9" orient="horz" pos="4319">
          <p15:clr>
            <a:srgbClr val="A4A3A4"/>
          </p15:clr>
        </p15:guide>
        <p15:guide id="10" pos="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F5"/>
    <a:srgbClr val="FFFFFF"/>
    <a:srgbClr val="EDB58B"/>
    <a:srgbClr val="F7DECB"/>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90" autoAdjust="0"/>
    <p:restoredTop sz="73964" autoAdjust="0"/>
  </p:normalViewPr>
  <p:slideViewPr>
    <p:cSldViewPr>
      <p:cViewPr varScale="1">
        <p:scale>
          <a:sx n="105" d="100"/>
          <a:sy n="105" d="100"/>
        </p:scale>
        <p:origin x="120" y="198"/>
      </p:cViewPr>
      <p:guideLst>
        <p:guide orient="horz" pos="2478"/>
        <p:guide orient="horz" pos="210"/>
        <p:guide orient="horz" pos="981"/>
        <p:guide orient="horz" pos="3838"/>
        <p:guide pos="211"/>
        <p:guide pos="7469"/>
        <p:guide pos="6955"/>
        <p:guide pos="3840"/>
        <p:guide orient="horz" pos="4319"/>
        <p:guide pos="7"/>
      </p:guideLst>
    </p:cSldViewPr>
  </p:slideViewPr>
  <p:notesTextViewPr>
    <p:cViewPr>
      <p:scale>
        <a:sx n="1" d="1"/>
        <a:sy n="1" d="1"/>
      </p:scale>
      <p:origin x="0" y="0"/>
    </p:cViewPr>
  </p:notesTextViewPr>
  <p:sorterViewPr>
    <p:cViewPr>
      <p:scale>
        <a:sx n="60" d="100"/>
        <a:sy n="60" d="100"/>
      </p:scale>
      <p:origin x="0" y="7986"/>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1163" cy="4968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56038" y="0"/>
            <a:ext cx="2951162" cy="496888"/>
          </a:xfrm>
          <a:prstGeom prst="rect">
            <a:avLst/>
          </a:prstGeom>
        </p:spPr>
        <p:txBody>
          <a:bodyPr vert="horz" lIns="91440" tIns="45720" rIns="91440" bIns="45720" rtlCol="0"/>
          <a:lstStyle>
            <a:lvl1pPr algn="r">
              <a:defRPr sz="1200"/>
            </a:lvl1pPr>
          </a:lstStyle>
          <a:p>
            <a:fld id="{A00C5EE8-83A9-4314-BA47-046AA9DCFFB0}" type="datetimeFigureOut">
              <a:rPr lang="de-DE" smtClean="0"/>
              <a:t>06.04.2021</a:t>
            </a:fld>
            <a:endParaRPr lang="de-DE" dirty="0"/>
          </a:p>
        </p:txBody>
      </p:sp>
      <p:sp>
        <p:nvSpPr>
          <p:cNvPr id="4" name="Fußzeilenplatzhalter 3"/>
          <p:cNvSpPr>
            <a:spLocks noGrp="1"/>
          </p:cNvSpPr>
          <p:nvPr>
            <p:ph type="ftr" sz="quarter" idx="2"/>
          </p:nvPr>
        </p:nvSpPr>
        <p:spPr>
          <a:xfrm>
            <a:off x="0" y="9442450"/>
            <a:ext cx="2951163" cy="496888"/>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6038" y="9442450"/>
            <a:ext cx="2951162" cy="496888"/>
          </a:xfrm>
          <a:prstGeom prst="rect">
            <a:avLst/>
          </a:prstGeom>
        </p:spPr>
        <p:txBody>
          <a:bodyPr vert="horz" lIns="91440" tIns="45720" rIns="91440" bIns="45720" rtlCol="0" anchor="b"/>
          <a:lstStyle>
            <a:lvl1pPr algn="r">
              <a:defRPr sz="1200"/>
            </a:lvl1pPr>
          </a:lstStyle>
          <a:p>
            <a:fld id="{0AF03501-99E4-4FFE-A63E-03AB2CCF0CDB}" type="slidenum">
              <a:rPr lang="de-DE" smtClean="0"/>
              <a:t>‹Nr.›</a:t>
            </a:fld>
            <a:endParaRPr lang="de-DE" dirty="0"/>
          </a:p>
        </p:txBody>
      </p:sp>
    </p:spTree>
    <p:extLst>
      <p:ext uri="{BB962C8B-B14F-4D97-AF65-F5344CB8AC3E}">
        <p14:creationId xmlns:p14="http://schemas.microsoft.com/office/powerpoint/2010/main" val="2026920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80AD6230-35D5-4CDF-8FAD-B5EAC575EF9D}" type="datetimeFigureOut">
              <a:rPr lang="en-US" smtClean="0"/>
              <a:t>4/6/2021</a:t>
            </a:fld>
            <a:endParaRPr lang="en-US" dirty="0"/>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CAA2A421-727C-49B1-A098-B7277550379B}" type="slidenum">
              <a:rPr lang="en-US" smtClean="0"/>
              <a:t>‹Nr.›</a:t>
            </a:fld>
            <a:endParaRPr lang="en-US" dirty="0"/>
          </a:p>
        </p:txBody>
      </p:sp>
    </p:spTree>
    <p:extLst>
      <p:ext uri="{BB962C8B-B14F-4D97-AF65-F5344CB8AC3E}">
        <p14:creationId xmlns:p14="http://schemas.microsoft.com/office/powerpoint/2010/main" val="377810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2</a:t>
            </a:fld>
            <a:endParaRPr lang="en-US" dirty="0"/>
          </a:p>
        </p:txBody>
      </p:sp>
    </p:spTree>
    <p:extLst>
      <p:ext uri="{BB962C8B-B14F-4D97-AF65-F5344CB8AC3E}">
        <p14:creationId xmlns:p14="http://schemas.microsoft.com/office/powerpoint/2010/main" val="1791483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3</a:t>
            </a:fld>
            <a:endParaRPr lang="en-US" dirty="0"/>
          </a:p>
        </p:txBody>
      </p:sp>
    </p:spTree>
    <p:extLst>
      <p:ext uri="{BB962C8B-B14F-4D97-AF65-F5344CB8AC3E}">
        <p14:creationId xmlns:p14="http://schemas.microsoft.com/office/powerpoint/2010/main" val="657510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4</a:t>
            </a:fld>
            <a:endParaRPr lang="en-US" dirty="0"/>
          </a:p>
        </p:txBody>
      </p:sp>
    </p:spTree>
    <p:extLst>
      <p:ext uri="{BB962C8B-B14F-4D97-AF65-F5344CB8AC3E}">
        <p14:creationId xmlns:p14="http://schemas.microsoft.com/office/powerpoint/2010/main" val="2204619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5</a:t>
            </a:fld>
            <a:endParaRPr lang="en-US" dirty="0"/>
          </a:p>
        </p:txBody>
      </p:sp>
    </p:spTree>
    <p:extLst>
      <p:ext uri="{BB962C8B-B14F-4D97-AF65-F5344CB8AC3E}">
        <p14:creationId xmlns:p14="http://schemas.microsoft.com/office/powerpoint/2010/main" val="2687144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6</a:t>
            </a:fld>
            <a:endParaRPr lang="en-US" dirty="0"/>
          </a:p>
        </p:txBody>
      </p:sp>
    </p:spTree>
    <p:extLst>
      <p:ext uri="{BB962C8B-B14F-4D97-AF65-F5344CB8AC3E}">
        <p14:creationId xmlns:p14="http://schemas.microsoft.com/office/powerpoint/2010/main" val="1488178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7</a:t>
            </a:fld>
            <a:endParaRPr lang="en-US" dirty="0"/>
          </a:p>
        </p:txBody>
      </p:sp>
    </p:spTree>
    <p:extLst>
      <p:ext uri="{BB962C8B-B14F-4D97-AF65-F5344CB8AC3E}">
        <p14:creationId xmlns:p14="http://schemas.microsoft.com/office/powerpoint/2010/main" val="37537283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7.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7.emf"/><Relationship Id="rId4" Type="http://schemas.openxmlformats.org/officeDocument/2006/relationships/oleObject" Target="../embeddings/oleObject6.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k_title blu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203163071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056"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anchor="t" anchorCtr="0"/>
          <a:lstStyle>
            <a:lvl1pPr>
              <a:defRPr sz="3600">
                <a:solidFill>
                  <a:schemeClr val="bg1"/>
                </a:solidFill>
                <a:latin typeface="+mn-lt"/>
              </a:defRPr>
            </a:lvl1pPr>
          </a:lstStyle>
          <a:p>
            <a:r>
              <a:rPr lang="tr-TR"/>
              <a:t>Concise title </a:t>
            </a:r>
            <a:br>
              <a:rPr lang="tr-TR"/>
            </a:br>
            <a:r>
              <a:rPr lang="tr-TR"/>
              <a:t>for presentation</a:t>
            </a:r>
          </a:p>
        </p:txBody>
      </p:sp>
      <p:sp>
        <p:nvSpPr>
          <p:cNvPr id="3" name="Subtitle 2"/>
          <p:cNvSpPr>
            <a:spLocks noGrp="1"/>
          </p:cNvSpPr>
          <p:nvPr>
            <p:ph type="subTitle" idx="1" hasCustomPrompt="1"/>
          </p:nvPr>
        </p:nvSpPr>
        <p:spPr bwMode="gray">
          <a:xfrm>
            <a:off x="672000" y="1990801"/>
            <a:ext cx="8932800" cy="276999"/>
          </a:xfrm>
          <a:noFill/>
        </p:spPr>
        <p:txBody>
          <a:bodyPr wrap="square">
            <a:spAutoFit/>
          </a:bodyPr>
          <a:lstStyle>
            <a:lvl1pPr marL="0" indent="0" algn="l">
              <a:spcBef>
                <a:spcPts val="0"/>
              </a:spcBef>
              <a:buNone/>
              <a:defRPr sz="18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Additional subline</a:t>
            </a:r>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a:spcBef>
                <a:spcPts val="0"/>
              </a:spcBef>
              <a:spcAft>
                <a:spcPts val="0"/>
              </a:spcAft>
              <a:buNone/>
              <a:defRPr sz="1400" baseline="0">
                <a:solidFill>
                  <a:schemeClr val="bg1"/>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tr-TR"/>
              <a:t>Date  |  Name of speaker</a:t>
            </a:r>
            <a:br>
              <a:rPr lang="tr-TR"/>
            </a:br>
            <a:r>
              <a:rPr lang="tr-TR"/>
              <a:t>Sender: thyssenkrupp + BA (optional additional management structure/not legal entity)</a:t>
            </a:r>
          </a:p>
        </p:txBody>
      </p:sp>
      <p:pic>
        <p:nvPicPr>
          <p:cNvPr id="7" name="Bild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spTree>
    <p:extLst>
      <p:ext uri="{BB962C8B-B14F-4D97-AF65-F5344CB8AC3E}">
        <p14:creationId xmlns:p14="http://schemas.microsoft.com/office/powerpoint/2010/main" val="1142489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k_title whit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3688359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080"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anchor="t" anchorCtr="0"/>
          <a:lstStyle>
            <a:lvl1pPr>
              <a:defRPr sz="3600">
                <a:solidFill>
                  <a:schemeClr val="accent5"/>
                </a:solidFill>
                <a:latin typeface="+mn-lt"/>
              </a:defRPr>
            </a:lvl1pPr>
          </a:lstStyle>
          <a:p>
            <a:r>
              <a:rPr lang="tr-TR"/>
              <a:t>Concise title </a:t>
            </a:r>
            <a:br>
              <a:rPr lang="tr-TR"/>
            </a:br>
            <a:r>
              <a:rPr lang="tr-TR"/>
              <a:t>for presentation</a:t>
            </a:r>
          </a:p>
        </p:txBody>
      </p:sp>
      <p:sp>
        <p:nvSpPr>
          <p:cNvPr id="3" name="Subtitle 2"/>
          <p:cNvSpPr>
            <a:spLocks noGrp="1"/>
          </p:cNvSpPr>
          <p:nvPr>
            <p:ph type="subTitle" idx="1" hasCustomPrompt="1"/>
          </p:nvPr>
        </p:nvSpPr>
        <p:spPr bwMode="gray">
          <a:xfrm>
            <a:off x="672000" y="1990801"/>
            <a:ext cx="8932800" cy="276999"/>
          </a:xfrm>
          <a:noFill/>
        </p:spPr>
        <p:txBody>
          <a:bodyPr>
            <a:spAutoFit/>
          </a:bodyPr>
          <a:lstStyle>
            <a:lvl1pPr marL="0" indent="0" algn="l">
              <a:spcBef>
                <a:spcPts val="0"/>
              </a:spcBef>
              <a:buNone/>
              <a:defRPr sz="1800">
                <a:solidFill>
                  <a:schemeClr val="accent5"/>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Additional subline</a:t>
            </a:r>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a:spcBef>
                <a:spcPts val="0"/>
              </a:spcBef>
              <a:spcAft>
                <a:spcPts val="0"/>
              </a:spcAft>
              <a:buNone/>
              <a:defRPr sz="1400" baseline="0">
                <a:solidFill>
                  <a:schemeClr val="accent5"/>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tr-TR"/>
              <a:t>Date  |  Name of speaker</a:t>
            </a:r>
            <a:br>
              <a:rPr lang="tr-TR"/>
            </a:br>
            <a:r>
              <a:rPr lang="tr-TR"/>
              <a:t>Sender: thyssenkrupp + BA (optional additional management structure/not legal entity)</a:t>
            </a:r>
          </a:p>
        </p:txBody>
      </p:sp>
      <p:pic>
        <p:nvPicPr>
          <p:cNvPr id="9" name="Grafik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4211" y="3584688"/>
            <a:ext cx="1860093" cy="486000"/>
          </a:xfrm>
          <a:prstGeom prst="rect">
            <a:avLst/>
          </a:prstGeom>
        </p:spPr>
      </p:pic>
    </p:spTree>
    <p:extLst>
      <p:ext uri="{BB962C8B-B14F-4D97-AF65-F5344CB8AC3E}">
        <p14:creationId xmlns:p14="http://schemas.microsoft.com/office/powerpoint/2010/main" val="1698410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719825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k_headline +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36735241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104"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336000" y="259200"/>
            <a:ext cx="11520000" cy="338554"/>
          </a:xfrm>
        </p:spPr>
        <p:txBody>
          <a:bodyPr/>
          <a:lstStyle>
            <a:lvl1pPr>
              <a:defRPr baseline="0"/>
            </a:lvl1pPr>
          </a:lstStyle>
          <a:p>
            <a:r>
              <a:rPr lang="tr-TR"/>
              <a:t>Headline for max two lines tk Brand Blue (Subline one line only 18 pt grey)</a:t>
            </a:r>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tr-TR"/>
              <a:t>Placeholder for sources and footnote: footnotes are numbered (no *) </a:t>
            </a:r>
          </a:p>
        </p:txBody>
      </p:sp>
    </p:spTree>
    <p:extLst>
      <p:ext uri="{BB962C8B-B14F-4D97-AF65-F5344CB8AC3E}">
        <p14:creationId xmlns:p14="http://schemas.microsoft.com/office/powerpoint/2010/main" val="3474495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k_headline + text +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tr-TR"/>
              <a:t>Headline for max two lines tk Brand Blue (Subline one line only 18 pt grey)</a:t>
            </a:r>
          </a:p>
        </p:txBody>
      </p:sp>
      <p:sp>
        <p:nvSpPr>
          <p:cNvPr id="3" name="Content Placeholder 2"/>
          <p:cNvSpPr>
            <a:spLocks noGrp="1"/>
          </p:cNvSpPr>
          <p:nvPr>
            <p:ph idx="1"/>
          </p:nvPr>
        </p:nvSpPr>
        <p:spPr>
          <a:xfrm>
            <a:off x="6331200" y="1522799"/>
            <a:ext cx="5519973" cy="45360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tr-TR"/>
              <a:t>Placeholder for sources and footnote: footnotes are numbered (no *) </a:t>
            </a:r>
          </a:p>
        </p:txBody>
      </p:sp>
    </p:spTree>
    <p:extLst>
      <p:ext uri="{BB962C8B-B14F-4D97-AF65-F5344CB8AC3E}">
        <p14:creationId xmlns:p14="http://schemas.microsoft.com/office/powerpoint/2010/main" val="86634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265519899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8"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p:txBody>
          <a:bodyPr/>
          <a:lstStyle/>
          <a:p>
            <a:r>
              <a:rPr lang="tr-TR"/>
              <a:t>Headline for max two lines tk Brand Blue (Subline one line only 18 pt grey)</a:t>
            </a:r>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tr-TR"/>
              <a:t>Placeholder for sources and footnote: footnotes are numbered (no *) </a:t>
            </a:r>
          </a:p>
        </p:txBody>
      </p:sp>
    </p:spTree>
    <p:extLst>
      <p:ext uri="{BB962C8B-B14F-4D97-AF65-F5344CB8AC3E}">
        <p14:creationId xmlns:p14="http://schemas.microsoft.com/office/powerpoint/2010/main" val="2829558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41280586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52"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5564902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vmlDrawing" Target="../drawings/vmlDrawing1.v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10"/>
            </p:custDataLst>
            <p:extLst>
              <p:ext uri="{D42A27DB-BD31-4B8C-83A1-F6EECF244321}">
                <p14:modId xmlns:p14="http://schemas.microsoft.com/office/powerpoint/2010/main" val="363963808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32" name="think-cell Folie" r:id="rId11" imgW="270" imgH="270" progId="TCLayout.ActiveDocument.1">
                  <p:embed/>
                </p:oleObj>
              </mc:Choice>
              <mc:Fallback>
                <p:oleObj name="think-cell Folie" r:id="rId11" imgW="270" imgH="270" progId="TCLayout.ActiveDocument.1">
                  <p:embed/>
                  <p:pic>
                    <p:nvPicPr>
                      <p:cNvPr id="0" name=""/>
                      <p:cNvPicPr/>
                      <p:nvPr/>
                    </p:nvPicPr>
                    <p:blipFill>
                      <a:blip r:embed="rId12"/>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336000" y="259200"/>
            <a:ext cx="11520000" cy="338554"/>
          </a:xfrm>
          <a:prstGeom prst="rect">
            <a:avLst/>
          </a:prstGeom>
        </p:spPr>
        <p:txBody>
          <a:bodyPr vert="horz" lIns="0" tIns="0" rIns="0" bIns="0" rtlCol="0" anchor="t" anchorCtr="0">
            <a:spAutoFit/>
          </a:bodyPr>
          <a:lstStyle/>
          <a:p>
            <a:r>
              <a:rPr lang="de-DE"/>
              <a:t>Titelmasterformat durch Klicken bearbeiten</a:t>
            </a:r>
            <a:endParaRPr lang="en-US" dirty="0"/>
          </a:p>
        </p:txBody>
      </p:sp>
      <p:sp>
        <p:nvSpPr>
          <p:cNvPr id="3" name="Text Placeholder 2"/>
          <p:cNvSpPr>
            <a:spLocks noGrp="1"/>
          </p:cNvSpPr>
          <p:nvPr>
            <p:ph type="body" idx="1"/>
          </p:nvPr>
        </p:nvSpPr>
        <p:spPr>
          <a:xfrm>
            <a:off x="336000" y="1522799"/>
            <a:ext cx="11520000" cy="4536000"/>
          </a:xfrm>
          <a:prstGeom prst="rect">
            <a:avLst/>
          </a:prstGeom>
        </p:spPr>
        <p:txBody>
          <a:bodyPr vert="horz" lIns="0" tIns="0" rIns="0" bIns="0" rtlCol="0" anchor="t" anchorCtr="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4" name="Rechteck 13"/>
          <p:cNvSpPr>
            <a:spLocks/>
          </p:cNvSpPr>
          <p:nvPr userDrawn="1"/>
        </p:nvSpPr>
        <p:spPr>
          <a:xfrm>
            <a:off x="336000" y="6541362"/>
            <a:ext cx="252000" cy="110800"/>
          </a:xfrm>
          <a:prstGeom prst="rect">
            <a:avLst/>
          </a:prstGeom>
          <a:noFill/>
        </p:spPr>
        <p:txBody>
          <a:bodyPr wrap="none" lIns="0" tIns="0" rIns="0" bIns="0" rtlCol="0" anchor="b" anchorCtr="0">
            <a:noAutofit/>
          </a:bodyPr>
          <a:lstStyle/>
          <a:p>
            <a:pPr>
              <a:lnSpc>
                <a:spcPct val="90000"/>
              </a:lnSpc>
            </a:pPr>
            <a:fld id="{93956F12-A918-41A9-A38F-C36C1096EDCE}" type="slidenum">
              <a:rPr lang="de-DE" sz="800">
                <a:solidFill>
                  <a:srgbClr val="78879B"/>
                </a:solidFill>
              </a:rPr>
              <a:pPr>
                <a:lnSpc>
                  <a:spcPct val="90000"/>
                </a:lnSpc>
              </a:pPr>
              <a:t>‹Nr.›</a:t>
            </a:fld>
            <a:endParaRPr lang="de-DE" sz="800" dirty="0">
              <a:solidFill>
                <a:srgbClr val="78879B"/>
              </a:solidFill>
            </a:endParaRPr>
          </a:p>
        </p:txBody>
      </p:sp>
      <p:sp>
        <p:nvSpPr>
          <p:cNvPr id="15" name="Rechteck 14"/>
          <p:cNvSpPr>
            <a:spLocks/>
          </p:cNvSpPr>
          <p:nvPr userDrawn="1"/>
        </p:nvSpPr>
        <p:spPr>
          <a:xfrm>
            <a:off x="550713" y="6541362"/>
            <a:ext cx="7813539" cy="110800"/>
          </a:xfrm>
          <a:prstGeom prst="rect">
            <a:avLst/>
          </a:prstGeom>
          <a:noFill/>
        </p:spPr>
        <p:txBody>
          <a:bodyPr wrap="none" lIns="0" tIns="0" rIns="0" bIns="0" rtlCol="0" anchor="b" anchorCtr="0">
            <a:noAutofit/>
          </a:bodyPr>
          <a:lstStyle/>
          <a:p>
            <a:pPr>
              <a:lnSpc>
                <a:spcPct val="90000"/>
              </a:lnSpc>
            </a:pPr>
            <a:r>
              <a:rPr lang="tr-TR" sz="800" dirty="0">
                <a:solidFill>
                  <a:srgbClr val="78879B"/>
                </a:solidFill>
              </a:rPr>
              <a:t>CO/HRM-OSH  |  we care 2021</a:t>
            </a:r>
          </a:p>
        </p:txBody>
      </p:sp>
      <p:pic>
        <p:nvPicPr>
          <p:cNvPr id="10" name="Grafik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3" name="Grafik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Tree>
    <p:extLst>
      <p:ext uri="{BB962C8B-B14F-4D97-AF65-F5344CB8AC3E}">
        <p14:creationId xmlns:p14="http://schemas.microsoft.com/office/powerpoint/2010/main" val="72290873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4" r:id="rId3"/>
    <p:sldLayoutId id="2147483685" r:id="rId4"/>
    <p:sldLayoutId id="2147483686" r:id="rId5"/>
    <p:sldLayoutId id="2147483687" r:id="rId6"/>
    <p:sldLayoutId id="2147483688" r:id="rId7"/>
  </p:sldLayoutIdLst>
  <p:timing>
    <p:tnLst>
      <p:par>
        <p:cTn id="1" dur="indefinite" restart="never" nodeType="tmRoot"/>
      </p:par>
    </p:tnLst>
  </p:timing>
  <p:hf sldNum="0" hdr="0" ftr="0" dt="0"/>
  <p:txStyles>
    <p:titleStyle>
      <a:lvl1pPr algn="l" defTabSz="914400" rtl="0" eaLnBrk="1" latinLnBrk="0" hangingPunct="1">
        <a:spcBef>
          <a:spcPct val="0"/>
        </a:spcBef>
        <a:buNone/>
        <a:defRPr sz="2200" kern="1200">
          <a:solidFill>
            <a:schemeClr val="accent5"/>
          </a:solidFill>
          <a:latin typeface="+mn-lt"/>
          <a:ea typeface="+mj-ea"/>
          <a:cs typeface="+mj-cs"/>
        </a:defRPr>
      </a:lvl1pPr>
    </p:titleStyle>
    <p:bodyStyle>
      <a:lvl1pPr marL="180000" indent="-180000" algn="l" defTabSz="914400" rtl="0" eaLnBrk="1" latinLnBrk="0" hangingPunct="1">
        <a:spcBef>
          <a:spcPts val="1200"/>
        </a:spcBef>
        <a:spcAft>
          <a:spcPts val="0"/>
        </a:spcAft>
        <a:buClr>
          <a:schemeClr val="accent5"/>
        </a:buClr>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2pPr>
      <a:lvl3pPr marL="5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3pPr>
      <a:lvl4pPr marL="7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4pPr>
      <a:lvl5pPr marL="90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5pPr>
      <a:lvl6pPr marL="108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6pPr>
      <a:lvl7pPr marL="12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7pPr>
      <a:lvl8pPr marL="14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8pPr>
      <a:lvl9pPr marL="16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brandfactory.thyssenkrupp.info/konzernthemen/we-c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platzhalter 4" descr="TR_wecare2021_Poster5Tipps_A3office.pdf - Adobe Acrobat Reader DC"/>
          <p:cNvPicPr>
            <a:picLocks noChangeAspect="1"/>
          </p:cNvPicPr>
          <p:nvPr/>
        </p:nvPicPr>
        <p:blipFill rotWithShape="1">
          <a:blip r:embed="rId2">
            <a:extLst>
              <a:ext uri="{28A0092B-C50C-407E-A947-70E740481C1C}">
                <a14:useLocalDpi xmlns:a14="http://schemas.microsoft.com/office/drawing/2010/main" val="0"/>
              </a:ext>
            </a:extLst>
          </a:blip>
          <a:srcRect r="5442"/>
          <a:stretch/>
        </p:blipFill>
        <p:spPr>
          <a:xfrm>
            <a:off x="0" y="0"/>
            <a:ext cx="12216680" cy="6858000"/>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spTree>
    <p:extLst>
      <p:ext uri="{BB962C8B-B14F-4D97-AF65-F5344CB8AC3E}">
        <p14:creationId xmlns:p14="http://schemas.microsoft.com/office/powerpoint/2010/main" val="20651653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4273723" cy="467723"/>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r>
              <a:rPr lang="tr-TR" sz="2000" dirty="0">
                <a:latin typeface="TKTypeMedium" panose="020B0606040502020204" pitchFamily="34" charset="0"/>
              </a:rPr>
              <a:t>… hepimiz için faydalı</a:t>
            </a:r>
          </a:p>
        </p:txBody>
      </p:sp>
      <p:sp>
        <p:nvSpPr>
          <p:cNvPr id="13" name="Textfeld 12"/>
          <p:cNvSpPr txBox="1"/>
          <p:nvPr/>
        </p:nvSpPr>
        <p:spPr>
          <a:xfrm>
            <a:off x="4223481" y="5447831"/>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tr-TR" sz="1600" dirty="0"/>
              <a:t>Sorunlarla kıvranmak yerine çözüme odaklan ve ileriye bak. </a:t>
            </a:r>
          </a:p>
        </p:txBody>
      </p:sp>
      <p:sp>
        <p:nvSpPr>
          <p:cNvPr id="15" name="Textfeld 14"/>
          <p:cNvSpPr txBox="1"/>
          <p:nvPr/>
        </p:nvSpPr>
        <p:spPr>
          <a:xfrm>
            <a:off x="4223481" y="2377468"/>
            <a:ext cx="8172000" cy="221599"/>
          </a:xfrm>
          <a:prstGeom prst="rect">
            <a:avLst/>
          </a:prstGeom>
          <a:noFill/>
        </p:spPr>
        <p:txBody>
          <a:bodyPr wrap="square" lIns="0" tIns="0" rIns="0" bIns="0" rtlCol="0" anchor="ctr">
            <a:spAutoFit/>
          </a:bodyPr>
          <a:lstStyle/>
          <a:p>
            <a:pPr>
              <a:lnSpc>
                <a:spcPct val="90000"/>
              </a:lnSpc>
              <a:spcBef>
                <a:spcPts val="600"/>
              </a:spcBef>
            </a:pPr>
            <a:r>
              <a:rPr lang="tr-TR" sz="1600" dirty="0"/>
              <a:t>Aile, dost ve iş arkadaşlarınla ilişkilerini koru.</a:t>
            </a:r>
          </a:p>
        </p:txBody>
      </p:sp>
      <p:sp>
        <p:nvSpPr>
          <p:cNvPr id="16" name="Textfeld 15"/>
          <p:cNvSpPr txBox="1"/>
          <p:nvPr/>
        </p:nvSpPr>
        <p:spPr>
          <a:xfrm>
            <a:off x="4224700" y="3145059"/>
            <a:ext cx="8172000" cy="221599"/>
          </a:xfrm>
          <a:prstGeom prst="rect">
            <a:avLst/>
          </a:prstGeom>
          <a:noFill/>
        </p:spPr>
        <p:txBody>
          <a:bodyPr wrap="square" lIns="0" tIns="0" rIns="0" bIns="0" rtlCol="0" anchor="ctr">
            <a:spAutoFit/>
          </a:bodyPr>
          <a:lstStyle/>
          <a:p>
            <a:pPr>
              <a:lnSpc>
                <a:spcPct val="90000"/>
              </a:lnSpc>
              <a:spcBef>
                <a:spcPts val="600"/>
              </a:spcBef>
            </a:pPr>
            <a:r>
              <a:rPr lang="tr-TR" sz="1600" dirty="0"/>
              <a:t>Bedensel olarak aktif kal, düzenli olarak hareket et ve dinlen. </a:t>
            </a:r>
          </a:p>
        </p:txBody>
      </p:sp>
      <p:sp>
        <p:nvSpPr>
          <p:cNvPr id="18" name="Textfeld 17"/>
          <p:cNvSpPr txBox="1"/>
          <p:nvPr/>
        </p:nvSpPr>
        <p:spPr>
          <a:xfrm>
            <a:off x="4224700" y="3912650"/>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tr-TR" sz="1600" dirty="0"/>
              <a:t>Sevinç, sıkıntı, endişe ve korkularını başkalarıyla paylaş. Çünkü konuşmak rahatlatır! </a:t>
            </a:r>
          </a:p>
        </p:txBody>
      </p:sp>
      <p:sp>
        <p:nvSpPr>
          <p:cNvPr id="19" name="Textfeld 18"/>
          <p:cNvSpPr txBox="1"/>
          <p:nvPr/>
        </p:nvSpPr>
        <p:spPr>
          <a:xfrm>
            <a:off x="4224700" y="4680241"/>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tr-TR" sz="1600" dirty="0"/>
              <a:t>Hayatta sana mutluluk ve enerji veren küçük olumlu şeyleri de gör. </a:t>
            </a:r>
          </a:p>
        </p:txBody>
      </p:sp>
      <p:sp>
        <p:nvSpPr>
          <p:cNvPr id="17" name="Textplatzhalter 24"/>
          <p:cNvSpPr txBox="1">
            <a:spLocks/>
          </p:cNvSpPr>
          <p:nvPr/>
        </p:nvSpPr>
        <p:spPr>
          <a:xfrm>
            <a:off x="-60684" y="350704"/>
            <a:ext cx="8388932"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tr-TR" sz="2800" dirty="0">
                <a:latin typeface="TKTypeMedium" panose="020B0606040502020204" pitchFamily="34" charset="0"/>
              </a:rPr>
              <a:t>#howareyou: </a:t>
            </a:r>
            <a:r>
              <a:rPr lang="tr-TR" sz="2800" dirty="0"/>
              <a:t>Kendini 5 kat daha iyi</a:t>
            </a:r>
            <a:r>
              <a:rPr lang="de-DE" sz="2800" dirty="0"/>
              <a:t> </a:t>
            </a:r>
            <a:r>
              <a:rPr lang="tr-TR" sz="2800" dirty="0"/>
              <a:t>hisset tavsiyeleri</a:t>
            </a:r>
          </a:p>
        </p:txBody>
      </p:sp>
      <p:sp>
        <p:nvSpPr>
          <p:cNvPr id="14" name="Textfeld 13"/>
          <p:cNvSpPr txBox="1"/>
          <p:nvPr/>
        </p:nvSpPr>
        <p:spPr>
          <a:xfrm>
            <a:off x="673323" y="5373216"/>
            <a:ext cx="3600400" cy="387798"/>
          </a:xfrm>
          <a:prstGeom prst="rect">
            <a:avLst/>
          </a:prstGeom>
          <a:noFill/>
        </p:spPr>
        <p:txBody>
          <a:bodyPr wrap="square" lIns="0" tIns="0" rIns="0" bIns="0" rtlCol="0" anchor="ctr">
            <a:spAutoFit/>
          </a:bodyPr>
          <a:lstStyle/>
          <a:p>
            <a:pPr>
              <a:lnSpc>
                <a:spcPct val="90000"/>
              </a:lnSpc>
              <a:spcBef>
                <a:spcPts val="600"/>
              </a:spcBef>
            </a:pPr>
            <a:r>
              <a:rPr lang="tr-TR" sz="2800" dirty="0">
                <a:solidFill>
                  <a:schemeClr val="accent6"/>
                </a:solidFill>
              </a:rPr>
              <a:t>#5 </a:t>
            </a:r>
            <a:r>
              <a:rPr lang="tr-TR" sz="2800" dirty="0">
                <a:solidFill>
                  <a:schemeClr val="accent5"/>
                </a:solidFill>
              </a:rPr>
              <a:t>Çözüm bul</a:t>
            </a:r>
          </a:p>
        </p:txBody>
      </p:sp>
      <p:sp>
        <p:nvSpPr>
          <p:cNvPr id="20" name="Textfeld 19"/>
          <p:cNvSpPr txBox="1"/>
          <p:nvPr/>
        </p:nvSpPr>
        <p:spPr>
          <a:xfrm>
            <a:off x="673323" y="3060776"/>
            <a:ext cx="3600400" cy="387798"/>
          </a:xfrm>
          <a:prstGeom prst="rect">
            <a:avLst/>
          </a:prstGeom>
          <a:noFill/>
        </p:spPr>
        <p:txBody>
          <a:bodyPr wrap="square" lIns="0" tIns="0" rIns="0" bIns="0" rtlCol="0" anchor="ctr">
            <a:spAutoFit/>
          </a:bodyPr>
          <a:lstStyle/>
          <a:p>
            <a:pPr>
              <a:lnSpc>
                <a:spcPct val="90000"/>
              </a:lnSpc>
              <a:spcBef>
                <a:spcPts val="600"/>
              </a:spcBef>
            </a:pPr>
            <a:r>
              <a:rPr lang="tr-TR" sz="2800" dirty="0">
                <a:solidFill>
                  <a:schemeClr val="accent6"/>
                </a:solidFill>
              </a:rPr>
              <a:t>#2 </a:t>
            </a:r>
            <a:r>
              <a:rPr lang="tr-TR" sz="2800" dirty="0">
                <a:solidFill>
                  <a:schemeClr val="accent5"/>
                </a:solidFill>
              </a:rPr>
              <a:t>Aktif kal</a:t>
            </a:r>
          </a:p>
        </p:txBody>
      </p:sp>
      <p:sp>
        <p:nvSpPr>
          <p:cNvPr id="21" name="Textfeld 20"/>
          <p:cNvSpPr txBox="1"/>
          <p:nvPr/>
        </p:nvSpPr>
        <p:spPr>
          <a:xfrm>
            <a:off x="673323" y="2289963"/>
            <a:ext cx="3600400" cy="387798"/>
          </a:xfrm>
          <a:prstGeom prst="rect">
            <a:avLst/>
          </a:prstGeom>
          <a:noFill/>
        </p:spPr>
        <p:txBody>
          <a:bodyPr wrap="square" lIns="0" tIns="0" rIns="0" bIns="0" rtlCol="0" anchor="ctr">
            <a:spAutoFit/>
          </a:bodyPr>
          <a:lstStyle/>
          <a:p>
            <a:pPr>
              <a:lnSpc>
                <a:spcPct val="90000"/>
              </a:lnSpc>
              <a:spcBef>
                <a:spcPts val="600"/>
              </a:spcBef>
            </a:pPr>
            <a:r>
              <a:rPr lang="tr-TR" sz="2800" dirty="0">
                <a:solidFill>
                  <a:schemeClr val="accent6"/>
                </a:solidFill>
              </a:rPr>
              <a:t>#1 </a:t>
            </a:r>
            <a:r>
              <a:rPr lang="tr-TR" sz="2800" dirty="0">
                <a:solidFill>
                  <a:schemeClr val="accent5"/>
                </a:solidFill>
              </a:rPr>
              <a:t>İletişimde kal</a:t>
            </a:r>
          </a:p>
        </p:txBody>
      </p:sp>
      <p:sp>
        <p:nvSpPr>
          <p:cNvPr id="22" name="Textfeld 21"/>
          <p:cNvSpPr txBox="1"/>
          <p:nvPr/>
        </p:nvSpPr>
        <p:spPr>
          <a:xfrm>
            <a:off x="673323" y="3831589"/>
            <a:ext cx="3600400" cy="387798"/>
          </a:xfrm>
          <a:prstGeom prst="rect">
            <a:avLst/>
          </a:prstGeom>
          <a:noFill/>
        </p:spPr>
        <p:txBody>
          <a:bodyPr wrap="square" lIns="0" tIns="0" rIns="0" bIns="0" rtlCol="0" anchor="ctr">
            <a:spAutoFit/>
          </a:bodyPr>
          <a:lstStyle/>
          <a:p>
            <a:pPr>
              <a:lnSpc>
                <a:spcPct val="90000"/>
              </a:lnSpc>
              <a:spcBef>
                <a:spcPts val="600"/>
              </a:spcBef>
            </a:pPr>
            <a:r>
              <a:rPr lang="tr-TR" sz="2800" dirty="0">
                <a:solidFill>
                  <a:schemeClr val="accent6"/>
                </a:solidFill>
              </a:rPr>
              <a:t>#3 </a:t>
            </a:r>
            <a:r>
              <a:rPr lang="tr-TR" sz="2800" dirty="0">
                <a:solidFill>
                  <a:schemeClr val="accent5"/>
                </a:solidFill>
              </a:rPr>
              <a:t>Açık konuş</a:t>
            </a:r>
          </a:p>
        </p:txBody>
      </p:sp>
      <p:sp>
        <p:nvSpPr>
          <p:cNvPr id="23" name="Textfeld 22"/>
          <p:cNvSpPr txBox="1"/>
          <p:nvPr/>
        </p:nvSpPr>
        <p:spPr>
          <a:xfrm>
            <a:off x="673323" y="4602402"/>
            <a:ext cx="3600400" cy="387798"/>
          </a:xfrm>
          <a:prstGeom prst="rect">
            <a:avLst/>
          </a:prstGeom>
          <a:noFill/>
        </p:spPr>
        <p:txBody>
          <a:bodyPr wrap="square" lIns="0" tIns="0" rIns="0" bIns="0" rtlCol="0" anchor="ctr">
            <a:spAutoFit/>
          </a:bodyPr>
          <a:lstStyle/>
          <a:p>
            <a:pPr>
              <a:lnSpc>
                <a:spcPct val="90000"/>
              </a:lnSpc>
              <a:spcBef>
                <a:spcPts val="600"/>
              </a:spcBef>
            </a:pPr>
            <a:r>
              <a:rPr lang="tr-TR" sz="2800" dirty="0">
                <a:solidFill>
                  <a:schemeClr val="accent6"/>
                </a:solidFill>
              </a:rPr>
              <a:t>#4 </a:t>
            </a:r>
            <a:r>
              <a:rPr lang="tr-TR" sz="2800" dirty="0">
                <a:solidFill>
                  <a:schemeClr val="accent5"/>
                </a:solidFill>
              </a:rPr>
              <a:t>Olumlu düşün</a:t>
            </a:r>
          </a:p>
        </p:txBody>
      </p:sp>
      <p:pic>
        <p:nvPicPr>
          <p:cNvPr id="25" name="Bildplatzhalter 4" descr="1__5-mal-besser-drauf-Tipps-tr.pptx - PowerPoint"/>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9948428" y="71265"/>
            <a:ext cx="2117264" cy="2997252"/>
          </a:xfrm>
          <a:prstGeom prst="rect">
            <a:avLst/>
          </a:prstGeom>
        </p:spPr>
      </p:pic>
      <p:sp>
        <p:nvSpPr>
          <p:cNvPr id="26" name="SegmentLabelxxTechnology"/>
          <p:cNvSpPr>
            <a:spLocks noChangeArrowheads="1"/>
          </p:cNvSpPr>
          <p:nvPr/>
        </p:nvSpPr>
        <p:spPr bwMode="auto">
          <a:xfrm>
            <a:off x="9128162" y="1119961"/>
            <a:ext cx="2935014" cy="198380"/>
          </a:xfrm>
          <a:prstGeom prst="rect">
            <a:avLst/>
          </a:prstGeom>
          <a:solidFill>
            <a:schemeClr val="accent6"/>
          </a:solidFill>
          <a:ln>
            <a:noFill/>
          </a:ln>
          <a:effectLst/>
          <a:extLst/>
        </p:spPr>
        <p:txBody>
          <a:bodyPr wrap="square" lIns="36000" rIns="36000" anchor="ctr"/>
          <a:lstStyle/>
          <a:p>
            <a:pPr algn="ctr"/>
            <a:r>
              <a:rPr lang="de-DE" sz="800" dirty="0">
                <a:solidFill>
                  <a:schemeClr val="bg1"/>
                </a:solidFill>
                <a:hlinkClick r:id="rId4"/>
              </a:rPr>
              <a:t>https://brandfactory.thyssenkrupp.info/konzernthemen/we-care</a:t>
            </a:r>
            <a:endParaRPr lang="de-DE" sz="800" dirty="0" smtClean="0">
              <a:solidFill>
                <a:schemeClr val="bg1"/>
              </a:solidFill>
              <a:latin typeface="TKTypeMedium"/>
            </a:endParaRPr>
          </a:p>
        </p:txBody>
      </p:sp>
    </p:spTree>
    <p:extLst>
      <p:ext uri="{BB962C8B-B14F-4D97-AF65-F5344CB8AC3E}">
        <p14:creationId xmlns:p14="http://schemas.microsoft.com/office/powerpoint/2010/main" val="11598608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tr-TR" sz="2000" dirty="0"/>
              <a:t>#1 İletişimde kal </a:t>
            </a:r>
          </a:p>
        </p:txBody>
      </p:sp>
      <p:sp>
        <p:nvSpPr>
          <p:cNvPr id="6" name="Textfeld 5"/>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tr-TR" sz="2800" dirty="0">
                <a:solidFill>
                  <a:schemeClr val="accent6"/>
                </a:solidFill>
              </a:rPr>
              <a:t>#1 </a:t>
            </a:r>
            <a:r>
              <a:rPr lang="tr-TR" sz="2800" dirty="0">
                <a:solidFill>
                  <a:schemeClr val="accent5"/>
                </a:solidFill>
              </a:rPr>
              <a:t>İletişimde kal</a:t>
            </a:r>
          </a:p>
        </p:txBody>
      </p:sp>
      <p:sp>
        <p:nvSpPr>
          <p:cNvPr id="15" name="Textfeld 14"/>
          <p:cNvSpPr txBox="1"/>
          <p:nvPr/>
        </p:nvSpPr>
        <p:spPr>
          <a:xfrm>
            <a:off x="3431704" y="1990487"/>
            <a:ext cx="8172000" cy="249299"/>
          </a:xfrm>
          <a:prstGeom prst="rect">
            <a:avLst/>
          </a:prstGeom>
          <a:noFill/>
        </p:spPr>
        <p:txBody>
          <a:bodyPr wrap="square" lIns="0" tIns="0" rIns="0" bIns="0" rtlCol="0" anchor="ctr">
            <a:spAutoFit/>
          </a:bodyPr>
          <a:lstStyle/>
          <a:p>
            <a:pPr>
              <a:lnSpc>
                <a:spcPct val="90000"/>
              </a:lnSpc>
              <a:spcBef>
                <a:spcPts val="600"/>
              </a:spcBef>
            </a:pPr>
            <a:r>
              <a:rPr lang="tr-TR" dirty="0"/>
              <a:t>Aile, dost ve iş arkadaşlarınla ilişkilerini koru.</a:t>
            </a:r>
          </a:p>
        </p:txBody>
      </p:sp>
      <p:sp>
        <p:nvSpPr>
          <p:cNvPr id="2" name="Textfeld 1"/>
          <p:cNvSpPr txBox="1"/>
          <p:nvPr/>
        </p:nvSpPr>
        <p:spPr>
          <a:xfrm>
            <a:off x="433243" y="2492896"/>
            <a:ext cx="6274825" cy="1292662"/>
          </a:xfrm>
          <a:prstGeom prst="rect">
            <a:avLst/>
          </a:prstGeom>
          <a:noFill/>
        </p:spPr>
        <p:txBody>
          <a:bodyPr wrap="square" lIns="0" tIns="0" rIns="0" bIns="0" rtlCol="0" anchor="ctr">
            <a:spAutoFit/>
          </a:bodyPr>
          <a:lstStyle/>
          <a:p>
            <a:pPr fontAlgn="base"/>
            <a:r>
              <a:rPr lang="tr-TR" sz="1400" dirty="0"/>
              <a:t>Biz sosyal yaratıklarız ve başkalarıyla ilişki ve bağlılık içinde olmayı isteriz. Bize kendimizi iyi hissettiren ve iyi gelen insanların çevremizde olması önemlidir. Bu nedenle iletişimde kalmak önem taşır. Özellikle de günlük yaşamın çalkantılı ve telaşlı olduğu anlarda ailemize ve dostlarımıza bilinçli şekilde zaman ayırmamız iyi gelir. Bunun için her zaman uzun süreliğine bir araya gelmek gerekmez. Kısa bir telefon görüşmesi veya içten bir mesajla da kişiye önemsendiğini hatırlatabiliriz. </a:t>
            </a:r>
          </a:p>
        </p:txBody>
      </p:sp>
      <p:sp>
        <p:nvSpPr>
          <p:cNvPr id="4" name="Wolkenförmige Legende 3"/>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tr-TR" sz="1600" dirty="0"/>
              <a:t>Etrafında olan sevdiğin insanları hatırla. Belki de bazılarıyla uzun süre iletişim kurmadın. Son olarak onlara ‘nasılsın?’ diye ne zaman sordun? </a:t>
            </a:r>
          </a:p>
        </p:txBody>
      </p:sp>
      <p:sp>
        <p:nvSpPr>
          <p:cNvPr id="5" name="Textfeld 4"/>
          <p:cNvSpPr txBox="1"/>
          <p:nvPr/>
        </p:nvSpPr>
        <p:spPr>
          <a:xfrm>
            <a:off x="433242" y="4102506"/>
            <a:ext cx="6562858" cy="658642"/>
          </a:xfrm>
          <a:prstGeom prst="rect">
            <a:avLst/>
          </a:prstGeom>
          <a:noFill/>
        </p:spPr>
        <p:txBody>
          <a:bodyPr wrap="square" lIns="0" tIns="0" rIns="0" bIns="0" rtlCol="0" anchor="ctr">
            <a:spAutoFit/>
          </a:bodyPr>
          <a:lstStyle/>
          <a:p>
            <a:pPr>
              <a:lnSpc>
                <a:spcPct val="90000"/>
              </a:lnSpc>
              <a:spcBef>
                <a:spcPts val="600"/>
              </a:spcBef>
            </a:pPr>
            <a:r>
              <a:rPr lang="tr-TR" sz="1400" dirty="0">
                <a:solidFill>
                  <a:schemeClr val="accent5"/>
                </a:solidFill>
              </a:rPr>
              <a:t>Günlük yaşam için küçük ödev:</a:t>
            </a:r>
          </a:p>
          <a:p>
            <a:pPr>
              <a:lnSpc>
                <a:spcPct val="90000"/>
              </a:lnSpc>
              <a:spcBef>
                <a:spcPts val="600"/>
              </a:spcBef>
            </a:pPr>
            <a:r>
              <a:rPr lang="tr-TR" sz="1400" dirty="0">
                <a:solidFill>
                  <a:srgbClr val="4B5564"/>
                </a:solidFill>
              </a:rPr>
              <a:t>Uzun zamandır görüşmediğin bir kişiye bir mesaj veya kartpostal gönder.  </a:t>
            </a:r>
          </a:p>
        </p:txBody>
      </p:sp>
      <p:sp>
        <p:nvSpPr>
          <p:cNvPr id="7" name="Rechteck 6"/>
          <p:cNvSpPr/>
          <p:nvPr/>
        </p:nvSpPr>
        <p:spPr>
          <a:xfrm>
            <a:off x="331489" y="4977172"/>
            <a:ext cx="6664611" cy="480131"/>
          </a:xfrm>
          <a:prstGeom prst="rect">
            <a:avLst/>
          </a:prstGeom>
        </p:spPr>
        <p:txBody>
          <a:bodyPr wrap="square">
            <a:spAutoFit/>
          </a:bodyPr>
          <a:lstStyle/>
          <a:p>
            <a:pPr>
              <a:lnSpc>
                <a:spcPct val="90000"/>
              </a:lnSpc>
              <a:spcBef>
                <a:spcPts val="600"/>
              </a:spcBef>
            </a:pPr>
            <a:r>
              <a:rPr lang="tr-TR" sz="1400" i="1" dirty="0">
                <a:solidFill>
                  <a:srgbClr val="4B5564"/>
                </a:solidFill>
              </a:rPr>
              <a:t>Peki ne yaptın? (örn. kartpostal göndermek, mektup yazmak, çiçek göndermek)</a:t>
            </a:r>
          </a:p>
        </p:txBody>
      </p:sp>
      <p:sp>
        <p:nvSpPr>
          <p:cNvPr id="9" name="Rechteck 8"/>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a:ln>
                <a:noFill/>
              </a:ln>
              <a:solidFill>
                <a:schemeClr val="tx1"/>
              </a:solidFill>
            </a:endParaRPr>
          </a:p>
        </p:txBody>
      </p:sp>
      <p:sp>
        <p:nvSpPr>
          <p:cNvPr id="11" name="Textplatzhalter 24"/>
          <p:cNvSpPr txBox="1">
            <a:spLocks/>
          </p:cNvSpPr>
          <p:nvPr/>
        </p:nvSpPr>
        <p:spPr>
          <a:xfrm>
            <a:off x="-60684" y="327863"/>
            <a:ext cx="8352928"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tr-TR" sz="2800" dirty="0">
                <a:latin typeface="TKTypeMedium" panose="020B0606040502020204" pitchFamily="34" charset="0"/>
              </a:rPr>
              <a:t>#howareyou: </a:t>
            </a:r>
            <a:r>
              <a:rPr lang="tr-TR" sz="2800" dirty="0"/>
              <a:t>Kendini 5 kat daha iyi hisset tavsiyeleri</a:t>
            </a:r>
          </a:p>
        </p:txBody>
      </p:sp>
    </p:spTree>
    <p:extLst>
      <p:ext uri="{BB962C8B-B14F-4D97-AF65-F5344CB8AC3E}">
        <p14:creationId xmlns:p14="http://schemas.microsoft.com/office/powerpoint/2010/main" val="21773400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tr-TR" sz="2000" dirty="0"/>
              <a:t>#2 Aktif kal</a:t>
            </a:r>
          </a:p>
        </p:txBody>
      </p:sp>
      <p:sp>
        <p:nvSpPr>
          <p:cNvPr id="8" name="Textfeld 7"/>
          <p:cNvSpPr txBox="1"/>
          <p:nvPr/>
        </p:nvSpPr>
        <p:spPr>
          <a:xfrm>
            <a:off x="433243" y="2494800"/>
            <a:ext cx="6274825" cy="1508105"/>
          </a:xfrm>
          <a:prstGeom prst="rect">
            <a:avLst/>
          </a:prstGeom>
          <a:noFill/>
        </p:spPr>
        <p:txBody>
          <a:bodyPr wrap="square" lIns="0" tIns="0" rIns="0" bIns="0" rtlCol="0" anchor="ctr">
            <a:spAutoFit/>
          </a:bodyPr>
          <a:lstStyle/>
          <a:p>
            <a:pPr fontAlgn="base"/>
            <a:r>
              <a:rPr lang="tr-TR" sz="1400" dirty="0"/>
              <a:t>Çoğumuz günlük hayatta çok az ya da monoton hareket ediyor. Bu noktada denge çok önemlidir. Bunun için maraton koşmak gerekmez. Günde on dakika ölçülü hareket dahi faydalı olabilir. Oysa aktif olmak için o kadar çok olanak var. Aynı şekilde dinlenmek için de kendimize zaman ayırmamız gerekir. Bunun için de bir saat meditasyona gerek yoktur. Temiz havada yürüyüş, müzik dinleme veya sakin ortamda ve rahatsız edici faktörlerden uzak bir fincan kahve bile rahatlatır. </a:t>
            </a:r>
          </a:p>
        </p:txBody>
      </p:sp>
      <p:sp>
        <p:nvSpPr>
          <p:cNvPr id="9" name="Wolkenförmige Legende 8"/>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tr-TR" sz="1600" dirty="0"/>
              <a:t>Günlük hayatta hareket etmek için kendine zaman ayırıyor musun? Son olarak ne zaman bilinçli şekilde dinlendin?</a:t>
            </a:r>
          </a:p>
        </p:txBody>
      </p:sp>
      <p:sp>
        <p:nvSpPr>
          <p:cNvPr id="10" name="Textfeld 9"/>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tr-TR" sz="2800" dirty="0">
                <a:solidFill>
                  <a:schemeClr val="accent6"/>
                </a:solidFill>
              </a:rPr>
              <a:t>#2 </a:t>
            </a:r>
            <a:r>
              <a:rPr lang="tr-TR" sz="2800" dirty="0">
                <a:solidFill>
                  <a:schemeClr val="accent5"/>
                </a:solidFill>
              </a:rPr>
              <a:t>Aktif kal</a:t>
            </a:r>
          </a:p>
        </p:txBody>
      </p:sp>
      <p:sp>
        <p:nvSpPr>
          <p:cNvPr id="11" name="Textfeld 10"/>
          <p:cNvSpPr txBox="1"/>
          <p:nvPr/>
        </p:nvSpPr>
        <p:spPr>
          <a:xfrm>
            <a:off x="3431704" y="1990487"/>
            <a:ext cx="8172000" cy="249299"/>
          </a:xfrm>
          <a:prstGeom prst="rect">
            <a:avLst/>
          </a:prstGeom>
          <a:noFill/>
        </p:spPr>
        <p:txBody>
          <a:bodyPr wrap="square" lIns="0" tIns="0" rIns="0" bIns="0" rtlCol="0" anchor="ctr">
            <a:spAutoFit/>
          </a:bodyPr>
          <a:lstStyle/>
          <a:p>
            <a:pPr>
              <a:lnSpc>
                <a:spcPct val="90000"/>
              </a:lnSpc>
              <a:spcBef>
                <a:spcPts val="600"/>
              </a:spcBef>
            </a:pPr>
            <a:r>
              <a:rPr lang="tr-TR" dirty="0"/>
              <a:t>Düzenli olarak hareket et ve dinlen. </a:t>
            </a:r>
          </a:p>
        </p:txBody>
      </p:sp>
      <p:sp>
        <p:nvSpPr>
          <p:cNvPr id="14" name="Textfeld 13"/>
          <p:cNvSpPr txBox="1"/>
          <p:nvPr/>
        </p:nvSpPr>
        <p:spPr>
          <a:xfrm>
            <a:off x="433242" y="4185084"/>
            <a:ext cx="6562858" cy="658642"/>
          </a:xfrm>
          <a:prstGeom prst="rect">
            <a:avLst/>
          </a:prstGeom>
          <a:noFill/>
        </p:spPr>
        <p:txBody>
          <a:bodyPr wrap="square" lIns="0" tIns="0" rIns="0" bIns="0" rtlCol="0" anchor="ctr">
            <a:spAutoFit/>
          </a:bodyPr>
          <a:lstStyle/>
          <a:p>
            <a:pPr>
              <a:lnSpc>
                <a:spcPct val="90000"/>
              </a:lnSpc>
              <a:spcBef>
                <a:spcPts val="600"/>
              </a:spcBef>
            </a:pPr>
            <a:r>
              <a:rPr lang="tr-TR" sz="1400" dirty="0">
                <a:solidFill>
                  <a:schemeClr val="accent5"/>
                </a:solidFill>
              </a:rPr>
              <a:t>Günlük yaşam için küçük ödev:</a:t>
            </a:r>
          </a:p>
          <a:p>
            <a:pPr>
              <a:lnSpc>
                <a:spcPct val="90000"/>
              </a:lnSpc>
              <a:spcBef>
                <a:spcPts val="600"/>
              </a:spcBef>
            </a:pPr>
            <a:r>
              <a:rPr lang="tr-TR" sz="1400" dirty="0">
                <a:solidFill>
                  <a:srgbClr val="4B5564"/>
                </a:solidFill>
              </a:rPr>
              <a:t>Hareket etmek için kendine 15 dakika zaman ayır ve dinlenmek için uygun bir anı seç.</a:t>
            </a:r>
          </a:p>
        </p:txBody>
      </p:sp>
      <p:sp>
        <p:nvSpPr>
          <p:cNvPr id="13" name="Rechteck 12"/>
          <p:cNvSpPr/>
          <p:nvPr/>
        </p:nvSpPr>
        <p:spPr>
          <a:xfrm>
            <a:off x="331489" y="4977172"/>
            <a:ext cx="6664611" cy="480131"/>
          </a:xfrm>
          <a:prstGeom prst="rect">
            <a:avLst/>
          </a:prstGeom>
        </p:spPr>
        <p:txBody>
          <a:bodyPr wrap="square">
            <a:spAutoFit/>
          </a:bodyPr>
          <a:lstStyle/>
          <a:p>
            <a:pPr>
              <a:lnSpc>
                <a:spcPct val="90000"/>
              </a:lnSpc>
              <a:spcBef>
                <a:spcPts val="600"/>
              </a:spcBef>
            </a:pPr>
            <a:r>
              <a:rPr lang="tr-TR" sz="1400" i="1" dirty="0">
                <a:solidFill>
                  <a:srgbClr val="4B5564"/>
                </a:solidFill>
              </a:rPr>
              <a:t>Bilinçli olarak kendine ne için zaman ayırdın? (örn. sakince kahve içmek, 5 dakika hiçbir şey yapmamak, kısa yürüyüş, birkaç gevşeme ve fitnes egzersizleri) </a:t>
            </a:r>
          </a:p>
        </p:txBody>
      </p:sp>
      <p:sp>
        <p:nvSpPr>
          <p:cNvPr id="15" name="Rechteck 14"/>
          <p:cNvSpPr/>
          <p:nvPr/>
        </p:nvSpPr>
        <p:spPr>
          <a:xfrm>
            <a:off x="447019" y="5457303"/>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a:ln>
                <a:noFill/>
              </a:ln>
              <a:solidFill>
                <a:schemeClr val="tx1"/>
              </a:solidFill>
            </a:endParaRPr>
          </a:p>
        </p:txBody>
      </p:sp>
      <p:sp>
        <p:nvSpPr>
          <p:cNvPr id="16" name="Textplatzhalter 24"/>
          <p:cNvSpPr txBox="1">
            <a:spLocks/>
          </p:cNvSpPr>
          <p:nvPr/>
        </p:nvSpPr>
        <p:spPr>
          <a:xfrm>
            <a:off x="-60684" y="327863"/>
            <a:ext cx="8280920"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tr-TR" sz="2800" dirty="0">
                <a:latin typeface="TKTypeMedium" panose="020B0606040502020204" pitchFamily="34" charset="0"/>
              </a:rPr>
              <a:t>#howareyou: </a:t>
            </a:r>
            <a:r>
              <a:rPr lang="tr-TR" sz="2800" dirty="0"/>
              <a:t>Kendini 5 kat daha iyi hisset tavsiyeleri</a:t>
            </a:r>
          </a:p>
        </p:txBody>
      </p:sp>
    </p:spTree>
    <p:extLst>
      <p:ext uri="{BB962C8B-B14F-4D97-AF65-F5344CB8AC3E}">
        <p14:creationId xmlns:p14="http://schemas.microsoft.com/office/powerpoint/2010/main" val="903800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tr-TR" sz="2000" dirty="0"/>
              <a:t>#3 Açık konuş </a:t>
            </a: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tr-TR" sz="2800" dirty="0">
                <a:solidFill>
                  <a:schemeClr val="accent6"/>
                </a:solidFill>
              </a:rPr>
              <a:t>#3 </a:t>
            </a:r>
            <a:r>
              <a:rPr lang="tr-TR" sz="2800" dirty="0">
                <a:solidFill>
                  <a:schemeClr val="accent5"/>
                </a:solidFill>
              </a:rPr>
              <a:t>Açık konuş</a:t>
            </a:r>
          </a:p>
        </p:txBody>
      </p:sp>
      <p:sp>
        <p:nvSpPr>
          <p:cNvPr id="9" name="Textfeld 8"/>
          <p:cNvSpPr txBox="1"/>
          <p:nvPr/>
        </p:nvSpPr>
        <p:spPr>
          <a:xfrm>
            <a:off x="3431704" y="1976637"/>
            <a:ext cx="8172000" cy="276999"/>
          </a:xfrm>
          <a:prstGeom prst="rect">
            <a:avLst/>
          </a:prstGeom>
          <a:noFill/>
        </p:spPr>
        <p:txBody>
          <a:bodyPr wrap="square" lIns="0" tIns="0" rIns="0" bIns="0" rtlCol="0" anchor="ctr">
            <a:spAutoFit/>
          </a:bodyPr>
          <a:lstStyle/>
          <a:p>
            <a:r>
              <a:rPr lang="tr-TR" dirty="0"/>
              <a:t>Sevinç, sıkıntı, endişe ve korkularını başkalarıyla paylaş. Çünkü konuşmak rahatlatır! </a:t>
            </a:r>
          </a:p>
        </p:txBody>
      </p:sp>
      <p:sp>
        <p:nvSpPr>
          <p:cNvPr id="11" name="Wolkenförmige Legende 10"/>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tr-TR" sz="1600" dirty="0"/>
              <a:t>Duygularını başkalarıyla paylaşıyor musun? Yoksa her şeyi kendi içinde mi hallediyorsun?  </a:t>
            </a:r>
          </a:p>
        </p:txBody>
      </p:sp>
      <p:sp>
        <p:nvSpPr>
          <p:cNvPr id="14" name="Textfeld 13"/>
          <p:cNvSpPr txBox="1"/>
          <p:nvPr/>
        </p:nvSpPr>
        <p:spPr>
          <a:xfrm>
            <a:off x="433242" y="4246522"/>
            <a:ext cx="6562858" cy="658642"/>
          </a:xfrm>
          <a:prstGeom prst="rect">
            <a:avLst/>
          </a:prstGeom>
          <a:noFill/>
        </p:spPr>
        <p:txBody>
          <a:bodyPr wrap="square" lIns="0" tIns="0" rIns="0" bIns="0" rtlCol="0" anchor="ctr">
            <a:spAutoFit/>
          </a:bodyPr>
          <a:lstStyle/>
          <a:p>
            <a:pPr>
              <a:lnSpc>
                <a:spcPct val="90000"/>
              </a:lnSpc>
              <a:spcBef>
                <a:spcPts val="600"/>
              </a:spcBef>
            </a:pPr>
            <a:r>
              <a:rPr lang="tr-TR" sz="1400" dirty="0">
                <a:solidFill>
                  <a:schemeClr val="accent5"/>
                </a:solidFill>
              </a:rPr>
              <a:t>Günlük yaşam için küçük ödev:</a:t>
            </a:r>
          </a:p>
          <a:p>
            <a:pPr>
              <a:lnSpc>
                <a:spcPct val="90000"/>
              </a:lnSpc>
              <a:spcBef>
                <a:spcPts val="600"/>
              </a:spcBef>
            </a:pPr>
            <a:r>
              <a:rPr lang="tr-TR" sz="1400" dirty="0">
                <a:solidFill>
                  <a:srgbClr val="4B5564"/>
                </a:solidFill>
              </a:rPr>
              <a:t>Seni meşgul eden bir konuyu düşün. Bu konuda birisiyle konuştun mu? Henüz konuşmadıysan, kiminle konuşabileceğini düşün.  </a:t>
            </a:r>
          </a:p>
        </p:txBody>
      </p:sp>
      <p:sp>
        <p:nvSpPr>
          <p:cNvPr id="13" name="Textfeld 12"/>
          <p:cNvSpPr txBox="1"/>
          <p:nvPr/>
        </p:nvSpPr>
        <p:spPr>
          <a:xfrm>
            <a:off x="433243" y="2494800"/>
            <a:ext cx="6274825" cy="1508105"/>
          </a:xfrm>
          <a:prstGeom prst="rect">
            <a:avLst/>
          </a:prstGeom>
          <a:noFill/>
        </p:spPr>
        <p:txBody>
          <a:bodyPr wrap="square" lIns="0" tIns="0" rIns="0" bIns="0" rtlCol="0" anchor="ctr">
            <a:spAutoFit/>
          </a:bodyPr>
          <a:lstStyle/>
          <a:p>
            <a:pPr fontAlgn="base"/>
            <a:r>
              <a:rPr lang="tr-TR" sz="1400" dirty="0"/>
              <a:t>Mutluluğu başkalarıyla paylaşmak mutlaka güzel bir duygudur. Aynı şekilde sıkıntı, sorun veya endişeleri de başkalarıyla paylaşmak bizleri rahatlatır. Görüşme sonrasında duygularımız her ne kadar ortadan kaybolmasa da, daha da bilinçlenir, düşünce tarzımızı ve duygularımızı daha iyi yansıtabilir ve yardım isteyebiliriz. Her konuyu herkesle konuşmak zorunda değiliz, ancak bazı durumlarda bir görüşmenin faydalı olup olmayacağını tartmamız gerekir. Özellikle bir konunun bizi uzun zamandır meşgul ettiği durumlarda. </a:t>
            </a:r>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tr-TR" sz="1400" i="1" dirty="0">
                <a:solidFill>
                  <a:srgbClr val="4B5564"/>
                </a:solidFill>
              </a:rPr>
              <a:t>Konuşacağın kişi kim? (partnerim, ebeveynim, dostum, iş arkadaşım, şefim, örn. EAP çağrı hattı gibi bir danışman)</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a:ln>
                <a:noFill/>
              </a:ln>
              <a:solidFill>
                <a:schemeClr val="tx1"/>
              </a:solidFill>
            </a:endParaRPr>
          </a:p>
        </p:txBody>
      </p:sp>
      <p:sp>
        <p:nvSpPr>
          <p:cNvPr id="12" name="Textplatzhalter 24"/>
          <p:cNvSpPr txBox="1">
            <a:spLocks/>
          </p:cNvSpPr>
          <p:nvPr/>
        </p:nvSpPr>
        <p:spPr>
          <a:xfrm>
            <a:off x="-60684" y="327863"/>
            <a:ext cx="8604956"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tr-TR" sz="2800" dirty="0">
                <a:latin typeface="TKTypeMedium" panose="020B0606040502020204" pitchFamily="34" charset="0"/>
              </a:rPr>
              <a:t>#howareyou: </a:t>
            </a:r>
            <a:r>
              <a:rPr lang="tr-TR" sz="2800" dirty="0"/>
              <a:t>Kendini 5 kat daha iyi hisset tavsiyeleri</a:t>
            </a:r>
          </a:p>
        </p:txBody>
      </p:sp>
    </p:spTree>
    <p:extLst>
      <p:ext uri="{BB962C8B-B14F-4D97-AF65-F5344CB8AC3E}">
        <p14:creationId xmlns:p14="http://schemas.microsoft.com/office/powerpoint/2010/main" val="457604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tr-TR" sz="2000" dirty="0"/>
              <a:t>#4 Olumlu düşün</a:t>
            </a: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tr-TR" sz="2800" dirty="0">
                <a:solidFill>
                  <a:schemeClr val="accent6"/>
                </a:solidFill>
              </a:rPr>
              <a:t>#4 </a:t>
            </a:r>
            <a:r>
              <a:rPr lang="tr-TR" sz="2800" dirty="0">
                <a:solidFill>
                  <a:schemeClr val="accent5"/>
                </a:solidFill>
              </a:rPr>
              <a:t>Olumlu düşün</a:t>
            </a:r>
          </a:p>
        </p:txBody>
      </p:sp>
      <p:sp>
        <p:nvSpPr>
          <p:cNvPr id="9" name="Textfeld 8"/>
          <p:cNvSpPr txBox="1"/>
          <p:nvPr/>
        </p:nvSpPr>
        <p:spPr>
          <a:xfrm>
            <a:off x="3431704" y="1976637"/>
            <a:ext cx="8676341" cy="276999"/>
          </a:xfrm>
          <a:prstGeom prst="rect">
            <a:avLst/>
          </a:prstGeom>
          <a:noFill/>
        </p:spPr>
        <p:txBody>
          <a:bodyPr wrap="square" lIns="0" tIns="0" rIns="0" bIns="0" rtlCol="0" anchor="ctr">
            <a:spAutoFit/>
          </a:bodyPr>
          <a:lstStyle/>
          <a:p>
            <a:r>
              <a:rPr lang="tr-TR" dirty="0"/>
              <a:t>Hayatta sana mutluluk veren küçük olumlu şeyleri de gör.</a:t>
            </a:r>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tr-TR" sz="1600" dirty="0"/>
              <a:t>Bugün senin için iyi olan neydi? Ne için minnettarsın? </a:t>
            </a:r>
          </a:p>
        </p:txBody>
      </p:sp>
      <p:sp>
        <p:nvSpPr>
          <p:cNvPr id="14" name="Textfeld 13"/>
          <p:cNvSpPr txBox="1"/>
          <p:nvPr/>
        </p:nvSpPr>
        <p:spPr>
          <a:xfrm>
            <a:off x="433242" y="4077363"/>
            <a:ext cx="6562858" cy="624786"/>
          </a:xfrm>
          <a:prstGeom prst="rect">
            <a:avLst/>
          </a:prstGeom>
          <a:noFill/>
        </p:spPr>
        <p:txBody>
          <a:bodyPr wrap="square" lIns="0" tIns="0" rIns="0" bIns="0" rtlCol="0" anchor="ctr">
            <a:spAutoFit/>
          </a:bodyPr>
          <a:lstStyle/>
          <a:p>
            <a:pPr>
              <a:lnSpc>
                <a:spcPct val="90000"/>
              </a:lnSpc>
              <a:spcBef>
                <a:spcPts val="600"/>
              </a:spcBef>
            </a:pPr>
            <a:r>
              <a:rPr lang="tr-TR" sz="1400" dirty="0">
                <a:solidFill>
                  <a:schemeClr val="accent5"/>
                </a:solidFill>
              </a:rPr>
              <a:t>Günlük yaşam için küçük ödev:</a:t>
            </a:r>
          </a:p>
          <a:p>
            <a:r>
              <a:rPr lang="tr-TR" sz="1400" dirty="0">
                <a:solidFill>
                  <a:srgbClr val="4B5564"/>
                </a:solidFill>
              </a:rPr>
              <a:t>Bugün veya dün iyi olan ve minnettar olduğun 3 şeyi yaz.</a:t>
            </a:r>
          </a:p>
        </p:txBody>
      </p:sp>
      <p:sp>
        <p:nvSpPr>
          <p:cNvPr id="13" name="Textfeld 12"/>
          <p:cNvSpPr txBox="1"/>
          <p:nvPr/>
        </p:nvSpPr>
        <p:spPr>
          <a:xfrm>
            <a:off x="433243" y="2602521"/>
            <a:ext cx="6274825" cy="1292662"/>
          </a:xfrm>
          <a:prstGeom prst="rect">
            <a:avLst/>
          </a:prstGeom>
          <a:noFill/>
        </p:spPr>
        <p:txBody>
          <a:bodyPr wrap="square" lIns="0" tIns="0" rIns="0" bIns="0" rtlCol="0" anchor="ctr">
            <a:spAutoFit/>
          </a:bodyPr>
          <a:lstStyle/>
          <a:p>
            <a:pPr fontAlgn="base"/>
            <a:r>
              <a:rPr lang="tr-TR" sz="1400" dirty="0"/>
              <a:t>Bazen hayatımızdaki güzel şeyleri görmeyi ihmal ederiz, özellikle de günlük hayatımızın telaşlı veya tekdüze olduğu anlarda. Oysa hayatımızda iyi giden, bize enerji veren ve minnettar olduğumuz şeylerin farkına varmayı öğrenebiliriz. Günlük hayatımızda biraz daha dikkatli olduğumuzda ve odaklandığımızda bunlar bizim için zamanla daha belirgin ve bilinçli bir hâl alacaktır. Bu güzel bir an ya da gün içinde küçük bir başarı olabilir. </a:t>
            </a:r>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tr-TR" sz="1400" i="1" dirty="0">
                <a:solidFill>
                  <a:srgbClr val="4B5564"/>
                </a:solidFill>
              </a:rPr>
              <a:t>3 şeyi yaz. (örn. nefis bir akşam yemeği, nazik bir iş arkadaşı, çocuklarla yürüyüş)</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a:ln>
                <a:noFill/>
              </a:ln>
              <a:solidFill>
                <a:schemeClr val="tx1"/>
              </a:solidFill>
            </a:endParaRPr>
          </a:p>
        </p:txBody>
      </p:sp>
      <p:sp>
        <p:nvSpPr>
          <p:cNvPr id="11" name="Textplatzhalter 24"/>
          <p:cNvSpPr txBox="1">
            <a:spLocks/>
          </p:cNvSpPr>
          <p:nvPr/>
        </p:nvSpPr>
        <p:spPr>
          <a:xfrm>
            <a:off x="-60684" y="327863"/>
            <a:ext cx="8280920"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tr-TR" sz="2800" dirty="0">
                <a:latin typeface="TKTypeMedium" panose="020B0606040502020204" pitchFamily="34" charset="0"/>
              </a:rPr>
              <a:t>#howareyou: </a:t>
            </a:r>
            <a:r>
              <a:rPr lang="tr-TR" sz="2800" dirty="0"/>
              <a:t>Kendini 5 kat daha iyi hisset tavsiyeleri</a:t>
            </a:r>
          </a:p>
        </p:txBody>
      </p:sp>
    </p:spTree>
    <p:extLst>
      <p:ext uri="{BB962C8B-B14F-4D97-AF65-F5344CB8AC3E}">
        <p14:creationId xmlns:p14="http://schemas.microsoft.com/office/powerpoint/2010/main" val="1210457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7648"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tr-TR" sz="2000" dirty="0"/>
              <a:t>#5 Çözüm bul </a:t>
            </a: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tr-TR" sz="2800" dirty="0">
                <a:solidFill>
                  <a:schemeClr val="accent6"/>
                </a:solidFill>
              </a:rPr>
              <a:t>#5 </a:t>
            </a:r>
            <a:r>
              <a:rPr lang="tr-TR" sz="2800" dirty="0">
                <a:solidFill>
                  <a:schemeClr val="accent5"/>
                </a:solidFill>
              </a:rPr>
              <a:t>Çözüm bul </a:t>
            </a:r>
          </a:p>
        </p:txBody>
      </p:sp>
      <p:sp>
        <p:nvSpPr>
          <p:cNvPr id="9" name="Textfeld 8"/>
          <p:cNvSpPr txBox="1"/>
          <p:nvPr/>
        </p:nvSpPr>
        <p:spPr>
          <a:xfrm>
            <a:off x="3431704" y="1976637"/>
            <a:ext cx="8172000" cy="276999"/>
          </a:xfrm>
          <a:prstGeom prst="rect">
            <a:avLst/>
          </a:prstGeom>
          <a:noFill/>
        </p:spPr>
        <p:txBody>
          <a:bodyPr wrap="square" lIns="0" tIns="0" rIns="0" bIns="0" rtlCol="0" anchor="ctr">
            <a:spAutoFit/>
          </a:bodyPr>
          <a:lstStyle/>
          <a:p>
            <a:r>
              <a:rPr lang="tr-TR" dirty="0"/>
              <a:t>Sorunlarla kıvranmak yerine çözüme odaklan ve ileriye bak. </a:t>
            </a:r>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tr-TR" sz="1600" dirty="0"/>
              <a:t>Seni sürekli meşgul eden bir şey var mı? Çözüm ne olabilir? </a:t>
            </a:r>
          </a:p>
        </p:txBody>
      </p:sp>
      <p:sp>
        <p:nvSpPr>
          <p:cNvPr id="14" name="Textfeld 13"/>
          <p:cNvSpPr txBox="1"/>
          <p:nvPr/>
        </p:nvSpPr>
        <p:spPr>
          <a:xfrm>
            <a:off x="433242" y="4113076"/>
            <a:ext cx="6562858" cy="624786"/>
          </a:xfrm>
          <a:prstGeom prst="rect">
            <a:avLst/>
          </a:prstGeom>
          <a:noFill/>
        </p:spPr>
        <p:txBody>
          <a:bodyPr wrap="square" lIns="0" tIns="0" rIns="0" bIns="0" rtlCol="0" anchor="ctr">
            <a:spAutoFit/>
          </a:bodyPr>
          <a:lstStyle/>
          <a:p>
            <a:pPr>
              <a:lnSpc>
                <a:spcPct val="90000"/>
              </a:lnSpc>
              <a:spcBef>
                <a:spcPts val="600"/>
              </a:spcBef>
            </a:pPr>
            <a:r>
              <a:rPr lang="tr-TR" sz="1400" dirty="0">
                <a:solidFill>
                  <a:schemeClr val="accent5"/>
                </a:solidFill>
              </a:rPr>
              <a:t>Günlük yaşam için küçük ödev:</a:t>
            </a:r>
          </a:p>
          <a:p>
            <a:r>
              <a:rPr lang="tr-TR" sz="1400" dirty="0">
                <a:solidFill>
                  <a:srgbClr val="4B5564"/>
                </a:solidFill>
              </a:rPr>
              <a:t>Uzun zamandır seni meşgul ya da rahatsız eden şeyi düşün. Bazen bu çok küçük bir şeydir. Faydalı olabilecek çözümler düşün. </a:t>
            </a:r>
          </a:p>
        </p:txBody>
      </p:sp>
      <p:sp>
        <p:nvSpPr>
          <p:cNvPr id="13" name="Textfeld 12"/>
          <p:cNvSpPr txBox="1"/>
          <p:nvPr/>
        </p:nvSpPr>
        <p:spPr>
          <a:xfrm>
            <a:off x="433243" y="2602521"/>
            <a:ext cx="6274825" cy="1292662"/>
          </a:xfrm>
          <a:prstGeom prst="rect">
            <a:avLst/>
          </a:prstGeom>
          <a:noFill/>
        </p:spPr>
        <p:txBody>
          <a:bodyPr wrap="square" lIns="0" tIns="0" rIns="0" bIns="0" rtlCol="0" anchor="ctr">
            <a:spAutoFit/>
          </a:bodyPr>
          <a:lstStyle/>
          <a:p>
            <a:pPr fontAlgn="base"/>
            <a:r>
              <a:rPr lang="tr-TR" sz="1400" dirty="0"/>
              <a:t>Bazen belirli şeylere sinirlenir ya da sürekli aynı sorunlarla kıvranırız. Olumsuz düşünceler içinde kaybolur, kendimizi yanlış anlaşılmış ve muhtemelen mağdur olarak hissederiz. Böylece enerjimizi boşa harcarız. Bunun yerine bir çözüm arayışına gidebiliriz. Belki tek başımıza belki de başkalarının yardımıyla. Bazı şeyler bizim etki alanımızın dışındadır. O zaman kızmamamız ve bunu kabullenmemiz gerekir. </a:t>
            </a:r>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tr-TR" sz="1400" i="1" dirty="0">
                <a:solidFill>
                  <a:srgbClr val="4B5564"/>
                </a:solidFill>
              </a:rPr>
              <a:t>Faydalı olabilecek çözümleri yaz. (örn. yardım istemek, konuşmaya çalışmak, To Do listesi hazırlamak). </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a:ln>
                <a:noFill/>
              </a:ln>
              <a:solidFill>
                <a:schemeClr val="tx1"/>
              </a:solidFill>
            </a:endParaRPr>
          </a:p>
        </p:txBody>
      </p:sp>
      <p:sp>
        <p:nvSpPr>
          <p:cNvPr id="12" name="Textplatzhalter 24"/>
          <p:cNvSpPr txBox="1">
            <a:spLocks/>
          </p:cNvSpPr>
          <p:nvPr/>
        </p:nvSpPr>
        <p:spPr>
          <a:xfrm>
            <a:off x="-60684" y="327863"/>
            <a:ext cx="8568952"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tr-TR" sz="2800" dirty="0">
                <a:latin typeface="TKTypeMedium" panose="020B0606040502020204" pitchFamily="34" charset="0"/>
              </a:rPr>
              <a:t>#howareyou: </a:t>
            </a:r>
            <a:r>
              <a:rPr lang="tr-TR" sz="2800" dirty="0"/>
              <a:t>Kendini 5 kat daha iyi hisset tavsiyeleri</a:t>
            </a:r>
          </a:p>
        </p:txBody>
      </p:sp>
    </p:spTree>
    <p:extLst>
      <p:ext uri="{BB962C8B-B14F-4D97-AF65-F5344CB8AC3E}">
        <p14:creationId xmlns:p14="http://schemas.microsoft.com/office/powerpoint/2010/main" val="21883285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16x9e03112-3f35-4972-a433-d1af116995fe"/>
  <p:tag name="THINKCELLPRESENTATIONDONOTDELETE" val="&lt;?xml version=&quot;1.0&quot; encoding=&quot;UTF-16&quot; standalone=&quot;yes&quot;?&gt;&lt;root reqver=&quot;23045&quot;&gt;&lt;version val=&quot;25153&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bNumberIsYear val=&quot;0&quot;/&gt;&lt;m_strFormatTime&gt;Q%5&lt;/m_strFormatTime&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2&quot;&gt;&lt;elem m_fUsage=&quot;1.00000000000000000000E+00&quot;&gt;&lt;m_msothmcolidx val=&quot;0&quot;/&gt;&lt;m_rgb r=&quot;00&quot; g=&quot;A0&quot; b=&quot;F5&quot;/&gt;&lt;m_nBrightness val=&quot;0&quot;/&gt;&lt;/elem&gt;&lt;elem m_fUsage=&quot;9.00000000000000022204E-01&quot;&gt;&lt;m_msothmcolidx val=&quot;0&quot;/&gt;&lt;m_rgb r=&quot;00&quot; g=&quot;78&quot; b=&quot;DC&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51125_0940_HWAO_Master January 2016">
  <a:themeElements>
    <a:clrScheme name="thyssenkrupp">
      <a:dk1>
        <a:srgbClr val="4B5564"/>
      </a:dk1>
      <a:lt1>
        <a:srgbClr val="FFFFFF"/>
      </a:lt1>
      <a:dk2>
        <a:srgbClr val="B0BAC4"/>
      </a:dk2>
      <a:lt2>
        <a:srgbClr val="78879B"/>
      </a:lt2>
      <a:accent1>
        <a:srgbClr val="D9DEE8"/>
      </a:accent1>
      <a:accent2>
        <a:srgbClr val="003C7D"/>
      </a:accent2>
      <a:accent3>
        <a:srgbClr val="0078DC"/>
      </a:accent3>
      <a:accent4>
        <a:srgbClr val="74C4EF"/>
      </a:accent4>
      <a:accent5>
        <a:srgbClr val="00A0F5"/>
      </a:accent5>
      <a:accent6>
        <a:srgbClr val="FFB400"/>
      </a:accent6>
      <a:hlink>
        <a:srgbClr val="4B5564"/>
      </a:hlink>
      <a:folHlink>
        <a:srgbClr val="9FAAB8"/>
      </a:folHlink>
    </a:clrScheme>
    <a:fontScheme name="tk">
      <a:majorFont>
        <a:latin typeface="TKTypeBold"/>
        <a:ea typeface=""/>
        <a:cs typeface=""/>
      </a:majorFont>
      <a:minorFont>
        <a:latin typeface="TKType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90000"/>
          </a:lnSpc>
          <a:spcBef>
            <a:spcPts val="600"/>
          </a:spcBef>
          <a:spcAft>
            <a:spcPts val="0"/>
          </a:spcAft>
          <a:defRPr sz="1600" dirty="0" err="1" smtClean="0">
            <a:ln>
              <a:noFill/>
            </a:ln>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ctr">
        <a:spAutoFit/>
      </a:bodyPr>
      <a:lstStyle>
        <a:defPPr>
          <a:lnSpc>
            <a:spcPct val="90000"/>
          </a:lnSpc>
          <a:spcBef>
            <a:spcPts val="600"/>
          </a:spcBef>
          <a:defRPr sz="16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B477D3535AE64CB7DD7C01D9E9B489" ma:contentTypeVersion="4" ma:contentTypeDescription="Create a new document." ma:contentTypeScope="" ma:versionID="acb6d3c2f15bb31be666dc29a2ef806c">
  <xsd:schema xmlns:xsd="http://www.w3.org/2001/XMLSchema" xmlns:xs="http://www.w3.org/2001/XMLSchema" xmlns:p="http://schemas.microsoft.com/office/2006/metadata/properties" xmlns:ns1="http://schemas.microsoft.com/sharepoint/v3" targetNamespace="http://schemas.microsoft.com/office/2006/metadata/properties" ma:root="true" ma:fieldsID="431ad7d7fecb97f3f3fd1928f5b2654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ma:readOnly="false">
      <xsd:simpleType>
        <xsd:restriction base="dms:Unknown"/>
      </xsd:simpleType>
    </xsd:element>
    <xsd:element name="PublishingExpirationDate" ma:index="9" nillable="true" ma:displayName="Scheduling End Date" ma:description="" ma:hidden="true" ma:internalName="PublishingExpirationDate"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A0DA52-6A6F-43B0-BAFF-4162A97C47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EBDE8F-F760-4A93-9145-16D1FF2E4D1F}">
  <ds:schemaRefs>
    <ds:schemaRef ds:uri="http://purl.org/dc/term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purl.org/dc/elements/1.1/"/>
    <ds:schemaRef ds:uri="http://schemas.microsoft.com/sharepoint/v3"/>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599E5F5B-D635-4B9D-8D36-D8946A7208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896</Words>
  <Application>Microsoft Office PowerPoint</Application>
  <PresentationFormat>Breitbild</PresentationFormat>
  <Paragraphs>64</Paragraphs>
  <Slides>7</Slides>
  <Notes>6</Notes>
  <HiddenSlides>0</HiddenSlides>
  <MMClips>0</MMClips>
  <ScaleCrop>false</ScaleCrop>
  <HeadingPairs>
    <vt:vector size="8" baseType="variant">
      <vt:variant>
        <vt:lpstr>Verwendete Schriftarten</vt:lpstr>
      </vt:variant>
      <vt:variant>
        <vt:i4>3</vt:i4>
      </vt:variant>
      <vt:variant>
        <vt:lpstr>Design</vt:lpstr>
      </vt:variant>
      <vt:variant>
        <vt:i4>1</vt:i4>
      </vt:variant>
      <vt:variant>
        <vt:lpstr>Eingebettete OLE-Server</vt:lpstr>
      </vt:variant>
      <vt:variant>
        <vt:i4>1</vt:i4>
      </vt:variant>
      <vt:variant>
        <vt:lpstr>Folientitel</vt:lpstr>
      </vt:variant>
      <vt:variant>
        <vt:i4>7</vt:i4>
      </vt:variant>
    </vt:vector>
  </HeadingPairs>
  <TitlesOfParts>
    <vt:vector size="12" baseType="lpstr">
      <vt:lpstr>Arial</vt:lpstr>
      <vt:lpstr>Calibri</vt:lpstr>
      <vt:lpstr>TKTypeMedium</vt:lpstr>
      <vt:lpstr>151125_0940_HWAO_Master January 2016</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DPI - Dr. PABST International München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we.care 2021</dc:title>
  <dc:subject>Ü de-tr</dc:subject>
  <dc:creator>Dr. PABST International</dc:creator>
  <cp:lastModifiedBy>Schweda, Berit Lu</cp:lastModifiedBy>
  <cp:revision>883</cp:revision>
  <cp:lastPrinted>2018-01-23T15:25:45Z</cp:lastPrinted>
  <dcterms:created xsi:type="dcterms:W3CDTF">8061-08-24T01:10:10Z</dcterms:created>
  <dcterms:modified xsi:type="dcterms:W3CDTF">2021-04-06T12:22:12Z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0x010100F6B477D3535AE64CB7DD7C01D9E9B489</vt:lpwstr>
  </property>
</Properties>
</file>