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66" r:id="rId4"/>
  </p:sldMasterIdLst>
  <p:notesMasterIdLst>
    <p:notesMasterId r:id="rId12"/>
  </p:notesMasterIdLst>
  <p:handoutMasterIdLst>
    <p:handoutMasterId r:id="rId13"/>
  </p:handoutMasterIdLst>
  <p:sldIdLst>
    <p:sldId id="343" r:id="rId5"/>
    <p:sldId id="342" r:id="rId6"/>
    <p:sldId id="283" r:id="rId7"/>
    <p:sldId id="284" r:id="rId8"/>
    <p:sldId id="285" r:id="rId9"/>
    <p:sldId id="286" r:id="rId10"/>
    <p:sldId id="287" r:id="rId11"/>
  </p:sldIdLst>
  <p:sldSz cx="12192000" cy="6858000"/>
  <p:notesSz cx="6808788" cy="9940925"/>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78">
          <p15:clr>
            <a:srgbClr val="A4A3A4"/>
          </p15:clr>
        </p15:guide>
        <p15:guide id="2" orient="horz" pos="210">
          <p15:clr>
            <a:srgbClr val="A4A3A4"/>
          </p15:clr>
        </p15:guide>
        <p15:guide id="3" orient="horz" pos="981">
          <p15:clr>
            <a:srgbClr val="A4A3A4"/>
          </p15:clr>
        </p15:guide>
        <p15:guide id="4" orient="horz" pos="3838">
          <p15:clr>
            <a:srgbClr val="A4A3A4"/>
          </p15:clr>
        </p15:guide>
        <p15:guide id="5" pos="211">
          <p15:clr>
            <a:srgbClr val="A4A3A4"/>
          </p15:clr>
        </p15:guide>
        <p15:guide id="6" pos="7469">
          <p15:clr>
            <a:srgbClr val="A4A3A4"/>
          </p15:clr>
        </p15:guide>
        <p15:guide id="7" pos="6955">
          <p15:clr>
            <a:srgbClr val="A4A3A4"/>
          </p15:clr>
        </p15:guide>
        <p15:guide id="8" pos="3840">
          <p15:clr>
            <a:srgbClr val="A4A3A4"/>
          </p15:clr>
        </p15:guide>
        <p15:guide id="9" orient="horz" pos="4319">
          <p15:clr>
            <a:srgbClr val="A4A3A4"/>
          </p15:clr>
        </p15:guide>
        <p15:guide id="10" pos="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F5"/>
    <a:srgbClr val="FFFFFF"/>
    <a:srgbClr val="EDB58B"/>
    <a:srgbClr val="F7DECB"/>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449" autoAdjust="0"/>
    <p:restoredTop sz="73964" autoAdjust="0"/>
  </p:normalViewPr>
  <p:slideViewPr>
    <p:cSldViewPr>
      <p:cViewPr varScale="1">
        <p:scale>
          <a:sx n="111" d="100"/>
          <a:sy n="111" d="100"/>
        </p:scale>
        <p:origin x="342" y="114"/>
      </p:cViewPr>
      <p:guideLst>
        <p:guide orient="horz" pos="2478"/>
        <p:guide orient="horz" pos="210"/>
        <p:guide orient="horz" pos="981"/>
        <p:guide orient="horz" pos="3838"/>
        <p:guide pos="211"/>
        <p:guide pos="7469"/>
        <p:guide pos="6955"/>
        <p:guide pos="3840"/>
        <p:guide orient="horz" pos="4319"/>
        <p:guide pos="7"/>
      </p:guideLst>
    </p:cSldViewPr>
  </p:slideViewPr>
  <p:notesTextViewPr>
    <p:cViewPr>
      <p:scale>
        <a:sx n="1" d="1"/>
        <a:sy n="1" d="1"/>
      </p:scale>
      <p:origin x="0" y="0"/>
    </p:cViewPr>
  </p:notesTextViewPr>
  <p:sorterViewPr>
    <p:cViewPr>
      <p:scale>
        <a:sx n="60" d="100"/>
        <a:sy n="60" d="100"/>
      </p:scale>
      <p:origin x="0" y="7986"/>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gs" Target="tags/tag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51163" cy="49688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sz="quarter" idx="1"/>
          </p:nvPr>
        </p:nvSpPr>
        <p:spPr>
          <a:xfrm>
            <a:off x="3856038" y="0"/>
            <a:ext cx="2951162" cy="496888"/>
          </a:xfrm>
          <a:prstGeom prst="rect">
            <a:avLst/>
          </a:prstGeom>
        </p:spPr>
        <p:txBody>
          <a:bodyPr vert="horz" lIns="91440" tIns="45720" rIns="91440" bIns="45720" rtlCol="0"/>
          <a:lstStyle>
            <a:lvl1pPr algn="r">
              <a:defRPr sz="1200"/>
            </a:lvl1pPr>
          </a:lstStyle>
          <a:p>
            <a:fld id="{A00C5EE8-83A9-4314-BA47-046AA9DCFFB0}" type="datetimeFigureOut">
              <a:rPr lang="de-DE" smtClean="0"/>
              <a:t>06.04.2021</a:t>
            </a:fld>
            <a:endParaRPr lang="de-DE" dirty="0"/>
          </a:p>
        </p:txBody>
      </p:sp>
      <p:sp>
        <p:nvSpPr>
          <p:cNvPr id="4" name="Fußzeilenplatzhalter 3"/>
          <p:cNvSpPr>
            <a:spLocks noGrp="1"/>
          </p:cNvSpPr>
          <p:nvPr>
            <p:ph type="ftr" sz="quarter" idx="2"/>
          </p:nvPr>
        </p:nvSpPr>
        <p:spPr>
          <a:xfrm>
            <a:off x="0" y="9442450"/>
            <a:ext cx="2951163" cy="496888"/>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p:cNvSpPr>
            <a:spLocks noGrp="1"/>
          </p:cNvSpPr>
          <p:nvPr>
            <p:ph type="sldNum" sz="quarter" idx="3"/>
          </p:nvPr>
        </p:nvSpPr>
        <p:spPr>
          <a:xfrm>
            <a:off x="3856038" y="9442450"/>
            <a:ext cx="2951162" cy="496888"/>
          </a:xfrm>
          <a:prstGeom prst="rect">
            <a:avLst/>
          </a:prstGeom>
        </p:spPr>
        <p:txBody>
          <a:bodyPr vert="horz" lIns="91440" tIns="45720" rIns="91440" bIns="45720" rtlCol="0" anchor="b"/>
          <a:lstStyle>
            <a:lvl1pPr algn="r">
              <a:defRPr sz="1200"/>
            </a:lvl1pPr>
          </a:lstStyle>
          <a:p>
            <a:fld id="{0AF03501-99E4-4FFE-A63E-03AB2CCF0CDB}" type="slidenum">
              <a:rPr lang="de-DE" smtClean="0"/>
              <a:t>‹Nr.›</a:t>
            </a:fld>
            <a:endParaRPr lang="de-DE" dirty="0"/>
          </a:p>
        </p:txBody>
      </p:sp>
    </p:spTree>
    <p:extLst>
      <p:ext uri="{BB962C8B-B14F-4D97-AF65-F5344CB8AC3E}">
        <p14:creationId xmlns:p14="http://schemas.microsoft.com/office/powerpoint/2010/main" val="20269203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6737" y="0"/>
            <a:ext cx="2950475" cy="497046"/>
          </a:xfrm>
          <a:prstGeom prst="rect">
            <a:avLst/>
          </a:prstGeom>
        </p:spPr>
        <p:txBody>
          <a:bodyPr vert="horz" lIns="91440" tIns="45720" rIns="91440" bIns="45720" rtlCol="0"/>
          <a:lstStyle>
            <a:lvl1pPr algn="r">
              <a:defRPr sz="1200"/>
            </a:lvl1pPr>
          </a:lstStyle>
          <a:p>
            <a:fld id="{80AD6230-35D5-4CDF-8FAD-B5EAC575EF9D}" type="datetimeFigureOut">
              <a:rPr lang="en-US" smtClean="0"/>
              <a:t>4/6/2021</a:t>
            </a:fld>
            <a:endParaRPr lang="en-US" dirty="0"/>
          </a:p>
        </p:txBody>
      </p:sp>
      <p:sp>
        <p:nvSpPr>
          <p:cNvPr id="4" name="Slide Image Placeholder 3"/>
          <p:cNvSpPr>
            <a:spLocks noGrp="1" noRot="1" noChangeAspect="1"/>
          </p:cNvSpPr>
          <p:nvPr>
            <p:ph type="sldImg" idx="2"/>
          </p:nvPr>
        </p:nvSpPr>
        <p:spPr>
          <a:xfrm>
            <a:off x="92075" y="746125"/>
            <a:ext cx="6624638" cy="37274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0879" y="4721940"/>
            <a:ext cx="5447030" cy="447341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2154"/>
            <a:ext cx="2950475" cy="49704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6737" y="9442154"/>
            <a:ext cx="2950475" cy="497046"/>
          </a:xfrm>
          <a:prstGeom prst="rect">
            <a:avLst/>
          </a:prstGeom>
        </p:spPr>
        <p:txBody>
          <a:bodyPr vert="horz" lIns="91440" tIns="45720" rIns="91440" bIns="45720" rtlCol="0" anchor="b"/>
          <a:lstStyle>
            <a:lvl1pPr algn="r">
              <a:defRPr sz="1200"/>
            </a:lvl1pPr>
          </a:lstStyle>
          <a:p>
            <a:fld id="{CAA2A421-727C-49B1-A098-B7277550379B}" type="slidenum">
              <a:rPr lang="en-US" smtClean="0"/>
              <a:t>‹Nr.›</a:t>
            </a:fld>
            <a:endParaRPr lang="en-US" dirty="0"/>
          </a:p>
        </p:txBody>
      </p:sp>
    </p:spTree>
    <p:extLst>
      <p:ext uri="{BB962C8B-B14F-4D97-AF65-F5344CB8AC3E}">
        <p14:creationId xmlns:p14="http://schemas.microsoft.com/office/powerpoint/2010/main" val="3778102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de-DE" dirty="0"/>
          </a:p>
        </p:txBody>
      </p:sp>
      <p:sp>
        <p:nvSpPr>
          <p:cNvPr id="4" name="Foliennummernplatzhalter 3"/>
          <p:cNvSpPr>
            <a:spLocks noGrp="1"/>
          </p:cNvSpPr>
          <p:nvPr>
            <p:ph type="sldNum" sz="quarter" idx="10"/>
          </p:nvPr>
        </p:nvSpPr>
        <p:spPr/>
        <p:txBody>
          <a:bodyPr/>
          <a:lstStyle/>
          <a:p>
            <a:fld id="{CAA2A421-727C-49B1-A098-B7277550379B}" type="slidenum">
              <a:rPr lang="en-US" smtClean="0"/>
              <a:t>2</a:t>
            </a:fld>
            <a:endParaRPr lang="en-US" dirty="0"/>
          </a:p>
        </p:txBody>
      </p:sp>
    </p:spTree>
    <p:extLst>
      <p:ext uri="{BB962C8B-B14F-4D97-AF65-F5344CB8AC3E}">
        <p14:creationId xmlns:p14="http://schemas.microsoft.com/office/powerpoint/2010/main" val="1791483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de-DE" dirty="0"/>
          </a:p>
        </p:txBody>
      </p:sp>
      <p:sp>
        <p:nvSpPr>
          <p:cNvPr id="4" name="Foliennummernplatzhalter 3"/>
          <p:cNvSpPr>
            <a:spLocks noGrp="1"/>
          </p:cNvSpPr>
          <p:nvPr>
            <p:ph type="sldNum" sz="quarter" idx="10"/>
          </p:nvPr>
        </p:nvSpPr>
        <p:spPr/>
        <p:txBody>
          <a:bodyPr/>
          <a:lstStyle/>
          <a:p>
            <a:fld id="{CAA2A421-727C-49B1-A098-B7277550379B}" type="slidenum">
              <a:rPr lang="en-US" smtClean="0"/>
              <a:t>3</a:t>
            </a:fld>
            <a:endParaRPr lang="en-US" dirty="0"/>
          </a:p>
        </p:txBody>
      </p:sp>
    </p:spTree>
    <p:extLst>
      <p:ext uri="{BB962C8B-B14F-4D97-AF65-F5344CB8AC3E}">
        <p14:creationId xmlns:p14="http://schemas.microsoft.com/office/powerpoint/2010/main" val="657510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de-DE" dirty="0"/>
          </a:p>
        </p:txBody>
      </p:sp>
      <p:sp>
        <p:nvSpPr>
          <p:cNvPr id="4" name="Foliennummernplatzhalter 3"/>
          <p:cNvSpPr>
            <a:spLocks noGrp="1"/>
          </p:cNvSpPr>
          <p:nvPr>
            <p:ph type="sldNum" sz="quarter" idx="10"/>
          </p:nvPr>
        </p:nvSpPr>
        <p:spPr/>
        <p:txBody>
          <a:bodyPr/>
          <a:lstStyle/>
          <a:p>
            <a:fld id="{CAA2A421-727C-49B1-A098-B7277550379B}" type="slidenum">
              <a:rPr lang="en-US" smtClean="0"/>
              <a:t>4</a:t>
            </a:fld>
            <a:endParaRPr lang="en-US" dirty="0"/>
          </a:p>
        </p:txBody>
      </p:sp>
    </p:spTree>
    <p:extLst>
      <p:ext uri="{BB962C8B-B14F-4D97-AF65-F5344CB8AC3E}">
        <p14:creationId xmlns:p14="http://schemas.microsoft.com/office/powerpoint/2010/main" val="2204619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de-DE" dirty="0"/>
          </a:p>
        </p:txBody>
      </p:sp>
      <p:sp>
        <p:nvSpPr>
          <p:cNvPr id="4" name="Foliennummernplatzhalter 3"/>
          <p:cNvSpPr>
            <a:spLocks noGrp="1"/>
          </p:cNvSpPr>
          <p:nvPr>
            <p:ph type="sldNum" sz="quarter" idx="10"/>
          </p:nvPr>
        </p:nvSpPr>
        <p:spPr/>
        <p:txBody>
          <a:bodyPr/>
          <a:lstStyle/>
          <a:p>
            <a:fld id="{CAA2A421-727C-49B1-A098-B7277550379B}" type="slidenum">
              <a:rPr lang="en-US" smtClean="0"/>
              <a:t>5</a:t>
            </a:fld>
            <a:endParaRPr lang="en-US" dirty="0"/>
          </a:p>
        </p:txBody>
      </p:sp>
    </p:spTree>
    <p:extLst>
      <p:ext uri="{BB962C8B-B14F-4D97-AF65-F5344CB8AC3E}">
        <p14:creationId xmlns:p14="http://schemas.microsoft.com/office/powerpoint/2010/main" val="2687144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de-DE" dirty="0"/>
          </a:p>
        </p:txBody>
      </p:sp>
      <p:sp>
        <p:nvSpPr>
          <p:cNvPr id="4" name="Foliennummernplatzhalter 3"/>
          <p:cNvSpPr>
            <a:spLocks noGrp="1"/>
          </p:cNvSpPr>
          <p:nvPr>
            <p:ph type="sldNum" sz="quarter" idx="10"/>
          </p:nvPr>
        </p:nvSpPr>
        <p:spPr/>
        <p:txBody>
          <a:bodyPr/>
          <a:lstStyle/>
          <a:p>
            <a:fld id="{CAA2A421-727C-49B1-A098-B7277550379B}" type="slidenum">
              <a:rPr lang="en-US" smtClean="0"/>
              <a:t>6</a:t>
            </a:fld>
            <a:endParaRPr lang="en-US" dirty="0"/>
          </a:p>
        </p:txBody>
      </p:sp>
    </p:spTree>
    <p:extLst>
      <p:ext uri="{BB962C8B-B14F-4D97-AF65-F5344CB8AC3E}">
        <p14:creationId xmlns:p14="http://schemas.microsoft.com/office/powerpoint/2010/main" val="14881786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de-DE" dirty="0"/>
          </a:p>
        </p:txBody>
      </p:sp>
      <p:sp>
        <p:nvSpPr>
          <p:cNvPr id="4" name="Foliennummernplatzhalter 3"/>
          <p:cNvSpPr>
            <a:spLocks noGrp="1"/>
          </p:cNvSpPr>
          <p:nvPr>
            <p:ph type="sldNum" sz="quarter" idx="10"/>
          </p:nvPr>
        </p:nvSpPr>
        <p:spPr/>
        <p:txBody>
          <a:bodyPr/>
          <a:lstStyle/>
          <a:p>
            <a:fld id="{CAA2A421-727C-49B1-A098-B7277550379B}" type="slidenum">
              <a:rPr lang="en-US" smtClean="0"/>
              <a:t>7</a:t>
            </a:fld>
            <a:endParaRPr lang="en-US" dirty="0"/>
          </a:p>
        </p:txBody>
      </p:sp>
    </p:spTree>
    <p:extLst>
      <p:ext uri="{BB962C8B-B14F-4D97-AF65-F5344CB8AC3E}">
        <p14:creationId xmlns:p14="http://schemas.microsoft.com/office/powerpoint/2010/main" val="37537283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5.png"/><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vmlDrawing" Target="../drawings/vmlDrawing4.v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vmlDrawing" Target="../drawings/vmlDrawing5.vml"/><Relationship Id="rId5" Type="http://schemas.openxmlformats.org/officeDocument/2006/relationships/image" Target="../media/image7.emf"/><Relationship Id="rId4" Type="http://schemas.openxmlformats.org/officeDocument/2006/relationships/oleObject" Target="../embeddings/oleObject5.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vmlDrawing" Target="../drawings/vmlDrawing6.vml"/><Relationship Id="rId5" Type="http://schemas.openxmlformats.org/officeDocument/2006/relationships/image" Target="../media/image7.emf"/><Relationship Id="rId4" Type="http://schemas.openxmlformats.org/officeDocument/2006/relationships/oleObject" Target="../embeddings/oleObject6.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k_title blue">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2"/>
            </p:custDataLst>
            <p:extLst>
              <p:ext uri="{D42A27DB-BD31-4B8C-83A1-F6EECF244321}">
                <p14:modId xmlns:p14="http://schemas.microsoft.com/office/powerpoint/2010/main" val="2031630719"/>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2055"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2118" y="1589"/>
                        <a:ext cx="2116" cy="1587"/>
                      </a:xfrm>
                      <a:prstGeom prst="rect">
                        <a:avLst/>
                      </a:prstGeom>
                    </p:spPr>
                  </p:pic>
                </p:oleObj>
              </mc:Fallback>
            </mc:AlternateContent>
          </a:graphicData>
        </a:graphic>
      </p:graphicFrame>
      <p:pic>
        <p:nvPicPr>
          <p:cNvPr id="5"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sp>
        <p:nvSpPr>
          <p:cNvPr id="2" name="Title 1"/>
          <p:cNvSpPr>
            <a:spLocks noGrp="1"/>
          </p:cNvSpPr>
          <p:nvPr>
            <p:ph type="ctrTitle" hasCustomPrompt="1"/>
          </p:nvPr>
        </p:nvSpPr>
        <p:spPr bwMode="gray">
          <a:xfrm>
            <a:off x="672000" y="810000"/>
            <a:ext cx="8932800" cy="1107996"/>
          </a:xfrm>
          <a:noFill/>
        </p:spPr>
        <p:txBody>
          <a:bodyPr anchor="t" anchorCtr="0"/>
          <a:lstStyle>
            <a:lvl1pPr>
              <a:defRPr sz="3600">
                <a:solidFill>
                  <a:schemeClr val="bg1"/>
                </a:solidFill>
                <a:latin typeface="+mn-lt"/>
              </a:defRPr>
            </a:lvl1pPr>
          </a:lstStyle>
          <a:p>
            <a:r>
              <a:rPr lang="en-US" dirty="0"/>
              <a:t>Concise title </a:t>
            </a:r>
            <a:br>
              <a:rPr lang="en-US" dirty="0"/>
            </a:br>
            <a:r>
              <a:rPr lang="en-US" dirty="0"/>
              <a:t>for presentation</a:t>
            </a:r>
          </a:p>
        </p:txBody>
      </p:sp>
      <p:sp>
        <p:nvSpPr>
          <p:cNvPr id="3" name="Subtitle 2"/>
          <p:cNvSpPr>
            <a:spLocks noGrp="1"/>
          </p:cNvSpPr>
          <p:nvPr>
            <p:ph type="subTitle" idx="1" hasCustomPrompt="1"/>
          </p:nvPr>
        </p:nvSpPr>
        <p:spPr bwMode="gray">
          <a:xfrm>
            <a:off x="672000" y="1990801"/>
            <a:ext cx="8932800" cy="276999"/>
          </a:xfrm>
          <a:noFill/>
        </p:spPr>
        <p:txBody>
          <a:bodyPr wrap="square">
            <a:spAutoFit/>
          </a:bodyPr>
          <a:lstStyle>
            <a:lvl1pPr marL="0" indent="0" algn="l">
              <a:spcBef>
                <a:spcPts val="0"/>
              </a:spcBef>
              <a:buNone/>
              <a:defRPr sz="180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Additional subline</a:t>
            </a:r>
          </a:p>
        </p:txBody>
      </p:sp>
      <p:sp>
        <p:nvSpPr>
          <p:cNvPr id="10" name="Text Placeholder 9"/>
          <p:cNvSpPr>
            <a:spLocks noGrp="1"/>
          </p:cNvSpPr>
          <p:nvPr>
            <p:ph type="body" sz="quarter" idx="10" hasCustomPrompt="1"/>
          </p:nvPr>
        </p:nvSpPr>
        <p:spPr bwMode="gray">
          <a:xfrm>
            <a:off x="672000" y="2710801"/>
            <a:ext cx="8932800" cy="430887"/>
          </a:xfrm>
          <a:noFill/>
        </p:spPr>
        <p:txBody>
          <a:bodyPr>
            <a:spAutoFit/>
          </a:bodyPr>
          <a:lstStyle>
            <a:lvl1pPr marL="0" indent="0">
              <a:spcBef>
                <a:spcPts val="0"/>
              </a:spcBef>
              <a:spcAft>
                <a:spcPts val="0"/>
              </a:spcAft>
              <a:buNone/>
              <a:defRPr sz="1400" baseline="0">
                <a:solidFill>
                  <a:schemeClr val="bg1"/>
                </a:solidFill>
              </a:defRPr>
            </a:lvl1pPr>
            <a:lvl2pPr marL="180000" indent="0">
              <a:buNone/>
              <a:defRPr sz="1400">
                <a:solidFill>
                  <a:schemeClr val="bg1"/>
                </a:solidFill>
              </a:defRPr>
            </a:lvl2pPr>
            <a:lvl3pPr marL="360000" indent="0">
              <a:buNone/>
              <a:defRPr sz="1400">
                <a:solidFill>
                  <a:schemeClr val="bg1"/>
                </a:solidFill>
              </a:defRPr>
            </a:lvl3pPr>
            <a:lvl4pPr marL="540000" indent="0">
              <a:buNone/>
              <a:defRPr sz="1400">
                <a:solidFill>
                  <a:schemeClr val="bg1"/>
                </a:solidFill>
              </a:defRPr>
            </a:lvl4pPr>
            <a:lvl5pPr marL="720000" indent="0">
              <a:buNone/>
              <a:defRPr sz="1400">
                <a:solidFill>
                  <a:schemeClr val="bg1"/>
                </a:solidFill>
              </a:defRPr>
            </a:lvl5pPr>
          </a:lstStyle>
          <a:p>
            <a:pPr lvl="0"/>
            <a:r>
              <a:rPr lang="en-US" dirty="0"/>
              <a:t>Date  |  Name of speaker</a:t>
            </a:r>
            <a:br>
              <a:rPr lang="en-US" dirty="0"/>
            </a:br>
            <a:r>
              <a:rPr lang="en-US" dirty="0"/>
              <a:t>Sender: </a:t>
            </a:r>
            <a:r>
              <a:rPr lang="en-US" dirty="0" err="1"/>
              <a:t>thyssenkrupp</a:t>
            </a:r>
            <a:r>
              <a:rPr lang="en-US" dirty="0"/>
              <a:t> + BA (optional additional management structure/not legal entity)</a:t>
            </a:r>
          </a:p>
        </p:txBody>
      </p:sp>
      <p:pic>
        <p:nvPicPr>
          <p:cNvPr id="7" name="Bild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72000" y="3602645"/>
            <a:ext cx="1860100" cy="486000"/>
          </a:xfrm>
          <a:prstGeom prst="rect">
            <a:avLst/>
          </a:prstGeom>
        </p:spPr>
      </p:pic>
    </p:spTree>
    <p:extLst>
      <p:ext uri="{BB962C8B-B14F-4D97-AF65-F5344CB8AC3E}">
        <p14:creationId xmlns:p14="http://schemas.microsoft.com/office/powerpoint/2010/main" val="1142489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k_title white">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2"/>
            </p:custDataLst>
            <p:extLst>
              <p:ext uri="{D42A27DB-BD31-4B8C-83A1-F6EECF244321}">
                <p14:modId xmlns:p14="http://schemas.microsoft.com/office/powerpoint/2010/main" val="36883591"/>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3079"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2118" y="1589"/>
                        <a:ext cx="2116" cy="1587"/>
                      </a:xfrm>
                      <a:prstGeom prst="rect">
                        <a:avLst/>
                      </a:prstGeom>
                    </p:spPr>
                  </p:pic>
                </p:oleObj>
              </mc:Fallback>
            </mc:AlternateContent>
          </a:graphicData>
        </a:graphic>
      </p:graphicFrame>
      <p:pic>
        <p:nvPicPr>
          <p:cNvPr id="5"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sp>
        <p:nvSpPr>
          <p:cNvPr id="2" name="Title 1"/>
          <p:cNvSpPr>
            <a:spLocks noGrp="1"/>
          </p:cNvSpPr>
          <p:nvPr>
            <p:ph type="ctrTitle" hasCustomPrompt="1"/>
          </p:nvPr>
        </p:nvSpPr>
        <p:spPr bwMode="gray">
          <a:xfrm>
            <a:off x="672000" y="810000"/>
            <a:ext cx="8932800" cy="1107996"/>
          </a:xfrm>
          <a:noFill/>
        </p:spPr>
        <p:txBody>
          <a:bodyPr anchor="t" anchorCtr="0"/>
          <a:lstStyle>
            <a:lvl1pPr>
              <a:defRPr sz="3600">
                <a:solidFill>
                  <a:schemeClr val="accent5"/>
                </a:solidFill>
                <a:latin typeface="+mn-lt"/>
              </a:defRPr>
            </a:lvl1pPr>
          </a:lstStyle>
          <a:p>
            <a:r>
              <a:rPr lang="en-US" dirty="0"/>
              <a:t>Concise title </a:t>
            </a:r>
            <a:br>
              <a:rPr lang="en-US" dirty="0"/>
            </a:br>
            <a:r>
              <a:rPr lang="en-US" dirty="0"/>
              <a:t>for presentation</a:t>
            </a:r>
          </a:p>
        </p:txBody>
      </p:sp>
      <p:sp>
        <p:nvSpPr>
          <p:cNvPr id="3" name="Subtitle 2"/>
          <p:cNvSpPr>
            <a:spLocks noGrp="1"/>
          </p:cNvSpPr>
          <p:nvPr>
            <p:ph type="subTitle" idx="1" hasCustomPrompt="1"/>
          </p:nvPr>
        </p:nvSpPr>
        <p:spPr bwMode="gray">
          <a:xfrm>
            <a:off x="672000" y="1990801"/>
            <a:ext cx="8932800" cy="276999"/>
          </a:xfrm>
          <a:noFill/>
        </p:spPr>
        <p:txBody>
          <a:bodyPr>
            <a:spAutoFit/>
          </a:bodyPr>
          <a:lstStyle>
            <a:lvl1pPr marL="0" indent="0" algn="l">
              <a:spcBef>
                <a:spcPts val="0"/>
              </a:spcBef>
              <a:buNone/>
              <a:defRPr sz="1800">
                <a:solidFill>
                  <a:schemeClr val="accent5"/>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Additional subline</a:t>
            </a:r>
          </a:p>
        </p:txBody>
      </p:sp>
      <p:sp>
        <p:nvSpPr>
          <p:cNvPr id="10" name="Text Placeholder 9"/>
          <p:cNvSpPr>
            <a:spLocks noGrp="1"/>
          </p:cNvSpPr>
          <p:nvPr>
            <p:ph type="body" sz="quarter" idx="10" hasCustomPrompt="1"/>
          </p:nvPr>
        </p:nvSpPr>
        <p:spPr bwMode="gray">
          <a:xfrm>
            <a:off x="672000" y="2710801"/>
            <a:ext cx="8932800" cy="430887"/>
          </a:xfrm>
          <a:noFill/>
        </p:spPr>
        <p:txBody>
          <a:bodyPr>
            <a:spAutoFit/>
          </a:bodyPr>
          <a:lstStyle>
            <a:lvl1pPr marL="0" indent="0">
              <a:spcBef>
                <a:spcPts val="0"/>
              </a:spcBef>
              <a:spcAft>
                <a:spcPts val="0"/>
              </a:spcAft>
              <a:buNone/>
              <a:defRPr sz="1400" baseline="0">
                <a:solidFill>
                  <a:schemeClr val="accent5"/>
                </a:solidFill>
              </a:defRPr>
            </a:lvl1pPr>
            <a:lvl2pPr marL="180000" indent="0">
              <a:buNone/>
              <a:defRPr sz="1400">
                <a:solidFill>
                  <a:schemeClr val="bg1"/>
                </a:solidFill>
              </a:defRPr>
            </a:lvl2pPr>
            <a:lvl3pPr marL="360000" indent="0">
              <a:buNone/>
              <a:defRPr sz="1400">
                <a:solidFill>
                  <a:schemeClr val="bg1"/>
                </a:solidFill>
              </a:defRPr>
            </a:lvl3pPr>
            <a:lvl4pPr marL="540000" indent="0">
              <a:buNone/>
              <a:defRPr sz="1400">
                <a:solidFill>
                  <a:schemeClr val="bg1"/>
                </a:solidFill>
              </a:defRPr>
            </a:lvl4pPr>
            <a:lvl5pPr marL="720000" indent="0">
              <a:buNone/>
              <a:defRPr sz="1400">
                <a:solidFill>
                  <a:schemeClr val="bg1"/>
                </a:solidFill>
              </a:defRPr>
            </a:lvl5pPr>
          </a:lstStyle>
          <a:p>
            <a:pPr lvl="0"/>
            <a:r>
              <a:rPr lang="en-US" dirty="0"/>
              <a:t>Date  |  Name of speaker</a:t>
            </a:r>
            <a:br>
              <a:rPr lang="en-US" dirty="0"/>
            </a:br>
            <a:r>
              <a:rPr lang="en-US" dirty="0"/>
              <a:t>Sender: </a:t>
            </a:r>
            <a:r>
              <a:rPr lang="en-US" dirty="0" err="1"/>
              <a:t>thyssenkrupp</a:t>
            </a:r>
            <a:r>
              <a:rPr lang="en-US" dirty="0"/>
              <a:t> + BA (optional additional management structure/not legal entity)</a:t>
            </a:r>
          </a:p>
        </p:txBody>
      </p:sp>
      <p:pic>
        <p:nvPicPr>
          <p:cNvPr id="9" name="Grafik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74211" y="3584688"/>
            <a:ext cx="1860093" cy="486000"/>
          </a:xfrm>
          <a:prstGeom prst="rect">
            <a:avLst/>
          </a:prstGeom>
        </p:spPr>
      </p:pic>
    </p:spTree>
    <p:extLst>
      <p:ext uri="{BB962C8B-B14F-4D97-AF65-F5344CB8AC3E}">
        <p14:creationId xmlns:p14="http://schemas.microsoft.com/office/powerpoint/2010/main" val="1698410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719825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k_headline + tex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367352410"/>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4103"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2" name="Title 1"/>
          <p:cNvSpPr>
            <a:spLocks noGrp="1"/>
          </p:cNvSpPr>
          <p:nvPr>
            <p:ph type="title" hasCustomPrompt="1"/>
          </p:nvPr>
        </p:nvSpPr>
        <p:spPr>
          <a:xfrm>
            <a:off x="336000" y="259200"/>
            <a:ext cx="11520000" cy="338554"/>
          </a:xfrm>
        </p:spPr>
        <p:txBody>
          <a:bodyPr/>
          <a:lstStyle>
            <a:lvl1pPr>
              <a:defRPr baseline="0"/>
            </a:lvl1pPr>
          </a:lstStyle>
          <a:p>
            <a:r>
              <a:rPr lang="en-US" dirty="0"/>
              <a:t>Headline for max two lines tk Brand Blue (Subline one line only 18 pt grey)</a:t>
            </a:r>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a:lnSpc>
                <a:spcPct val="100000"/>
              </a:lnSpc>
              <a:spcBef>
                <a:spcPts val="0"/>
              </a:spcBef>
              <a:buNone/>
              <a:defRPr sz="800" baseline="0"/>
            </a:lvl1pPr>
          </a:lstStyle>
          <a:p>
            <a:pPr lvl="0"/>
            <a:r>
              <a:rPr lang="en-US" dirty="0"/>
              <a:t>Placeholder for sources and footnote: footnotes are numbered (no *) </a:t>
            </a:r>
          </a:p>
        </p:txBody>
      </p:sp>
    </p:spTree>
    <p:extLst>
      <p:ext uri="{BB962C8B-B14F-4D97-AF65-F5344CB8AC3E}">
        <p14:creationId xmlns:p14="http://schemas.microsoft.com/office/powerpoint/2010/main" val="3474495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k_headline + text +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Headline for max two lines </a:t>
            </a:r>
            <a:r>
              <a:rPr lang="en-US" dirty="0" err="1"/>
              <a:t>tk</a:t>
            </a:r>
            <a:r>
              <a:rPr lang="en-US" dirty="0"/>
              <a:t> Brand Blue (Subline one line only 18 </a:t>
            </a:r>
            <a:r>
              <a:rPr lang="en-US" dirty="0" err="1"/>
              <a:t>pt</a:t>
            </a:r>
            <a:r>
              <a:rPr lang="en-US" dirty="0"/>
              <a:t> grey)</a:t>
            </a:r>
          </a:p>
        </p:txBody>
      </p:sp>
      <p:sp>
        <p:nvSpPr>
          <p:cNvPr id="3" name="Content Placeholder 2"/>
          <p:cNvSpPr>
            <a:spLocks noGrp="1"/>
          </p:cNvSpPr>
          <p:nvPr>
            <p:ph idx="1"/>
          </p:nvPr>
        </p:nvSpPr>
        <p:spPr>
          <a:xfrm>
            <a:off x="6331200" y="1522799"/>
            <a:ext cx="5519973" cy="45360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a:lnSpc>
                <a:spcPct val="100000"/>
              </a:lnSpc>
              <a:spcBef>
                <a:spcPts val="0"/>
              </a:spcBef>
              <a:buNone/>
              <a:defRPr sz="800" baseline="0"/>
            </a:lvl1pPr>
          </a:lstStyle>
          <a:p>
            <a:pPr lvl="0"/>
            <a:r>
              <a:rPr lang="en-US" dirty="0"/>
              <a:t>Placeholder for sources and footnote: footnotes are numbered (no *) </a:t>
            </a:r>
          </a:p>
        </p:txBody>
      </p:sp>
    </p:spTree>
    <p:extLst>
      <p:ext uri="{BB962C8B-B14F-4D97-AF65-F5344CB8AC3E}">
        <p14:creationId xmlns:p14="http://schemas.microsoft.com/office/powerpoint/2010/main" val="866343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k_headlin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2"/>
            </p:custDataLst>
            <p:extLst>
              <p:ext uri="{D42A27DB-BD31-4B8C-83A1-F6EECF244321}">
                <p14:modId xmlns:p14="http://schemas.microsoft.com/office/powerpoint/2010/main" val="265519899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27"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p:txBody>
          <a:bodyPr/>
          <a:lstStyle/>
          <a:p>
            <a:r>
              <a:rPr lang="en-US" dirty="0"/>
              <a:t>Headline for max two lines </a:t>
            </a:r>
            <a:r>
              <a:rPr lang="en-US" dirty="0" err="1"/>
              <a:t>tk</a:t>
            </a:r>
            <a:r>
              <a:rPr lang="en-US" dirty="0"/>
              <a:t> Brand Blue (Subline one line only 18 </a:t>
            </a:r>
            <a:r>
              <a:rPr lang="en-US" dirty="0" err="1"/>
              <a:t>pt</a:t>
            </a:r>
            <a:r>
              <a:rPr lang="en-US" dirty="0"/>
              <a:t> grey)</a:t>
            </a:r>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a:lnSpc>
                <a:spcPct val="100000"/>
              </a:lnSpc>
              <a:spcBef>
                <a:spcPts val="0"/>
              </a:spcBef>
              <a:buNone/>
              <a:defRPr sz="800" baseline="0"/>
            </a:lvl1pPr>
          </a:lstStyle>
          <a:p>
            <a:pPr lvl="0"/>
            <a:r>
              <a:rPr lang="en-US" dirty="0"/>
              <a:t>Placeholder for sources and footnote: footnotes are numbered (no *) </a:t>
            </a:r>
          </a:p>
        </p:txBody>
      </p:sp>
    </p:spTree>
    <p:extLst>
      <p:ext uri="{BB962C8B-B14F-4D97-AF65-F5344CB8AC3E}">
        <p14:creationId xmlns:p14="http://schemas.microsoft.com/office/powerpoint/2010/main" val="2829558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k_headlin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2"/>
            </p:custDataLst>
            <p:extLst>
              <p:ext uri="{D42A27DB-BD31-4B8C-83A1-F6EECF244321}">
                <p14:modId xmlns:p14="http://schemas.microsoft.com/office/powerpoint/2010/main" val="412805862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151"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Tree>
    <p:extLst>
      <p:ext uri="{BB962C8B-B14F-4D97-AF65-F5344CB8AC3E}">
        <p14:creationId xmlns:p14="http://schemas.microsoft.com/office/powerpoint/2010/main" val="55649029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oleObject" Target="../embeddings/oleObject1.bin"/><Relationship Id="rId5" Type="http://schemas.openxmlformats.org/officeDocument/2006/relationships/slideLayout" Target="../slideLayouts/slideLayout5.xml"/><Relationship Id="rId10"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vmlDrawing" Target="../drawings/vmlDrawing1.v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10"/>
            </p:custDataLst>
            <p:extLst>
              <p:ext uri="{D42A27DB-BD31-4B8C-83A1-F6EECF244321}">
                <p14:modId xmlns:p14="http://schemas.microsoft.com/office/powerpoint/2010/main" val="3639638084"/>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031" name="think-cell Folie" r:id="rId11" imgW="270" imgH="270" progId="TCLayout.ActiveDocument.1">
                  <p:embed/>
                </p:oleObj>
              </mc:Choice>
              <mc:Fallback>
                <p:oleObj name="think-cell Folie" r:id="rId11" imgW="270" imgH="270" progId="TCLayout.ActiveDocument.1">
                  <p:embed/>
                  <p:pic>
                    <p:nvPicPr>
                      <p:cNvPr id="0" name=""/>
                      <p:cNvPicPr/>
                      <p:nvPr/>
                    </p:nvPicPr>
                    <p:blipFill>
                      <a:blip r:embed="rId12"/>
                      <a:stretch>
                        <a:fillRect/>
                      </a:stretch>
                    </p:blipFill>
                    <p:spPr>
                      <a:xfrm>
                        <a:off x="2118" y="1589"/>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336000" y="259200"/>
            <a:ext cx="11520000" cy="338554"/>
          </a:xfrm>
          <a:prstGeom prst="rect">
            <a:avLst/>
          </a:prstGeom>
        </p:spPr>
        <p:txBody>
          <a:bodyPr vert="horz" lIns="0" tIns="0" rIns="0" bIns="0" rtlCol="0" anchor="t" anchorCtr="0">
            <a:spAutoFit/>
          </a:bodyPr>
          <a:lstStyle/>
          <a:p>
            <a:r>
              <a:rPr lang="de-DE"/>
              <a:t>Titelmasterformat durch Klicken bearbeiten</a:t>
            </a:r>
            <a:endParaRPr lang="en-US" dirty="0"/>
          </a:p>
        </p:txBody>
      </p:sp>
      <p:sp>
        <p:nvSpPr>
          <p:cNvPr id="3" name="Text Placeholder 2"/>
          <p:cNvSpPr>
            <a:spLocks noGrp="1"/>
          </p:cNvSpPr>
          <p:nvPr>
            <p:ph type="body" idx="1"/>
          </p:nvPr>
        </p:nvSpPr>
        <p:spPr>
          <a:xfrm>
            <a:off x="336000" y="1522799"/>
            <a:ext cx="11520000" cy="4536000"/>
          </a:xfrm>
          <a:prstGeom prst="rect">
            <a:avLst/>
          </a:prstGeom>
        </p:spPr>
        <p:txBody>
          <a:bodyPr vert="horz" lIns="0" tIns="0" rIns="0" bIns="0" rtlCol="0" anchor="t" anchorCtr="0">
            <a:no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14" name="Rechteck 13"/>
          <p:cNvSpPr>
            <a:spLocks/>
          </p:cNvSpPr>
          <p:nvPr userDrawn="1"/>
        </p:nvSpPr>
        <p:spPr>
          <a:xfrm>
            <a:off x="336000" y="6541362"/>
            <a:ext cx="252000" cy="110800"/>
          </a:xfrm>
          <a:prstGeom prst="rect">
            <a:avLst/>
          </a:prstGeom>
          <a:noFill/>
        </p:spPr>
        <p:txBody>
          <a:bodyPr wrap="none" lIns="0" tIns="0" rIns="0" bIns="0" rtlCol="0" anchor="b" anchorCtr="0">
            <a:noAutofit/>
          </a:bodyPr>
          <a:lstStyle/>
          <a:p>
            <a:pPr>
              <a:lnSpc>
                <a:spcPct val="90000"/>
              </a:lnSpc>
            </a:pPr>
            <a:fld id="{93956F12-A918-41A9-A38F-C36C1096EDCE}" type="slidenum">
              <a:rPr lang="de-DE" sz="800">
                <a:solidFill>
                  <a:srgbClr val="78879B"/>
                </a:solidFill>
              </a:rPr>
              <a:pPr>
                <a:lnSpc>
                  <a:spcPct val="90000"/>
                </a:lnSpc>
              </a:pPr>
              <a:t>‹Nr.›</a:t>
            </a:fld>
            <a:endParaRPr lang="de-DE" sz="800" dirty="0">
              <a:solidFill>
                <a:srgbClr val="78879B"/>
              </a:solidFill>
            </a:endParaRPr>
          </a:p>
        </p:txBody>
      </p:sp>
      <p:sp>
        <p:nvSpPr>
          <p:cNvPr id="15" name="Rechteck 14"/>
          <p:cNvSpPr>
            <a:spLocks/>
          </p:cNvSpPr>
          <p:nvPr userDrawn="1"/>
        </p:nvSpPr>
        <p:spPr>
          <a:xfrm>
            <a:off x="550713" y="6541362"/>
            <a:ext cx="7813539" cy="110800"/>
          </a:xfrm>
          <a:prstGeom prst="rect">
            <a:avLst/>
          </a:prstGeom>
          <a:noFill/>
        </p:spPr>
        <p:txBody>
          <a:bodyPr wrap="none" lIns="0" tIns="0" rIns="0" bIns="0" rtlCol="0" anchor="b" anchorCtr="0">
            <a:noAutofit/>
          </a:bodyPr>
          <a:lstStyle/>
          <a:p>
            <a:pPr>
              <a:lnSpc>
                <a:spcPct val="90000"/>
              </a:lnSpc>
            </a:pPr>
            <a:r>
              <a:rPr lang="de-DE" sz="800" dirty="0">
                <a:solidFill>
                  <a:srgbClr val="78879B"/>
                </a:solidFill>
              </a:rPr>
              <a:t>CO/HRM-OSH  |  we care 2021</a:t>
            </a:r>
          </a:p>
        </p:txBody>
      </p:sp>
      <p:pic>
        <p:nvPicPr>
          <p:cNvPr id="10" name="Grafik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515600" y="247538"/>
            <a:ext cx="1340400" cy="350216"/>
          </a:xfrm>
          <a:prstGeom prst="rect">
            <a:avLst/>
          </a:prstGeom>
        </p:spPr>
      </p:pic>
      <p:pic>
        <p:nvPicPr>
          <p:cNvPr id="13" name="Grafik 1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513331" y="6370012"/>
            <a:ext cx="342669" cy="342699"/>
          </a:xfrm>
          <a:prstGeom prst="rect">
            <a:avLst/>
          </a:prstGeom>
        </p:spPr>
      </p:pic>
    </p:spTree>
    <p:extLst>
      <p:ext uri="{BB962C8B-B14F-4D97-AF65-F5344CB8AC3E}">
        <p14:creationId xmlns:p14="http://schemas.microsoft.com/office/powerpoint/2010/main" val="722908731"/>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4" r:id="rId3"/>
    <p:sldLayoutId id="2147483685" r:id="rId4"/>
    <p:sldLayoutId id="2147483686" r:id="rId5"/>
    <p:sldLayoutId id="2147483687" r:id="rId6"/>
    <p:sldLayoutId id="2147483688" r:id="rId7"/>
  </p:sldLayoutIdLst>
  <p:timing>
    <p:tnLst>
      <p:par>
        <p:cTn id="1" dur="indefinite" restart="never" nodeType="tmRoot"/>
      </p:par>
    </p:tnLst>
  </p:timing>
  <p:hf sldNum="0" hdr="0" ftr="0" dt="0"/>
  <p:txStyles>
    <p:titleStyle>
      <a:lvl1pPr algn="l" defTabSz="914400" rtl="0" eaLnBrk="1" latinLnBrk="0" hangingPunct="1">
        <a:spcBef>
          <a:spcPct val="0"/>
        </a:spcBef>
        <a:buNone/>
        <a:defRPr sz="2200" kern="1200">
          <a:solidFill>
            <a:schemeClr val="accent5"/>
          </a:solidFill>
          <a:latin typeface="+mn-lt"/>
          <a:ea typeface="+mj-ea"/>
          <a:cs typeface="+mj-cs"/>
        </a:defRPr>
      </a:lvl1pPr>
    </p:titleStyle>
    <p:bodyStyle>
      <a:lvl1pPr marL="180000" indent="-180000" algn="l" defTabSz="914400" rtl="0" eaLnBrk="1" latinLnBrk="0" hangingPunct="1">
        <a:spcBef>
          <a:spcPts val="1200"/>
        </a:spcBef>
        <a:spcAft>
          <a:spcPts val="0"/>
        </a:spcAft>
        <a:buClr>
          <a:schemeClr val="accent5"/>
        </a:buClr>
        <a:buFont typeface="Arial" panose="020B0604020202020204" pitchFamily="34" charset="0"/>
        <a:buChar char="•"/>
        <a:defRPr sz="1600" kern="1200">
          <a:solidFill>
            <a:schemeClr val="tx1"/>
          </a:solidFill>
          <a:latin typeface="+mn-lt"/>
          <a:ea typeface="+mn-ea"/>
          <a:cs typeface="+mn-cs"/>
        </a:defRPr>
      </a:lvl1pPr>
      <a:lvl2pPr marL="36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2pPr>
      <a:lvl3pPr marL="54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3pPr>
      <a:lvl4pPr marL="72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4pPr>
      <a:lvl5pPr marL="90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5pPr>
      <a:lvl6pPr marL="108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6pPr>
      <a:lvl7pPr marL="126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7pPr>
      <a:lvl8pPr marL="144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8pPr>
      <a:lvl9pPr marL="162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https://brandfactory.thyssenkrupp.info/konzernthemen/we-car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platzhalter 4" descr="ZH_wecare2021_Poster_5Tipps_A3office.pdf - Adobe Acrobat Reader DC"/>
          <p:cNvPicPr>
            <a:picLocks noChangeAspect="1"/>
          </p:cNvPicPr>
          <p:nvPr/>
        </p:nvPicPr>
        <p:blipFill rotWithShape="1">
          <a:blip r:embed="rId2">
            <a:extLst>
              <a:ext uri="{28A0092B-C50C-407E-A947-70E740481C1C}">
                <a14:useLocalDpi xmlns:a14="http://schemas.microsoft.com/office/drawing/2010/main" val="0"/>
              </a:ext>
            </a:extLst>
          </a:blip>
          <a:srcRect r="5486"/>
          <a:stretch/>
        </p:blipFill>
        <p:spPr>
          <a:xfrm>
            <a:off x="0" y="0"/>
            <a:ext cx="12216680" cy="6858000"/>
          </a:xfrm>
          <a:prstGeom prst="rect">
            <a:avLst/>
          </a:prstGeom>
        </p:spPr>
      </p:pic>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247538"/>
            <a:ext cx="1340400" cy="350216"/>
          </a:xfrm>
          <a:prstGeom prst="rect">
            <a:avLst/>
          </a:prstGeom>
        </p:spPr>
      </p:pic>
    </p:spTree>
    <p:extLst>
      <p:ext uri="{BB962C8B-B14F-4D97-AF65-F5344CB8AC3E}">
        <p14:creationId xmlns:p14="http://schemas.microsoft.com/office/powerpoint/2010/main" val="3916799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1" y="985290"/>
            <a:ext cx="3359696" cy="467723"/>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r>
              <a:rPr lang="de-DE" sz="2000" dirty="0">
                <a:latin typeface="TKTypeMedium" panose="020B0606040502020204" pitchFamily="34" charset="0"/>
              </a:rPr>
              <a:t>… </a:t>
            </a:r>
            <a:r>
              <a:rPr lang="zh-CN" altLang="en-US" sz="1800" dirty="0">
                <a:latin typeface="TKTypeMedium" panose="020B0606040502020204" pitchFamily="34" charset="0"/>
              </a:rPr>
              <a:t>可以帮助我们所有人</a:t>
            </a:r>
            <a:endParaRPr lang="de-DE" sz="1800" dirty="0">
              <a:latin typeface="TKTypeMedium" panose="020B0606040502020204" pitchFamily="34" charset="0"/>
            </a:endParaRPr>
          </a:p>
        </p:txBody>
      </p:sp>
      <p:sp>
        <p:nvSpPr>
          <p:cNvPr id="13" name="Textfeld 12"/>
          <p:cNvSpPr txBox="1"/>
          <p:nvPr/>
        </p:nvSpPr>
        <p:spPr>
          <a:xfrm>
            <a:off x="4223481" y="5447831"/>
            <a:ext cx="8172000" cy="221599"/>
          </a:xfrm>
          <a:prstGeom prst="rect">
            <a:avLst/>
          </a:prstGeom>
          <a:noFill/>
        </p:spPr>
        <p:txBody>
          <a:bodyPr wrap="square" lIns="0" tIns="0" rIns="0" bIns="0" rtlCol="0" anchor="ctr">
            <a:spAutoFit/>
          </a:bodyPr>
          <a:lstStyle>
            <a:defPPr>
              <a:defRPr lang="en-US"/>
            </a:defPPr>
            <a:lvl1pPr>
              <a:lnSpc>
                <a:spcPct val="90000"/>
              </a:lnSpc>
              <a:spcBef>
                <a:spcPts val="600"/>
              </a:spcBef>
              <a:defRPr sz="1100"/>
            </a:lvl1pPr>
          </a:lstStyle>
          <a:p>
            <a:r>
              <a:rPr lang="zh-CN" altLang="en-US" sz="1600" dirty="0"/>
              <a:t>专注于解决方案和前进的道路，而不是围着问题打转</a:t>
            </a:r>
            <a:r>
              <a:rPr lang="de-DE" sz="1600" dirty="0"/>
              <a:t> </a:t>
            </a:r>
          </a:p>
        </p:txBody>
      </p:sp>
      <p:sp>
        <p:nvSpPr>
          <p:cNvPr id="15" name="Textfeld 14"/>
          <p:cNvSpPr txBox="1"/>
          <p:nvPr/>
        </p:nvSpPr>
        <p:spPr>
          <a:xfrm>
            <a:off x="4223481" y="2377468"/>
            <a:ext cx="8172000" cy="221599"/>
          </a:xfrm>
          <a:prstGeom prst="rect">
            <a:avLst/>
          </a:prstGeom>
          <a:noFill/>
        </p:spPr>
        <p:txBody>
          <a:bodyPr wrap="square" lIns="0" tIns="0" rIns="0" bIns="0" rtlCol="0" anchor="ctr">
            <a:spAutoFit/>
          </a:bodyPr>
          <a:lstStyle/>
          <a:p>
            <a:pPr>
              <a:lnSpc>
                <a:spcPct val="90000"/>
              </a:lnSpc>
              <a:spcBef>
                <a:spcPts val="600"/>
              </a:spcBef>
            </a:pPr>
            <a:r>
              <a:rPr lang="zh-CN" altLang="en-US" sz="1600" dirty="0"/>
              <a:t>维护与家人，朋友和同事的关系</a:t>
            </a:r>
            <a:endParaRPr lang="de-DE" sz="1600" dirty="0"/>
          </a:p>
        </p:txBody>
      </p:sp>
      <p:sp>
        <p:nvSpPr>
          <p:cNvPr id="16" name="Textfeld 15"/>
          <p:cNvSpPr txBox="1"/>
          <p:nvPr/>
        </p:nvSpPr>
        <p:spPr>
          <a:xfrm>
            <a:off x="4224700" y="3145059"/>
            <a:ext cx="8172000" cy="221599"/>
          </a:xfrm>
          <a:prstGeom prst="rect">
            <a:avLst/>
          </a:prstGeom>
          <a:noFill/>
        </p:spPr>
        <p:txBody>
          <a:bodyPr wrap="square" lIns="0" tIns="0" rIns="0" bIns="0" rtlCol="0" anchor="ctr">
            <a:spAutoFit/>
          </a:bodyPr>
          <a:lstStyle/>
          <a:p>
            <a:pPr>
              <a:lnSpc>
                <a:spcPct val="90000"/>
              </a:lnSpc>
              <a:spcBef>
                <a:spcPts val="600"/>
              </a:spcBef>
            </a:pPr>
            <a:r>
              <a:rPr lang="zh-CN" altLang="en-US" sz="1600" dirty="0"/>
              <a:t>保持身体活跃，运动并定期放松</a:t>
            </a:r>
            <a:endParaRPr lang="de-DE" sz="1600" dirty="0"/>
          </a:p>
        </p:txBody>
      </p:sp>
      <p:sp>
        <p:nvSpPr>
          <p:cNvPr id="18" name="Textfeld 17"/>
          <p:cNvSpPr txBox="1"/>
          <p:nvPr/>
        </p:nvSpPr>
        <p:spPr>
          <a:xfrm>
            <a:off x="4224700" y="3912650"/>
            <a:ext cx="8172000" cy="221599"/>
          </a:xfrm>
          <a:prstGeom prst="rect">
            <a:avLst/>
          </a:prstGeom>
          <a:noFill/>
        </p:spPr>
        <p:txBody>
          <a:bodyPr wrap="square" lIns="0" tIns="0" rIns="0" bIns="0" rtlCol="0" anchor="ctr">
            <a:spAutoFit/>
          </a:bodyPr>
          <a:lstStyle>
            <a:defPPr>
              <a:defRPr lang="en-US"/>
            </a:defPPr>
            <a:lvl1pPr>
              <a:lnSpc>
                <a:spcPct val="90000"/>
              </a:lnSpc>
              <a:spcBef>
                <a:spcPts val="600"/>
              </a:spcBef>
              <a:defRPr sz="1100"/>
            </a:lvl1pPr>
          </a:lstStyle>
          <a:p>
            <a:r>
              <a:rPr lang="zh-CN" altLang="en-US" sz="1600" dirty="0"/>
              <a:t>与他人分享喜悦，不满，担心，恐惧。因为交谈会有帮助！</a:t>
            </a:r>
            <a:endParaRPr lang="de-DE" sz="1600" dirty="0"/>
          </a:p>
        </p:txBody>
      </p:sp>
      <p:sp>
        <p:nvSpPr>
          <p:cNvPr id="19" name="Textfeld 18"/>
          <p:cNvSpPr txBox="1"/>
          <p:nvPr/>
        </p:nvSpPr>
        <p:spPr>
          <a:xfrm>
            <a:off x="4224700" y="4680241"/>
            <a:ext cx="8172000" cy="221599"/>
          </a:xfrm>
          <a:prstGeom prst="rect">
            <a:avLst/>
          </a:prstGeom>
          <a:noFill/>
        </p:spPr>
        <p:txBody>
          <a:bodyPr wrap="square" lIns="0" tIns="0" rIns="0" bIns="0" rtlCol="0" anchor="ctr">
            <a:spAutoFit/>
          </a:bodyPr>
          <a:lstStyle>
            <a:defPPr>
              <a:defRPr lang="en-US"/>
            </a:defPPr>
            <a:lvl1pPr>
              <a:lnSpc>
                <a:spcPct val="90000"/>
              </a:lnSpc>
              <a:spcBef>
                <a:spcPts val="600"/>
              </a:spcBef>
              <a:defRPr sz="1100"/>
            </a:lvl1pPr>
          </a:lstStyle>
          <a:p>
            <a:r>
              <a:rPr lang="zh-CN" altLang="en-US" sz="1600" dirty="0"/>
              <a:t>不要忽视生活中那些带给你欢乐和能量的正面的小事情</a:t>
            </a:r>
            <a:r>
              <a:rPr lang="de-DE" sz="1600" dirty="0"/>
              <a:t> </a:t>
            </a:r>
          </a:p>
        </p:txBody>
      </p:sp>
      <p:sp>
        <p:nvSpPr>
          <p:cNvPr id="17" name="Textplatzhalter 24"/>
          <p:cNvSpPr txBox="1">
            <a:spLocks/>
          </p:cNvSpPr>
          <p:nvPr/>
        </p:nvSpPr>
        <p:spPr>
          <a:xfrm>
            <a:off x="-60684" y="327863"/>
            <a:ext cx="4608512"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de-DE" sz="2800" dirty="0">
                <a:latin typeface="TKTypeMedium" panose="020B0606040502020204" pitchFamily="34" charset="0"/>
              </a:rPr>
              <a:t>#howareyou: </a:t>
            </a:r>
            <a:r>
              <a:rPr lang="en-US" sz="2800" dirty="0"/>
              <a:t>5</a:t>
            </a:r>
            <a:r>
              <a:rPr lang="zh-CN" altLang="en-US" sz="2400" dirty="0"/>
              <a:t>倍好感觉技巧</a:t>
            </a:r>
            <a:endParaRPr lang="en-US" sz="2400" dirty="0"/>
          </a:p>
        </p:txBody>
      </p:sp>
      <p:sp>
        <p:nvSpPr>
          <p:cNvPr id="14" name="Textfeld 13"/>
          <p:cNvSpPr txBox="1"/>
          <p:nvPr/>
        </p:nvSpPr>
        <p:spPr>
          <a:xfrm>
            <a:off x="673323" y="5373216"/>
            <a:ext cx="3600400" cy="387798"/>
          </a:xfrm>
          <a:prstGeom prst="rect">
            <a:avLst/>
          </a:prstGeom>
          <a:noFill/>
        </p:spPr>
        <p:txBody>
          <a:bodyPr wrap="square" lIns="0" tIns="0" rIns="0" bIns="0" rtlCol="0" anchor="ctr">
            <a:spAutoFit/>
          </a:bodyPr>
          <a:lstStyle/>
          <a:p>
            <a:pPr>
              <a:lnSpc>
                <a:spcPct val="90000"/>
              </a:lnSpc>
              <a:spcBef>
                <a:spcPts val="600"/>
              </a:spcBef>
            </a:pPr>
            <a:r>
              <a:rPr lang="en-GB" sz="2800" dirty="0">
                <a:solidFill>
                  <a:schemeClr val="accent6"/>
                </a:solidFill>
              </a:rPr>
              <a:t>#5 </a:t>
            </a:r>
            <a:r>
              <a:rPr lang="zh-CN" altLang="en-US" sz="2400" dirty="0">
                <a:solidFill>
                  <a:schemeClr val="accent5"/>
                </a:solidFill>
              </a:rPr>
              <a:t>寻找解决方法</a:t>
            </a:r>
            <a:endParaRPr lang="en-GB" sz="2400" dirty="0">
              <a:solidFill>
                <a:schemeClr val="accent5"/>
              </a:solidFill>
            </a:endParaRPr>
          </a:p>
        </p:txBody>
      </p:sp>
      <p:sp>
        <p:nvSpPr>
          <p:cNvPr id="20" name="Textfeld 19"/>
          <p:cNvSpPr txBox="1"/>
          <p:nvPr/>
        </p:nvSpPr>
        <p:spPr>
          <a:xfrm>
            <a:off x="673323" y="3060776"/>
            <a:ext cx="3600400" cy="387798"/>
          </a:xfrm>
          <a:prstGeom prst="rect">
            <a:avLst/>
          </a:prstGeom>
          <a:noFill/>
        </p:spPr>
        <p:txBody>
          <a:bodyPr wrap="square" lIns="0" tIns="0" rIns="0" bIns="0" rtlCol="0" anchor="ctr">
            <a:spAutoFit/>
          </a:bodyPr>
          <a:lstStyle/>
          <a:p>
            <a:pPr>
              <a:lnSpc>
                <a:spcPct val="90000"/>
              </a:lnSpc>
              <a:spcBef>
                <a:spcPts val="600"/>
              </a:spcBef>
            </a:pPr>
            <a:r>
              <a:rPr lang="en-GB" sz="2800" dirty="0">
                <a:solidFill>
                  <a:schemeClr val="accent6"/>
                </a:solidFill>
              </a:rPr>
              <a:t>#2 </a:t>
            </a:r>
            <a:r>
              <a:rPr lang="zh-CN" altLang="en-US" sz="2400" dirty="0">
                <a:solidFill>
                  <a:schemeClr val="accent5"/>
                </a:solidFill>
              </a:rPr>
              <a:t>保持活跃</a:t>
            </a:r>
            <a:endParaRPr lang="en-GB" sz="2400" dirty="0">
              <a:solidFill>
                <a:schemeClr val="accent5"/>
              </a:solidFill>
            </a:endParaRPr>
          </a:p>
        </p:txBody>
      </p:sp>
      <p:sp>
        <p:nvSpPr>
          <p:cNvPr id="21" name="Textfeld 20"/>
          <p:cNvSpPr txBox="1"/>
          <p:nvPr/>
        </p:nvSpPr>
        <p:spPr>
          <a:xfrm>
            <a:off x="673323" y="2289963"/>
            <a:ext cx="3600400" cy="387798"/>
          </a:xfrm>
          <a:prstGeom prst="rect">
            <a:avLst/>
          </a:prstGeom>
          <a:noFill/>
        </p:spPr>
        <p:txBody>
          <a:bodyPr wrap="square" lIns="0" tIns="0" rIns="0" bIns="0" rtlCol="0" anchor="ctr">
            <a:spAutoFit/>
          </a:bodyPr>
          <a:lstStyle/>
          <a:p>
            <a:pPr>
              <a:lnSpc>
                <a:spcPct val="90000"/>
              </a:lnSpc>
              <a:spcBef>
                <a:spcPts val="600"/>
              </a:spcBef>
            </a:pPr>
            <a:r>
              <a:rPr lang="en-GB" sz="2800" dirty="0">
                <a:solidFill>
                  <a:schemeClr val="accent6"/>
                </a:solidFill>
              </a:rPr>
              <a:t>#1 </a:t>
            </a:r>
            <a:r>
              <a:rPr lang="zh-CN" altLang="en-US" sz="2400" dirty="0">
                <a:solidFill>
                  <a:schemeClr val="accent5"/>
                </a:solidFill>
              </a:rPr>
              <a:t>保持联系</a:t>
            </a:r>
            <a:endParaRPr lang="en-GB" sz="2400" dirty="0">
              <a:solidFill>
                <a:schemeClr val="accent5"/>
              </a:solidFill>
            </a:endParaRPr>
          </a:p>
        </p:txBody>
      </p:sp>
      <p:sp>
        <p:nvSpPr>
          <p:cNvPr id="22" name="Textfeld 21"/>
          <p:cNvSpPr txBox="1"/>
          <p:nvPr/>
        </p:nvSpPr>
        <p:spPr>
          <a:xfrm>
            <a:off x="673323" y="3831589"/>
            <a:ext cx="3600400" cy="387798"/>
          </a:xfrm>
          <a:prstGeom prst="rect">
            <a:avLst/>
          </a:prstGeom>
          <a:noFill/>
        </p:spPr>
        <p:txBody>
          <a:bodyPr wrap="square" lIns="0" tIns="0" rIns="0" bIns="0" rtlCol="0" anchor="ctr">
            <a:spAutoFit/>
          </a:bodyPr>
          <a:lstStyle/>
          <a:p>
            <a:pPr>
              <a:lnSpc>
                <a:spcPct val="90000"/>
              </a:lnSpc>
              <a:spcBef>
                <a:spcPts val="600"/>
              </a:spcBef>
            </a:pPr>
            <a:r>
              <a:rPr lang="en-GB" sz="2800" dirty="0">
                <a:solidFill>
                  <a:schemeClr val="accent6"/>
                </a:solidFill>
              </a:rPr>
              <a:t>#3 </a:t>
            </a:r>
            <a:r>
              <a:rPr lang="zh-CN" altLang="en-US" sz="2400" dirty="0">
                <a:solidFill>
                  <a:schemeClr val="accent5"/>
                </a:solidFill>
              </a:rPr>
              <a:t>坦诚交谈</a:t>
            </a:r>
            <a:endParaRPr lang="en-GB" sz="2400" dirty="0">
              <a:solidFill>
                <a:schemeClr val="accent5"/>
              </a:solidFill>
            </a:endParaRPr>
          </a:p>
        </p:txBody>
      </p:sp>
      <p:sp>
        <p:nvSpPr>
          <p:cNvPr id="23" name="Textfeld 22"/>
          <p:cNvSpPr txBox="1"/>
          <p:nvPr/>
        </p:nvSpPr>
        <p:spPr>
          <a:xfrm>
            <a:off x="673323" y="4602402"/>
            <a:ext cx="3600400" cy="387798"/>
          </a:xfrm>
          <a:prstGeom prst="rect">
            <a:avLst/>
          </a:prstGeom>
          <a:noFill/>
        </p:spPr>
        <p:txBody>
          <a:bodyPr wrap="square" lIns="0" tIns="0" rIns="0" bIns="0" rtlCol="0" anchor="ctr">
            <a:spAutoFit/>
          </a:bodyPr>
          <a:lstStyle/>
          <a:p>
            <a:pPr>
              <a:lnSpc>
                <a:spcPct val="90000"/>
              </a:lnSpc>
              <a:spcBef>
                <a:spcPts val="600"/>
              </a:spcBef>
            </a:pPr>
            <a:r>
              <a:rPr lang="en-GB" sz="2800" dirty="0">
                <a:solidFill>
                  <a:schemeClr val="accent6"/>
                </a:solidFill>
              </a:rPr>
              <a:t>#4 </a:t>
            </a:r>
            <a:r>
              <a:rPr lang="zh-CN" altLang="en-US" sz="2400" dirty="0">
                <a:solidFill>
                  <a:schemeClr val="accent5"/>
                </a:solidFill>
              </a:rPr>
              <a:t>正面思考</a:t>
            </a:r>
            <a:endParaRPr lang="en-GB" sz="2400" dirty="0">
              <a:solidFill>
                <a:schemeClr val="accent5"/>
              </a:solidFill>
            </a:endParaRPr>
          </a:p>
        </p:txBody>
      </p:sp>
      <p:pic>
        <p:nvPicPr>
          <p:cNvPr id="24" name="Bildplatzhalter 4" descr="DE 5-mal-besser-drauf-Tipps-zh.pptx - PowerPoint"/>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9575243" y="0"/>
            <a:ext cx="2616757" cy="3741177"/>
          </a:xfrm>
          <a:prstGeom prst="rect">
            <a:avLst/>
          </a:prstGeom>
        </p:spPr>
      </p:pic>
      <p:sp>
        <p:nvSpPr>
          <p:cNvPr id="25" name="SegmentLabelxxTechnology"/>
          <p:cNvSpPr>
            <a:spLocks noChangeArrowheads="1"/>
          </p:cNvSpPr>
          <p:nvPr/>
        </p:nvSpPr>
        <p:spPr bwMode="auto">
          <a:xfrm>
            <a:off x="9128162" y="1119961"/>
            <a:ext cx="2935014" cy="198380"/>
          </a:xfrm>
          <a:prstGeom prst="rect">
            <a:avLst/>
          </a:prstGeom>
          <a:solidFill>
            <a:schemeClr val="accent6"/>
          </a:solidFill>
          <a:ln>
            <a:noFill/>
          </a:ln>
          <a:effectLst/>
          <a:extLst/>
        </p:spPr>
        <p:txBody>
          <a:bodyPr wrap="square" lIns="36000" rIns="36000" anchor="ctr"/>
          <a:lstStyle/>
          <a:p>
            <a:pPr algn="ctr"/>
            <a:r>
              <a:rPr lang="de-DE" sz="800" dirty="0">
                <a:solidFill>
                  <a:schemeClr val="bg1"/>
                </a:solidFill>
                <a:hlinkClick r:id="rId4"/>
              </a:rPr>
              <a:t>https://brandfactory.thyssenkrupp.info/konzernthemen/we-care</a:t>
            </a:r>
            <a:endParaRPr lang="de-DE" sz="800" dirty="0" smtClean="0">
              <a:solidFill>
                <a:schemeClr val="bg1"/>
              </a:solidFill>
              <a:latin typeface="TKTypeMedium"/>
            </a:endParaRPr>
          </a:p>
        </p:txBody>
      </p:sp>
    </p:spTree>
    <p:extLst>
      <p:ext uri="{BB962C8B-B14F-4D97-AF65-F5344CB8AC3E}">
        <p14:creationId xmlns:p14="http://schemas.microsoft.com/office/powerpoint/2010/main" val="11598608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2926800"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de-DE" sz="2000" dirty="0"/>
              <a:t>#1 </a:t>
            </a:r>
            <a:r>
              <a:rPr lang="zh-CN" altLang="en-US" sz="1800" dirty="0"/>
              <a:t>保持联系</a:t>
            </a:r>
            <a:r>
              <a:rPr lang="de-DE" sz="1800" dirty="0"/>
              <a:t> </a:t>
            </a:r>
          </a:p>
        </p:txBody>
      </p:sp>
      <p:sp>
        <p:nvSpPr>
          <p:cNvPr id="6" name="Textfeld 5"/>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de-DE" sz="2800" dirty="0">
                <a:solidFill>
                  <a:schemeClr val="accent6"/>
                </a:solidFill>
              </a:rPr>
              <a:t>#1 </a:t>
            </a:r>
            <a:r>
              <a:rPr lang="zh-CN" altLang="en-US" sz="2400" dirty="0">
                <a:solidFill>
                  <a:schemeClr val="accent5"/>
                </a:solidFill>
              </a:rPr>
              <a:t>保持联系</a:t>
            </a:r>
            <a:endParaRPr lang="de-DE" sz="2400" dirty="0">
              <a:solidFill>
                <a:schemeClr val="accent5"/>
              </a:solidFill>
            </a:endParaRPr>
          </a:p>
        </p:txBody>
      </p:sp>
      <p:sp>
        <p:nvSpPr>
          <p:cNvPr id="15" name="Textfeld 14"/>
          <p:cNvSpPr txBox="1"/>
          <p:nvPr/>
        </p:nvSpPr>
        <p:spPr>
          <a:xfrm>
            <a:off x="3431704" y="2004337"/>
            <a:ext cx="8172000" cy="221599"/>
          </a:xfrm>
          <a:prstGeom prst="rect">
            <a:avLst/>
          </a:prstGeom>
          <a:noFill/>
        </p:spPr>
        <p:txBody>
          <a:bodyPr wrap="square" lIns="0" tIns="0" rIns="0" bIns="0" rtlCol="0" anchor="ctr">
            <a:spAutoFit/>
          </a:bodyPr>
          <a:lstStyle/>
          <a:p>
            <a:pPr>
              <a:lnSpc>
                <a:spcPct val="90000"/>
              </a:lnSpc>
              <a:spcBef>
                <a:spcPts val="600"/>
              </a:spcBef>
            </a:pPr>
            <a:r>
              <a:rPr lang="zh-CN" altLang="en-US" sz="1600" dirty="0"/>
              <a:t>维护与家人，朋友和同事的关系</a:t>
            </a:r>
            <a:endParaRPr lang="de-DE" altLang="zh-CN" sz="1600" dirty="0"/>
          </a:p>
        </p:txBody>
      </p:sp>
      <p:sp>
        <p:nvSpPr>
          <p:cNvPr id="2" name="Textfeld 1"/>
          <p:cNvSpPr txBox="1"/>
          <p:nvPr/>
        </p:nvSpPr>
        <p:spPr>
          <a:xfrm>
            <a:off x="433243" y="2600618"/>
            <a:ext cx="6274825" cy="1077218"/>
          </a:xfrm>
          <a:prstGeom prst="rect">
            <a:avLst/>
          </a:prstGeom>
          <a:noFill/>
        </p:spPr>
        <p:txBody>
          <a:bodyPr wrap="square" lIns="0" tIns="0" rIns="0" bIns="0" rtlCol="0" anchor="ctr">
            <a:spAutoFit/>
          </a:bodyPr>
          <a:lstStyle/>
          <a:p>
            <a:pPr fontAlgn="base"/>
            <a:r>
              <a:rPr lang="zh-CN" altLang="en-US" sz="1400" dirty="0"/>
              <a:t>我们是社会性生物，需要与他人的关系和联结。重要的是，我们需要一些让我们感到舒适并且对我们有益的人。因此，保持联系很重要。尤其是在日常生活总是不安定和忙碌的情况下，有意识地多与家人和朋友共度时光是件好事。不一定总是要举办大型的聚会。我们也可以通过一通简短的电话或一则充满爱意的信息表达我们的关切。</a:t>
            </a:r>
            <a:r>
              <a:rPr lang="de-DE" sz="1400" dirty="0"/>
              <a:t> </a:t>
            </a:r>
          </a:p>
        </p:txBody>
      </p:sp>
      <p:sp>
        <p:nvSpPr>
          <p:cNvPr id="4" name="Wolkenförmige Legende 3"/>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zh-CN" altLang="en-US" sz="1600" dirty="0"/>
              <a:t>想想你身边的亲人。也许你已经很长一段时间都没有与他们联系了。你最后一次询问他们 “你好吗”是什么时候？</a:t>
            </a:r>
            <a:r>
              <a:rPr lang="de-DE" sz="1600" dirty="0"/>
              <a:t> </a:t>
            </a:r>
          </a:p>
        </p:txBody>
      </p:sp>
      <p:sp>
        <p:nvSpPr>
          <p:cNvPr id="5" name="Textfeld 4"/>
          <p:cNvSpPr txBox="1"/>
          <p:nvPr/>
        </p:nvSpPr>
        <p:spPr>
          <a:xfrm>
            <a:off x="433242" y="4199455"/>
            <a:ext cx="6562858" cy="464743"/>
          </a:xfrm>
          <a:prstGeom prst="rect">
            <a:avLst/>
          </a:prstGeom>
          <a:noFill/>
        </p:spPr>
        <p:txBody>
          <a:bodyPr wrap="square" lIns="0" tIns="0" rIns="0" bIns="0" rtlCol="0" anchor="ctr">
            <a:spAutoFit/>
          </a:bodyPr>
          <a:lstStyle/>
          <a:p>
            <a:pPr>
              <a:lnSpc>
                <a:spcPct val="90000"/>
              </a:lnSpc>
              <a:spcBef>
                <a:spcPts val="600"/>
              </a:spcBef>
            </a:pPr>
            <a:r>
              <a:rPr lang="zh-CN" altLang="en-US" sz="1400" dirty="0">
                <a:solidFill>
                  <a:schemeClr val="accent5"/>
                </a:solidFill>
              </a:rPr>
              <a:t>日常生活中的小任务：</a:t>
            </a:r>
            <a:endParaRPr lang="de-DE" sz="1400" dirty="0">
              <a:solidFill>
                <a:schemeClr val="accent5"/>
              </a:solidFill>
            </a:endParaRPr>
          </a:p>
          <a:p>
            <a:pPr>
              <a:lnSpc>
                <a:spcPct val="90000"/>
              </a:lnSpc>
              <a:spcBef>
                <a:spcPts val="600"/>
              </a:spcBef>
            </a:pPr>
            <a:r>
              <a:rPr lang="zh-CN" altLang="en-US" sz="1400" dirty="0">
                <a:solidFill>
                  <a:srgbClr val="4B5564"/>
                </a:solidFill>
              </a:rPr>
              <a:t>向长时间未联系的人发送消息或明信片。</a:t>
            </a:r>
            <a:endParaRPr lang="de-DE" sz="1400" dirty="0">
              <a:solidFill>
                <a:schemeClr val="accent5"/>
              </a:solidFill>
            </a:endParaRPr>
          </a:p>
        </p:txBody>
      </p:sp>
      <p:sp>
        <p:nvSpPr>
          <p:cNvPr id="7" name="Rechteck 6"/>
          <p:cNvSpPr/>
          <p:nvPr/>
        </p:nvSpPr>
        <p:spPr>
          <a:xfrm>
            <a:off x="331489" y="4977172"/>
            <a:ext cx="6664611" cy="286232"/>
          </a:xfrm>
          <a:prstGeom prst="rect">
            <a:avLst/>
          </a:prstGeom>
        </p:spPr>
        <p:txBody>
          <a:bodyPr wrap="square">
            <a:spAutoFit/>
          </a:bodyPr>
          <a:lstStyle/>
          <a:p>
            <a:pPr>
              <a:lnSpc>
                <a:spcPct val="90000"/>
              </a:lnSpc>
              <a:spcBef>
                <a:spcPts val="600"/>
              </a:spcBef>
            </a:pPr>
            <a:r>
              <a:rPr lang="zh-CN" altLang="en-US" sz="1400" i="1" dirty="0">
                <a:solidFill>
                  <a:srgbClr val="4B5564"/>
                </a:solidFill>
              </a:rPr>
              <a:t>你想到了什么办法？</a:t>
            </a:r>
            <a:r>
              <a:rPr lang="de-DE" sz="1400" i="1" dirty="0">
                <a:solidFill>
                  <a:srgbClr val="4B5564"/>
                </a:solidFill>
              </a:rPr>
              <a:t> (</a:t>
            </a:r>
            <a:r>
              <a:rPr lang="zh-CN" altLang="en-US" sz="1400" i="1" dirty="0">
                <a:solidFill>
                  <a:srgbClr val="4B5564"/>
                </a:solidFill>
              </a:rPr>
              <a:t>例如，发送明信片，寄出信件，送花</a:t>
            </a:r>
            <a:r>
              <a:rPr lang="de-DE" sz="1400" i="1" dirty="0">
                <a:solidFill>
                  <a:srgbClr val="4B5564"/>
                </a:solidFill>
              </a:rPr>
              <a:t>)</a:t>
            </a:r>
          </a:p>
        </p:txBody>
      </p:sp>
      <p:sp>
        <p:nvSpPr>
          <p:cNvPr id="9" name="Rechteck 8"/>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de-DE" sz="1600" dirty="0" err="1">
              <a:ln>
                <a:noFill/>
              </a:ln>
              <a:solidFill>
                <a:schemeClr val="tx1"/>
              </a:solidFill>
            </a:endParaRPr>
          </a:p>
        </p:txBody>
      </p:sp>
      <p:sp>
        <p:nvSpPr>
          <p:cNvPr id="11" name="Textplatzhalter 24"/>
          <p:cNvSpPr txBox="1">
            <a:spLocks/>
          </p:cNvSpPr>
          <p:nvPr/>
        </p:nvSpPr>
        <p:spPr>
          <a:xfrm>
            <a:off x="-60684" y="327863"/>
            <a:ext cx="4644516"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de-DE" sz="2800" dirty="0">
                <a:latin typeface="TKTypeMedium" panose="020B0606040502020204" pitchFamily="34" charset="0"/>
              </a:rPr>
              <a:t>#howareyou: </a:t>
            </a:r>
            <a:r>
              <a:rPr lang="en-US" sz="2800" dirty="0"/>
              <a:t>5</a:t>
            </a:r>
            <a:r>
              <a:rPr lang="zh-CN" altLang="en-US" sz="2400" dirty="0"/>
              <a:t>倍好感觉技巧</a:t>
            </a:r>
            <a:endParaRPr lang="en-US" sz="2400" dirty="0"/>
          </a:p>
        </p:txBody>
      </p:sp>
    </p:spTree>
    <p:extLst>
      <p:ext uri="{BB962C8B-B14F-4D97-AF65-F5344CB8AC3E}">
        <p14:creationId xmlns:p14="http://schemas.microsoft.com/office/powerpoint/2010/main" val="21773400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2926800"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de-DE" sz="2000" dirty="0"/>
              <a:t>#2 </a:t>
            </a:r>
            <a:r>
              <a:rPr lang="zh-CN" altLang="en-US" sz="1800" dirty="0"/>
              <a:t>保持活跃</a:t>
            </a:r>
            <a:endParaRPr lang="de-DE" sz="1800" dirty="0"/>
          </a:p>
        </p:txBody>
      </p:sp>
      <p:sp>
        <p:nvSpPr>
          <p:cNvPr id="8" name="Textfeld 7"/>
          <p:cNvSpPr txBox="1"/>
          <p:nvPr/>
        </p:nvSpPr>
        <p:spPr>
          <a:xfrm>
            <a:off x="433243" y="2710243"/>
            <a:ext cx="6274825" cy="1077218"/>
          </a:xfrm>
          <a:prstGeom prst="rect">
            <a:avLst/>
          </a:prstGeom>
          <a:noFill/>
        </p:spPr>
        <p:txBody>
          <a:bodyPr wrap="square" lIns="0" tIns="0" rIns="0" bIns="0" rtlCol="0" anchor="ctr">
            <a:spAutoFit/>
          </a:bodyPr>
          <a:lstStyle/>
          <a:p>
            <a:pPr fontAlgn="base"/>
            <a:r>
              <a:rPr lang="zh-CN" altLang="en-US" sz="1400" dirty="0"/>
              <a:t>我们中的许多人在日常生活中的活动非常单一或很少量。这里的平衡很重要。不必是跑马拉松。每天仅十分钟的适度运动即可起到效果。有很多方法能够让你的身体保持活跃。同样，我们应该花点时间真正地放松一下。当然，这也不必是冥想课。在新鲜的空气里散步，听音乐，或者仅仅是不受打扰地专心喝一杯咖啡也都很合适。</a:t>
            </a:r>
            <a:r>
              <a:rPr lang="de-DE" sz="1400" dirty="0"/>
              <a:t> </a:t>
            </a:r>
          </a:p>
        </p:txBody>
      </p:sp>
      <p:sp>
        <p:nvSpPr>
          <p:cNvPr id="9" name="Wolkenförmige Legende 8"/>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zh-CN" altLang="en-US" sz="1600" dirty="0"/>
              <a:t>你是否会在日常生活中抽出时间进行运动？你上一次真正有意识地放松是什么时候？</a:t>
            </a:r>
            <a:endParaRPr lang="de-DE" sz="1600" dirty="0"/>
          </a:p>
        </p:txBody>
      </p:sp>
      <p:sp>
        <p:nvSpPr>
          <p:cNvPr id="10" name="Textfeld 9"/>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de-DE" sz="2800" dirty="0">
                <a:solidFill>
                  <a:schemeClr val="accent6"/>
                </a:solidFill>
              </a:rPr>
              <a:t>#2 </a:t>
            </a:r>
            <a:r>
              <a:rPr lang="zh-CN" altLang="en-US" sz="2400" dirty="0">
                <a:solidFill>
                  <a:schemeClr val="accent5"/>
                </a:solidFill>
              </a:rPr>
              <a:t>保持活跃</a:t>
            </a:r>
            <a:endParaRPr lang="de-DE" sz="2400" dirty="0">
              <a:solidFill>
                <a:schemeClr val="accent5"/>
              </a:solidFill>
            </a:endParaRPr>
          </a:p>
        </p:txBody>
      </p:sp>
      <p:sp>
        <p:nvSpPr>
          <p:cNvPr id="11" name="Textfeld 10"/>
          <p:cNvSpPr txBox="1"/>
          <p:nvPr/>
        </p:nvSpPr>
        <p:spPr>
          <a:xfrm>
            <a:off x="3431704" y="2004337"/>
            <a:ext cx="8172000" cy="221599"/>
          </a:xfrm>
          <a:prstGeom prst="rect">
            <a:avLst/>
          </a:prstGeom>
          <a:noFill/>
        </p:spPr>
        <p:txBody>
          <a:bodyPr wrap="square" lIns="0" tIns="0" rIns="0" bIns="0" rtlCol="0" anchor="ctr">
            <a:spAutoFit/>
          </a:bodyPr>
          <a:lstStyle/>
          <a:p>
            <a:pPr>
              <a:lnSpc>
                <a:spcPct val="90000"/>
              </a:lnSpc>
              <a:spcBef>
                <a:spcPts val="600"/>
              </a:spcBef>
            </a:pPr>
            <a:r>
              <a:rPr lang="zh-CN" altLang="en-US" sz="1600" dirty="0"/>
              <a:t>保持身体活跃，运动并定期放松</a:t>
            </a:r>
            <a:endParaRPr lang="de-DE" altLang="zh-CN" sz="1600" dirty="0"/>
          </a:p>
        </p:txBody>
      </p:sp>
      <p:sp>
        <p:nvSpPr>
          <p:cNvPr id="14" name="Textfeld 13"/>
          <p:cNvSpPr txBox="1"/>
          <p:nvPr/>
        </p:nvSpPr>
        <p:spPr>
          <a:xfrm>
            <a:off x="433242" y="4282033"/>
            <a:ext cx="6562858" cy="464743"/>
          </a:xfrm>
          <a:prstGeom prst="rect">
            <a:avLst/>
          </a:prstGeom>
          <a:noFill/>
        </p:spPr>
        <p:txBody>
          <a:bodyPr wrap="square" lIns="0" tIns="0" rIns="0" bIns="0" rtlCol="0" anchor="ctr">
            <a:spAutoFit/>
          </a:bodyPr>
          <a:lstStyle/>
          <a:p>
            <a:pPr>
              <a:lnSpc>
                <a:spcPct val="90000"/>
              </a:lnSpc>
              <a:spcBef>
                <a:spcPts val="600"/>
              </a:spcBef>
            </a:pPr>
            <a:r>
              <a:rPr lang="zh-CN" altLang="en-US" sz="1400" dirty="0">
                <a:solidFill>
                  <a:schemeClr val="accent5"/>
                </a:solidFill>
              </a:rPr>
              <a:t>日常生活中的小任务：</a:t>
            </a:r>
            <a:endParaRPr lang="de-DE" sz="1400" dirty="0">
              <a:solidFill>
                <a:schemeClr val="accent5"/>
              </a:solidFill>
            </a:endParaRPr>
          </a:p>
          <a:p>
            <a:pPr>
              <a:lnSpc>
                <a:spcPct val="90000"/>
              </a:lnSpc>
              <a:spcBef>
                <a:spcPts val="600"/>
              </a:spcBef>
            </a:pPr>
            <a:r>
              <a:rPr lang="zh-CN" altLang="en-US" sz="1400" dirty="0">
                <a:solidFill>
                  <a:srgbClr val="4B5564"/>
                </a:solidFill>
              </a:rPr>
              <a:t>花</a:t>
            </a:r>
            <a:r>
              <a:rPr lang="de-DE" sz="1400" dirty="0">
                <a:solidFill>
                  <a:srgbClr val="4B5564"/>
                </a:solidFill>
              </a:rPr>
              <a:t>15</a:t>
            </a:r>
            <a:r>
              <a:rPr lang="zh-CN" altLang="en-US" sz="1400" dirty="0">
                <a:solidFill>
                  <a:srgbClr val="4B5564"/>
                </a:solidFill>
              </a:rPr>
              <a:t>分钟做一节体操，然后根据你的喜好放松片刻。</a:t>
            </a:r>
            <a:endParaRPr lang="de-DE" sz="1400" dirty="0">
              <a:solidFill>
                <a:srgbClr val="4B5564"/>
              </a:solidFill>
            </a:endParaRPr>
          </a:p>
        </p:txBody>
      </p:sp>
      <p:sp>
        <p:nvSpPr>
          <p:cNvPr id="13" name="Rechteck 12"/>
          <p:cNvSpPr/>
          <p:nvPr/>
        </p:nvSpPr>
        <p:spPr>
          <a:xfrm>
            <a:off x="331489" y="4977172"/>
            <a:ext cx="6664611" cy="480131"/>
          </a:xfrm>
          <a:prstGeom prst="rect">
            <a:avLst/>
          </a:prstGeom>
        </p:spPr>
        <p:txBody>
          <a:bodyPr wrap="square">
            <a:spAutoFit/>
          </a:bodyPr>
          <a:lstStyle/>
          <a:p>
            <a:pPr>
              <a:lnSpc>
                <a:spcPct val="90000"/>
              </a:lnSpc>
              <a:spcBef>
                <a:spcPts val="600"/>
              </a:spcBef>
            </a:pPr>
            <a:r>
              <a:rPr lang="zh-CN" altLang="en-US" sz="1400" i="1" dirty="0">
                <a:solidFill>
                  <a:srgbClr val="4B5564"/>
                </a:solidFill>
              </a:rPr>
              <a:t>你会有意识地花时间做什么？</a:t>
            </a:r>
            <a:r>
              <a:rPr lang="de-DE" sz="1400" i="1" dirty="0">
                <a:solidFill>
                  <a:srgbClr val="4B5564"/>
                </a:solidFill>
              </a:rPr>
              <a:t> (</a:t>
            </a:r>
            <a:r>
              <a:rPr lang="zh-CN" altLang="en-US" sz="1400" i="1" dirty="0">
                <a:solidFill>
                  <a:srgbClr val="4B5564"/>
                </a:solidFill>
              </a:rPr>
              <a:t>例如，安静地喝一杯咖啡，</a:t>
            </a:r>
            <a:r>
              <a:rPr lang="en-US" altLang="zh-CN" sz="1400" i="1" dirty="0">
                <a:solidFill>
                  <a:srgbClr val="4B5564"/>
                </a:solidFill>
              </a:rPr>
              <a:t>5</a:t>
            </a:r>
            <a:r>
              <a:rPr lang="zh-CN" altLang="en-US" sz="1400" i="1" dirty="0">
                <a:solidFill>
                  <a:srgbClr val="4B5564"/>
                </a:solidFill>
              </a:rPr>
              <a:t>分钟的放空，短途散步，几下伸展运动，健身训练</a:t>
            </a:r>
            <a:r>
              <a:rPr lang="de-DE" sz="1400" i="1" dirty="0">
                <a:solidFill>
                  <a:srgbClr val="4B5564"/>
                </a:solidFill>
              </a:rPr>
              <a:t>) </a:t>
            </a:r>
          </a:p>
        </p:txBody>
      </p:sp>
      <p:sp>
        <p:nvSpPr>
          <p:cNvPr id="15" name="Rechteck 14"/>
          <p:cNvSpPr/>
          <p:nvPr/>
        </p:nvSpPr>
        <p:spPr>
          <a:xfrm>
            <a:off x="447019" y="5457303"/>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de-DE" sz="1600" dirty="0" err="1">
              <a:ln>
                <a:noFill/>
              </a:ln>
              <a:solidFill>
                <a:schemeClr val="tx1"/>
              </a:solidFill>
            </a:endParaRPr>
          </a:p>
        </p:txBody>
      </p:sp>
      <p:sp>
        <p:nvSpPr>
          <p:cNvPr id="12" name="Textplatzhalter 24"/>
          <p:cNvSpPr txBox="1">
            <a:spLocks/>
          </p:cNvSpPr>
          <p:nvPr/>
        </p:nvSpPr>
        <p:spPr>
          <a:xfrm>
            <a:off x="-60684" y="327863"/>
            <a:ext cx="4644516"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de-DE" sz="2800" dirty="0">
                <a:latin typeface="TKTypeMedium" panose="020B0606040502020204" pitchFamily="34" charset="0"/>
              </a:rPr>
              <a:t>#howareyou: </a:t>
            </a:r>
            <a:r>
              <a:rPr lang="en-US" sz="2800" dirty="0"/>
              <a:t>5</a:t>
            </a:r>
            <a:r>
              <a:rPr lang="zh-CN" altLang="en-US" sz="2400" dirty="0"/>
              <a:t>倍好感觉技巧</a:t>
            </a:r>
            <a:endParaRPr lang="en-US" sz="2400" dirty="0"/>
          </a:p>
        </p:txBody>
      </p:sp>
    </p:spTree>
    <p:extLst>
      <p:ext uri="{BB962C8B-B14F-4D97-AF65-F5344CB8AC3E}">
        <p14:creationId xmlns:p14="http://schemas.microsoft.com/office/powerpoint/2010/main" val="9038008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2926800"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de-DE" sz="2000" dirty="0"/>
              <a:t>#3 </a:t>
            </a:r>
            <a:r>
              <a:rPr lang="zh-CN" altLang="en-US" sz="1800" dirty="0"/>
              <a:t>坦诚交谈</a:t>
            </a:r>
            <a:r>
              <a:rPr lang="de-DE" sz="1800" dirty="0"/>
              <a:t> </a:t>
            </a:r>
          </a:p>
        </p:txBody>
      </p:sp>
      <p:sp>
        <p:nvSpPr>
          <p:cNvPr id="8" name="Textfeld 7"/>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de-DE" sz="2800" dirty="0">
                <a:solidFill>
                  <a:schemeClr val="accent6"/>
                </a:solidFill>
              </a:rPr>
              <a:t>#3 </a:t>
            </a:r>
            <a:r>
              <a:rPr lang="zh-CN" altLang="en-US" sz="2400" dirty="0">
                <a:solidFill>
                  <a:schemeClr val="accent5"/>
                </a:solidFill>
              </a:rPr>
              <a:t>坦诚交谈</a:t>
            </a:r>
            <a:endParaRPr lang="en-GB" sz="2400" dirty="0">
              <a:solidFill>
                <a:schemeClr val="accent5"/>
              </a:solidFill>
            </a:endParaRPr>
          </a:p>
        </p:txBody>
      </p:sp>
      <p:sp>
        <p:nvSpPr>
          <p:cNvPr id="9" name="Textfeld 8"/>
          <p:cNvSpPr txBox="1"/>
          <p:nvPr/>
        </p:nvSpPr>
        <p:spPr>
          <a:xfrm>
            <a:off x="3431704" y="1992026"/>
            <a:ext cx="8172000" cy="246221"/>
          </a:xfrm>
          <a:prstGeom prst="rect">
            <a:avLst/>
          </a:prstGeom>
          <a:noFill/>
        </p:spPr>
        <p:txBody>
          <a:bodyPr wrap="square" lIns="0" tIns="0" rIns="0" bIns="0" rtlCol="0" anchor="ctr">
            <a:spAutoFit/>
          </a:bodyPr>
          <a:lstStyle/>
          <a:p>
            <a:r>
              <a:rPr lang="zh-CN" altLang="en-US" sz="1600" dirty="0"/>
              <a:t>与他人分享喜悦，不满，担心，恐惧。因为交谈会有帮助！</a:t>
            </a:r>
            <a:endParaRPr lang="de-DE" altLang="zh-CN" sz="1600" dirty="0"/>
          </a:p>
        </p:txBody>
      </p:sp>
      <p:sp>
        <p:nvSpPr>
          <p:cNvPr id="11" name="Wolkenförmige Legende 10"/>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zh-CN" altLang="en-US" sz="1600" dirty="0"/>
              <a:t>你是否与他人分享你的感受？还是你喜欢一个人承担所有的事情？</a:t>
            </a:r>
            <a:r>
              <a:rPr lang="de-DE" sz="1600" dirty="0"/>
              <a:t>?  </a:t>
            </a:r>
          </a:p>
        </p:txBody>
      </p:sp>
      <p:sp>
        <p:nvSpPr>
          <p:cNvPr id="14" name="Textfeld 13"/>
          <p:cNvSpPr txBox="1"/>
          <p:nvPr/>
        </p:nvSpPr>
        <p:spPr>
          <a:xfrm>
            <a:off x="433242" y="4246522"/>
            <a:ext cx="6562858" cy="658642"/>
          </a:xfrm>
          <a:prstGeom prst="rect">
            <a:avLst/>
          </a:prstGeom>
          <a:noFill/>
        </p:spPr>
        <p:txBody>
          <a:bodyPr wrap="square" lIns="0" tIns="0" rIns="0" bIns="0" rtlCol="0" anchor="ctr">
            <a:spAutoFit/>
          </a:bodyPr>
          <a:lstStyle/>
          <a:p>
            <a:pPr>
              <a:lnSpc>
                <a:spcPct val="90000"/>
              </a:lnSpc>
              <a:spcBef>
                <a:spcPts val="600"/>
              </a:spcBef>
            </a:pPr>
            <a:r>
              <a:rPr lang="zh-CN" altLang="en-US" sz="1400" dirty="0">
                <a:solidFill>
                  <a:schemeClr val="accent5"/>
                </a:solidFill>
              </a:rPr>
              <a:t>日常生活中的小任务：</a:t>
            </a:r>
          </a:p>
          <a:p>
            <a:pPr>
              <a:lnSpc>
                <a:spcPct val="90000"/>
              </a:lnSpc>
              <a:spcBef>
                <a:spcPts val="600"/>
              </a:spcBef>
            </a:pPr>
            <a:r>
              <a:rPr lang="zh-CN" altLang="en-US" sz="1400" dirty="0">
                <a:solidFill>
                  <a:srgbClr val="4B5564"/>
                </a:solidFill>
              </a:rPr>
              <a:t>想一件让你感到困扰的事情。你有没有和任何人谈论过？ 如果没有，请考虑你可以与谁诉说。</a:t>
            </a:r>
            <a:endParaRPr lang="de-DE" sz="1400" dirty="0">
              <a:solidFill>
                <a:srgbClr val="4B5564"/>
              </a:solidFill>
            </a:endParaRPr>
          </a:p>
        </p:txBody>
      </p:sp>
      <p:sp>
        <p:nvSpPr>
          <p:cNvPr id="13" name="Textfeld 12"/>
          <p:cNvSpPr txBox="1"/>
          <p:nvPr/>
        </p:nvSpPr>
        <p:spPr>
          <a:xfrm>
            <a:off x="433243" y="2710243"/>
            <a:ext cx="6274825" cy="1077218"/>
          </a:xfrm>
          <a:prstGeom prst="rect">
            <a:avLst/>
          </a:prstGeom>
          <a:noFill/>
        </p:spPr>
        <p:txBody>
          <a:bodyPr wrap="square" lIns="0" tIns="0" rIns="0" bIns="0" rtlCol="0" anchor="ctr">
            <a:spAutoFit/>
          </a:bodyPr>
          <a:lstStyle/>
          <a:p>
            <a:pPr fontAlgn="base"/>
            <a:r>
              <a:rPr lang="zh-CN" altLang="en-US" sz="1400" dirty="0"/>
              <a:t>与他人分享快乐感觉无疑很好。但是，当我们用语言表达愤怒，忧虑或悲伤并与人分享时，它也是有帮助的。尽管我们的感受不会在谈话后就烟消云散。但是，我们可以借此理清头绪，更好地反思我们的思维方式和情感，并且获得支持。我们不必与所有人谈论所有事情，但是在某些情况下，我们应该考虑，也许交谈是有价值的。 尤其是当我们长时间被某个问题困扰时。</a:t>
            </a:r>
            <a:endParaRPr lang="de-DE" sz="1400" dirty="0"/>
          </a:p>
        </p:txBody>
      </p:sp>
      <p:sp>
        <p:nvSpPr>
          <p:cNvPr id="15" name="Rechteck 14"/>
          <p:cNvSpPr/>
          <p:nvPr/>
        </p:nvSpPr>
        <p:spPr>
          <a:xfrm>
            <a:off x="331489" y="4977172"/>
            <a:ext cx="6664611" cy="480131"/>
          </a:xfrm>
          <a:prstGeom prst="rect">
            <a:avLst/>
          </a:prstGeom>
        </p:spPr>
        <p:txBody>
          <a:bodyPr wrap="square">
            <a:spAutoFit/>
          </a:bodyPr>
          <a:lstStyle/>
          <a:p>
            <a:pPr>
              <a:lnSpc>
                <a:spcPct val="90000"/>
              </a:lnSpc>
              <a:spcBef>
                <a:spcPts val="600"/>
              </a:spcBef>
            </a:pPr>
            <a:r>
              <a:rPr lang="zh-CN" altLang="en-US" sz="1400" i="1" dirty="0">
                <a:solidFill>
                  <a:srgbClr val="4B5564"/>
                </a:solidFill>
              </a:rPr>
              <a:t>谁是你的谈话伙伴？</a:t>
            </a:r>
            <a:r>
              <a:rPr lang="de-DE" sz="1400" i="1" dirty="0">
                <a:solidFill>
                  <a:srgbClr val="4B5564"/>
                </a:solidFill>
              </a:rPr>
              <a:t> (</a:t>
            </a:r>
            <a:r>
              <a:rPr lang="zh-CN" altLang="en-US" sz="1400" i="1" dirty="0">
                <a:solidFill>
                  <a:srgbClr val="4B5564"/>
                </a:solidFill>
              </a:rPr>
              <a:t>例如，伴侣，父母，朋友，同事，主管，咨询顾问，例如</a:t>
            </a:r>
            <a:r>
              <a:rPr lang="de-DE" sz="1400" i="1" dirty="0">
                <a:solidFill>
                  <a:srgbClr val="4B5564"/>
                </a:solidFill>
              </a:rPr>
              <a:t>EAP</a:t>
            </a:r>
            <a:r>
              <a:rPr lang="zh-CN" altLang="en-US" sz="1400" i="1" dirty="0">
                <a:solidFill>
                  <a:srgbClr val="4B5564"/>
                </a:solidFill>
              </a:rPr>
              <a:t>热线</a:t>
            </a:r>
            <a:r>
              <a:rPr lang="de-DE" sz="1400" i="1" dirty="0">
                <a:solidFill>
                  <a:srgbClr val="4B5564"/>
                </a:solidFill>
              </a:rPr>
              <a:t>)</a:t>
            </a: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de-DE" sz="1600" dirty="0" err="1">
              <a:ln>
                <a:noFill/>
              </a:ln>
              <a:solidFill>
                <a:schemeClr val="tx1"/>
              </a:solidFill>
            </a:endParaRPr>
          </a:p>
        </p:txBody>
      </p:sp>
      <p:sp>
        <p:nvSpPr>
          <p:cNvPr id="17" name="Textplatzhalter 24"/>
          <p:cNvSpPr txBox="1">
            <a:spLocks/>
          </p:cNvSpPr>
          <p:nvPr/>
        </p:nvSpPr>
        <p:spPr>
          <a:xfrm>
            <a:off x="-60684" y="327863"/>
            <a:ext cx="4644516"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de-DE" sz="2800" dirty="0">
                <a:latin typeface="TKTypeMedium" panose="020B0606040502020204" pitchFamily="34" charset="0"/>
              </a:rPr>
              <a:t>#howareyou: </a:t>
            </a:r>
            <a:r>
              <a:rPr lang="en-US" sz="2800" dirty="0"/>
              <a:t>5</a:t>
            </a:r>
            <a:r>
              <a:rPr lang="zh-CN" altLang="en-US" sz="2400" dirty="0"/>
              <a:t>倍好感觉技巧</a:t>
            </a:r>
            <a:endParaRPr lang="en-US" sz="2400" dirty="0"/>
          </a:p>
        </p:txBody>
      </p:sp>
    </p:spTree>
    <p:extLst>
      <p:ext uri="{BB962C8B-B14F-4D97-AF65-F5344CB8AC3E}">
        <p14:creationId xmlns:p14="http://schemas.microsoft.com/office/powerpoint/2010/main" val="4576047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2926800"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de-DE" sz="2000" dirty="0"/>
              <a:t>#4 </a:t>
            </a:r>
            <a:r>
              <a:rPr lang="zh-CN" altLang="en-US" sz="1800" dirty="0"/>
              <a:t>正面思考</a:t>
            </a:r>
            <a:endParaRPr lang="de-DE" sz="1800" dirty="0"/>
          </a:p>
        </p:txBody>
      </p:sp>
      <p:sp>
        <p:nvSpPr>
          <p:cNvPr id="8" name="Textfeld 7"/>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de-DE" sz="2800" dirty="0">
                <a:solidFill>
                  <a:schemeClr val="accent6"/>
                </a:solidFill>
              </a:rPr>
              <a:t>#4 </a:t>
            </a:r>
            <a:r>
              <a:rPr lang="zh-CN" altLang="en-US" sz="2400" dirty="0">
                <a:solidFill>
                  <a:schemeClr val="accent5"/>
                </a:solidFill>
              </a:rPr>
              <a:t>正面思考</a:t>
            </a:r>
            <a:endParaRPr lang="de-DE" sz="2400" dirty="0">
              <a:solidFill>
                <a:schemeClr val="accent5"/>
              </a:solidFill>
            </a:endParaRPr>
          </a:p>
        </p:txBody>
      </p:sp>
      <p:sp>
        <p:nvSpPr>
          <p:cNvPr id="9" name="Textfeld 8"/>
          <p:cNvSpPr txBox="1"/>
          <p:nvPr/>
        </p:nvSpPr>
        <p:spPr>
          <a:xfrm>
            <a:off x="3431704" y="1992026"/>
            <a:ext cx="8676341" cy="246221"/>
          </a:xfrm>
          <a:prstGeom prst="rect">
            <a:avLst/>
          </a:prstGeom>
          <a:noFill/>
        </p:spPr>
        <p:txBody>
          <a:bodyPr wrap="square" lIns="0" tIns="0" rIns="0" bIns="0" rtlCol="0" anchor="ctr">
            <a:spAutoFit/>
          </a:bodyPr>
          <a:lstStyle/>
          <a:p>
            <a:r>
              <a:rPr lang="zh-CN" altLang="en-US" sz="1600" dirty="0"/>
              <a:t>不要忽视生活中那些带给你欢乐和能量的正面的小事情</a:t>
            </a:r>
            <a:r>
              <a:rPr lang="de-DE" altLang="zh-CN" sz="1600" dirty="0"/>
              <a:t> </a:t>
            </a:r>
          </a:p>
        </p:txBody>
      </p:sp>
      <p:sp>
        <p:nvSpPr>
          <p:cNvPr id="10" name="Wolkenförmige Legende 9"/>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zh-CN" altLang="en-US" sz="1600" dirty="0"/>
              <a:t>你今天遇到了什么好事情？</a:t>
            </a:r>
            <a:endParaRPr lang="en-US" altLang="zh-CN" sz="1600" dirty="0"/>
          </a:p>
          <a:p>
            <a:pPr fontAlgn="base"/>
            <a:r>
              <a:rPr lang="zh-CN" altLang="en-US" sz="1600" dirty="0"/>
              <a:t>什么让你心怀感激？</a:t>
            </a:r>
            <a:endParaRPr lang="de-DE" sz="1600" dirty="0"/>
          </a:p>
        </p:txBody>
      </p:sp>
      <p:sp>
        <p:nvSpPr>
          <p:cNvPr id="14" name="Textfeld 13"/>
          <p:cNvSpPr txBox="1"/>
          <p:nvPr/>
        </p:nvSpPr>
        <p:spPr>
          <a:xfrm>
            <a:off x="433242" y="4185084"/>
            <a:ext cx="6562858" cy="409343"/>
          </a:xfrm>
          <a:prstGeom prst="rect">
            <a:avLst/>
          </a:prstGeom>
          <a:noFill/>
        </p:spPr>
        <p:txBody>
          <a:bodyPr wrap="square" lIns="0" tIns="0" rIns="0" bIns="0" rtlCol="0" anchor="ctr">
            <a:spAutoFit/>
          </a:bodyPr>
          <a:lstStyle/>
          <a:p>
            <a:pPr>
              <a:lnSpc>
                <a:spcPct val="90000"/>
              </a:lnSpc>
              <a:spcBef>
                <a:spcPts val="600"/>
              </a:spcBef>
            </a:pPr>
            <a:r>
              <a:rPr lang="zh-CN" altLang="en-US" sz="1400" dirty="0">
                <a:solidFill>
                  <a:schemeClr val="accent5"/>
                </a:solidFill>
              </a:rPr>
              <a:t>日常生活中的小任务：</a:t>
            </a:r>
            <a:endParaRPr lang="de-DE" sz="1400" dirty="0">
              <a:solidFill>
                <a:schemeClr val="accent5"/>
              </a:solidFill>
            </a:endParaRPr>
          </a:p>
          <a:p>
            <a:r>
              <a:rPr lang="zh-CN" altLang="en-US" sz="1400" dirty="0">
                <a:solidFill>
                  <a:srgbClr val="4B5564"/>
                </a:solidFill>
              </a:rPr>
              <a:t>写下</a:t>
            </a:r>
            <a:r>
              <a:rPr lang="en-US" altLang="zh-CN" sz="1400" dirty="0">
                <a:solidFill>
                  <a:srgbClr val="4B5564"/>
                </a:solidFill>
              </a:rPr>
              <a:t>3</a:t>
            </a:r>
            <a:r>
              <a:rPr lang="zh-CN" altLang="en-US" sz="1400" dirty="0">
                <a:solidFill>
                  <a:srgbClr val="4B5564"/>
                </a:solidFill>
              </a:rPr>
              <a:t>件在昨天或今天发生，并让你心存感激的好事情或时刻。</a:t>
            </a:r>
            <a:endParaRPr lang="de-DE" sz="1400" dirty="0">
              <a:solidFill>
                <a:srgbClr val="4B5564"/>
              </a:solidFill>
            </a:endParaRPr>
          </a:p>
        </p:txBody>
      </p:sp>
      <p:sp>
        <p:nvSpPr>
          <p:cNvPr id="13" name="Textfeld 12"/>
          <p:cNvSpPr txBox="1"/>
          <p:nvPr/>
        </p:nvSpPr>
        <p:spPr>
          <a:xfrm>
            <a:off x="433243" y="2710243"/>
            <a:ext cx="6274825" cy="1077218"/>
          </a:xfrm>
          <a:prstGeom prst="rect">
            <a:avLst/>
          </a:prstGeom>
          <a:noFill/>
        </p:spPr>
        <p:txBody>
          <a:bodyPr wrap="square" lIns="0" tIns="0" rIns="0" bIns="0" rtlCol="0" anchor="ctr">
            <a:spAutoFit/>
          </a:bodyPr>
          <a:lstStyle/>
          <a:p>
            <a:pPr fontAlgn="base"/>
            <a:r>
              <a:rPr lang="zh-CN" altLang="en-US" sz="1400" dirty="0"/>
              <a:t>有时候，我们会看不到生活中的美好事物，尤其是当我们的生活太过忙碌或单调时。但是，我们可以学会更加关注我们生活中发生的那些好事情，以及赋予我们能量的事物，并为之感恩。如果我们在日常生活中更加专注，调整我们的注意力，随着时间的流逝，我们对这些事物的感知就会越来越强烈。这可能是一个美好的时刻，或者日常生活中取得的一个小成功。</a:t>
            </a:r>
            <a:r>
              <a:rPr lang="de-DE" sz="1400" dirty="0"/>
              <a:t> </a:t>
            </a:r>
          </a:p>
        </p:txBody>
      </p:sp>
      <p:sp>
        <p:nvSpPr>
          <p:cNvPr id="15" name="Rechteck 14"/>
          <p:cNvSpPr/>
          <p:nvPr/>
        </p:nvSpPr>
        <p:spPr>
          <a:xfrm>
            <a:off x="331489" y="4977172"/>
            <a:ext cx="6664611" cy="286232"/>
          </a:xfrm>
          <a:prstGeom prst="rect">
            <a:avLst/>
          </a:prstGeom>
        </p:spPr>
        <p:txBody>
          <a:bodyPr wrap="square">
            <a:spAutoFit/>
          </a:bodyPr>
          <a:lstStyle/>
          <a:p>
            <a:pPr>
              <a:lnSpc>
                <a:spcPct val="90000"/>
              </a:lnSpc>
              <a:spcBef>
                <a:spcPts val="600"/>
              </a:spcBef>
            </a:pPr>
            <a:r>
              <a:rPr lang="zh-CN" altLang="en-US" sz="1400" i="1" dirty="0">
                <a:solidFill>
                  <a:srgbClr val="4B5564"/>
                </a:solidFill>
              </a:rPr>
              <a:t>列出</a:t>
            </a:r>
            <a:r>
              <a:rPr lang="de-DE" sz="1400" i="1" dirty="0">
                <a:solidFill>
                  <a:srgbClr val="4B5564"/>
                </a:solidFill>
              </a:rPr>
              <a:t>3</a:t>
            </a:r>
            <a:r>
              <a:rPr lang="zh-CN" altLang="en-US" sz="1400" i="1" dirty="0">
                <a:solidFill>
                  <a:srgbClr val="4B5564"/>
                </a:solidFill>
              </a:rPr>
              <a:t>件事</a:t>
            </a:r>
            <a:r>
              <a:rPr lang="de-DE" sz="1400" i="1" dirty="0">
                <a:solidFill>
                  <a:srgbClr val="4B5564"/>
                </a:solidFill>
              </a:rPr>
              <a:t>  (</a:t>
            </a:r>
            <a:r>
              <a:rPr lang="zh-CN" altLang="en-US" sz="1400" i="1" dirty="0">
                <a:solidFill>
                  <a:srgbClr val="4B5564"/>
                </a:solidFill>
              </a:rPr>
              <a:t>例如，美味的晚餐，友好的同事，与孩子们一起散步</a:t>
            </a:r>
            <a:r>
              <a:rPr lang="de-DE" sz="1400" i="1" dirty="0">
                <a:solidFill>
                  <a:srgbClr val="4B5564"/>
                </a:solidFill>
              </a:rPr>
              <a:t>)</a:t>
            </a: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de-DE" sz="1600" dirty="0" err="1">
              <a:ln>
                <a:noFill/>
              </a:ln>
              <a:solidFill>
                <a:schemeClr val="tx1"/>
              </a:solidFill>
            </a:endParaRPr>
          </a:p>
        </p:txBody>
      </p:sp>
      <p:sp>
        <p:nvSpPr>
          <p:cNvPr id="12" name="Textplatzhalter 24"/>
          <p:cNvSpPr txBox="1">
            <a:spLocks/>
          </p:cNvSpPr>
          <p:nvPr/>
        </p:nvSpPr>
        <p:spPr>
          <a:xfrm>
            <a:off x="-60684" y="327863"/>
            <a:ext cx="4644516"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de-DE" sz="2800" dirty="0">
                <a:latin typeface="TKTypeMedium" panose="020B0606040502020204" pitchFamily="34" charset="0"/>
              </a:rPr>
              <a:t>#howareyou: </a:t>
            </a:r>
            <a:r>
              <a:rPr lang="en-US" sz="2800" dirty="0"/>
              <a:t>5</a:t>
            </a:r>
            <a:r>
              <a:rPr lang="zh-CN" altLang="en-US" sz="2400" dirty="0"/>
              <a:t>倍好感觉技巧</a:t>
            </a:r>
            <a:endParaRPr lang="en-US" sz="2400" dirty="0"/>
          </a:p>
        </p:txBody>
      </p:sp>
    </p:spTree>
    <p:extLst>
      <p:ext uri="{BB962C8B-B14F-4D97-AF65-F5344CB8AC3E}">
        <p14:creationId xmlns:p14="http://schemas.microsoft.com/office/powerpoint/2010/main" val="12104570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2927648"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de-DE" sz="2000" dirty="0"/>
              <a:t>#5 </a:t>
            </a:r>
            <a:r>
              <a:rPr lang="zh-CN" altLang="en-US" sz="1800" dirty="0"/>
              <a:t>寻找解决方案</a:t>
            </a:r>
            <a:r>
              <a:rPr lang="de-DE" sz="1800" dirty="0"/>
              <a:t> </a:t>
            </a:r>
          </a:p>
        </p:txBody>
      </p:sp>
      <p:sp>
        <p:nvSpPr>
          <p:cNvPr id="8" name="Textfeld 7"/>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de-DE" sz="2800" dirty="0">
                <a:solidFill>
                  <a:schemeClr val="accent6"/>
                </a:solidFill>
              </a:rPr>
              <a:t>#5 </a:t>
            </a:r>
            <a:r>
              <a:rPr lang="zh-CN" altLang="en-US" sz="2400" dirty="0">
                <a:solidFill>
                  <a:schemeClr val="accent5"/>
                </a:solidFill>
              </a:rPr>
              <a:t>寻找解决方案</a:t>
            </a:r>
            <a:r>
              <a:rPr lang="de-DE" sz="2400" dirty="0">
                <a:solidFill>
                  <a:schemeClr val="accent5"/>
                </a:solidFill>
              </a:rPr>
              <a:t> </a:t>
            </a:r>
          </a:p>
        </p:txBody>
      </p:sp>
      <p:sp>
        <p:nvSpPr>
          <p:cNvPr id="9" name="Textfeld 8"/>
          <p:cNvSpPr txBox="1"/>
          <p:nvPr/>
        </p:nvSpPr>
        <p:spPr>
          <a:xfrm>
            <a:off x="3431704" y="1992026"/>
            <a:ext cx="8172000" cy="246221"/>
          </a:xfrm>
          <a:prstGeom prst="rect">
            <a:avLst/>
          </a:prstGeom>
          <a:noFill/>
        </p:spPr>
        <p:txBody>
          <a:bodyPr wrap="square" lIns="0" tIns="0" rIns="0" bIns="0" rtlCol="0" anchor="ctr">
            <a:spAutoFit/>
          </a:bodyPr>
          <a:lstStyle/>
          <a:p>
            <a:r>
              <a:rPr lang="zh-CN" altLang="en-US" sz="1600" dirty="0"/>
              <a:t>专注于解决方案和前进的道路，而不是围着问题打转</a:t>
            </a:r>
            <a:r>
              <a:rPr lang="de-DE" altLang="zh-CN" sz="1600" dirty="0"/>
              <a:t> </a:t>
            </a:r>
          </a:p>
        </p:txBody>
      </p:sp>
      <p:sp>
        <p:nvSpPr>
          <p:cNvPr id="10" name="Wolkenförmige Legende 9"/>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zh-CN" altLang="en-US" sz="1600"/>
              <a:t>是否</a:t>
            </a:r>
            <a:r>
              <a:rPr lang="zh-CN" altLang="en-US" sz="1600" dirty="0"/>
              <a:t>有一件事情一直困扰着你？解决方案可能会是什么？</a:t>
            </a:r>
            <a:endParaRPr lang="de-DE" sz="1600" dirty="0"/>
          </a:p>
        </p:txBody>
      </p:sp>
      <p:sp>
        <p:nvSpPr>
          <p:cNvPr id="14" name="Textfeld 13"/>
          <p:cNvSpPr txBox="1"/>
          <p:nvPr/>
        </p:nvSpPr>
        <p:spPr>
          <a:xfrm>
            <a:off x="433242" y="4113076"/>
            <a:ext cx="6562858" cy="624786"/>
          </a:xfrm>
          <a:prstGeom prst="rect">
            <a:avLst/>
          </a:prstGeom>
          <a:noFill/>
        </p:spPr>
        <p:txBody>
          <a:bodyPr wrap="square" lIns="0" tIns="0" rIns="0" bIns="0" rtlCol="0" anchor="ctr">
            <a:spAutoFit/>
          </a:bodyPr>
          <a:lstStyle/>
          <a:p>
            <a:pPr>
              <a:lnSpc>
                <a:spcPct val="90000"/>
              </a:lnSpc>
              <a:spcBef>
                <a:spcPts val="600"/>
              </a:spcBef>
            </a:pPr>
            <a:r>
              <a:rPr lang="zh-CN" altLang="en-US" sz="1400" dirty="0">
                <a:solidFill>
                  <a:schemeClr val="accent5"/>
                </a:solidFill>
              </a:rPr>
              <a:t>日常生活中的小任务：</a:t>
            </a:r>
            <a:endParaRPr lang="de-DE" sz="1400" dirty="0">
              <a:solidFill>
                <a:schemeClr val="accent5"/>
              </a:solidFill>
            </a:endParaRPr>
          </a:p>
          <a:p>
            <a:r>
              <a:rPr lang="zh-CN" altLang="en-US" sz="1400" dirty="0">
                <a:solidFill>
                  <a:srgbClr val="4B5564"/>
                </a:solidFill>
              </a:rPr>
              <a:t>想想，什么事情困扰了你很长一段时间。有时候那只是一件小事。考虑可能会有帮助的方法。</a:t>
            </a:r>
            <a:endParaRPr lang="de-DE" sz="1400" dirty="0">
              <a:solidFill>
                <a:srgbClr val="4B5564"/>
              </a:solidFill>
            </a:endParaRPr>
          </a:p>
        </p:txBody>
      </p:sp>
      <p:sp>
        <p:nvSpPr>
          <p:cNvPr id="13" name="Textfeld 12"/>
          <p:cNvSpPr txBox="1"/>
          <p:nvPr/>
        </p:nvSpPr>
        <p:spPr>
          <a:xfrm>
            <a:off x="433243" y="2710243"/>
            <a:ext cx="6274825" cy="1077218"/>
          </a:xfrm>
          <a:prstGeom prst="rect">
            <a:avLst/>
          </a:prstGeom>
          <a:noFill/>
        </p:spPr>
        <p:txBody>
          <a:bodyPr wrap="square" lIns="0" tIns="0" rIns="0" bIns="0" rtlCol="0" anchor="ctr">
            <a:spAutoFit/>
          </a:bodyPr>
          <a:lstStyle/>
          <a:p>
            <a:pPr fontAlgn="base"/>
            <a:r>
              <a:rPr lang="zh-CN" altLang="en-US" sz="1400" dirty="0"/>
              <a:t>有时候，我们对某些事情感到生气，或者一遍又一遍地在同一问题上打转。然后，我们会陷入消极的想法中，感觉可能被误解了，并且可能还会将自己视为受害者。我们为此浪费了精力。相反，我们应该考虑如何可以找到解决方案。也许一个人，也许在其他人的帮助下。有些事情是我们无法控制的。 那么我们不应该生气，而是接受</a:t>
            </a:r>
            <a:r>
              <a:rPr lang="zh-CN" altLang="en-US" sz="1400"/>
              <a:t>它。</a:t>
            </a:r>
            <a:r>
              <a:rPr lang="de-DE" sz="1400"/>
              <a:t> </a:t>
            </a:r>
            <a:endParaRPr lang="de-DE" sz="1400" dirty="0"/>
          </a:p>
        </p:txBody>
      </p:sp>
      <p:sp>
        <p:nvSpPr>
          <p:cNvPr id="15" name="Rechteck 14"/>
          <p:cNvSpPr/>
          <p:nvPr/>
        </p:nvSpPr>
        <p:spPr>
          <a:xfrm>
            <a:off x="331489" y="4977172"/>
            <a:ext cx="6664611" cy="286232"/>
          </a:xfrm>
          <a:prstGeom prst="rect">
            <a:avLst/>
          </a:prstGeom>
        </p:spPr>
        <p:txBody>
          <a:bodyPr wrap="square">
            <a:spAutoFit/>
          </a:bodyPr>
          <a:lstStyle/>
          <a:p>
            <a:pPr>
              <a:lnSpc>
                <a:spcPct val="90000"/>
              </a:lnSpc>
              <a:spcBef>
                <a:spcPts val="600"/>
              </a:spcBef>
            </a:pPr>
            <a:r>
              <a:rPr lang="zh-CN" altLang="en-US" sz="1400" i="1" dirty="0">
                <a:solidFill>
                  <a:srgbClr val="4B5564"/>
                </a:solidFill>
              </a:rPr>
              <a:t>在此列出可能有帮助的方法</a:t>
            </a:r>
            <a:r>
              <a:rPr lang="de-DE" sz="1400" i="1" dirty="0">
                <a:solidFill>
                  <a:srgbClr val="4B5564"/>
                </a:solidFill>
              </a:rPr>
              <a:t> (</a:t>
            </a:r>
            <a:r>
              <a:rPr lang="zh-CN" altLang="en-US" sz="1400" i="1" dirty="0">
                <a:solidFill>
                  <a:srgbClr val="4B5564"/>
                </a:solidFill>
              </a:rPr>
              <a:t>例如，寻求帮助，寻找对话，写出待办事项清单</a:t>
            </a:r>
            <a:r>
              <a:rPr lang="de-DE" sz="1400" i="1" dirty="0">
                <a:solidFill>
                  <a:srgbClr val="4B5564"/>
                </a:solidFill>
              </a:rPr>
              <a:t>)</a:t>
            </a:r>
            <a:r>
              <a:rPr lang="zh-CN" altLang="en-US" sz="1400" i="1" dirty="0">
                <a:solidFill>
                  <a:srgbClr val="4B5564"/>
                </a:solidFill>
              </a:rPr>
              <a:t>。</a:t>
            </a:r>
            <a:r>
              <a:rPr lang="de-DE" sz="1400" i="1" dirty="0">
                <a:solidFill>
                  <a:srgbClr val="4B5564"/>
                </a:solidFill>
              </a:rPr>
              <a:t> </a:t>
            </a: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de-DE" sz="1600" dirty="0" err="1">
              <a:ln>
                <a:noFill/>
              </a:ln>
              <a:solidFill>
                <a:schemeClr val="tx1"/>
              </a:solidFill>
            </a:endParaRPr>
          </a:p>
        </p:txBody>
      </p:sp>
      <p:sp>
        <p:nvSpPr>
          <p:cNvPr id="11" name="Textplatzhalter 24"/>
          <p:cNvSpPr txBox="1">
            <a:spLocks/>
          </p:cNvSpPr>
          <p:nvPr/>
        </p:nvSpPr>
        <p:spPr>
          <a:xfrm>
            <a:off x="-60684" y="327863"/>
            <a:ext cx="4644516"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de-DE" sz="2800" dirty="0">
                <a:latin typeface="TKTypeMedium" panose="020B0606040502020204" pitchFamily="34" charset="0"/>
              </a:rPr>
              <a:t>#howareyou: </a:t>
            </a:r>
            <a:r>
              <a:rPr lang="en-US" sz="2800" dirty="0"/>
              <a:t>5</a:t>
            </a:r>
            <a:r>
              <a:rPr lang="zh-CN" altLang="en-US" sz="2400" dirty="0"/>
              <a:t>倍好感觉技巧</a:t>
            </a:r>
            <a:endParaRPr lang="en-US" sz="2400" dirty="0"/>
          </a:p>
        </p:txBody>
      </p:sp>
    </p:spTree>
    <p:extLst>
      <p:ext uri="{BB962C8B-B14F-4D97-AF65-F5344CB8AC3E}">
        <p14:creationId xmlns:p14="http://schemas.microsoft.com/office/powerpoint/2010/main" val="218832859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EE4P_STYLE_ID" val="16x9e03112-3f35-4972-a433-d1af116995fe"/>
  <p:tag name="THINKCELLPRESENTATIONDONOTDELETE" val="&lt;?xml version=&quot;1.0&quot; encoding=&quot;UTF-16&quot; standalone=&quot;yes&quot;?&gt;&lt;root reqver=&quot;23045&quot;&gt;&lt;version val=&quot;25153&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Year&gt;&lt;m_yearfmt&gt;&lt;begin val=&quot;0&quot;/&gt;&lt;end val=&quot;4&quot;/&gt;&lt;/m_yearfmt&gt;&lt;/m_precDefaultYear&gt;&lt;m_precDefaultQuarter&gt;&lt;m_bNumberIsYear val=&quot;0&quot;/&gt;&lt;m_strFormatTime&gt;Q%5&lt;/m_strFormatTime&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bNumberIsYear val=&quot;0&quot;/&gt;&lt;m_strFormatTime&gt;%#d&lt;/m_strFormatTime&gt;&lt;m_yearfmt&gt;&lt;begin val=&quot;0&quot;/&gt;&lt;end val=&quot;4&quot;/&gt;&lt;/m_yearfmt&gt;&lt;/m_precDefaultDay&gt;&lt;m_mruColor&gt;&lt;m_vecMRU length=&quot;2&quot;&gt;&lt;elem m_fUsage=&quot;1.00000000000000000000E+00&quot;&gt;&lt;m_msothmcolidx val=&quot;0&quot;/&gt;&lt;m_rgb r=&quot;00&quot; g=&quot;A0&quot; b=&quot;F5&quot;/&gt;&lt;m_nBrightness val=&quot;0&quot;/&gt;&lt;/elem&gt;&lt;elem m_fUsage=&quot;9.00000000000000022204E-01&quot;&gt;&lt;m_msothmcolidx val=&quot;0&quot;/&gt;&lt;m_rgb r=&quot;00&quot; g=&quot;78&quot; b=&quot;DC&quot;/&gt;&lt;m_nBrightness val=&quot;0&quot;/&gt;&lt;/elem&gt;&lt;/m_vecMRU&gt;&lt;/m_mruColor&gt;&lt;m_eweekdayFirstOfWeek val=&quot;2&quot;/&gt;&lt;m_eweekdayFirstOfWorkweek val=&quot;2&quot;/&gt;&lt;m_eweekdayFirstOfWeekend val=&quot;7&quot;/&gt;&lt;/CPresentation&gt;&lt;/root&gt;"/>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51125_0940_HWAO_Master January 2016">
  <a:themeElements>
    <a:clrScheme name="thyssenkrupp">
      <a:dk1>
        <a:srgbClr val="4B5564"/>
      </a:dk1>
      <a:lt1>
        <a:srgbClr val="FFFFFF"/>
      </a:lt1>
      <a:dk2>
        <a:srgbClr val="B0BAC4"/>
      </a:dk2>
      <a:lt2>
        <a:srgbClr val="78879B"/>
      </a:lt2>
      <a:accent1>
        <a:srgbClr val="D9DEE8"/>
      </a:accent1>
      <a:accent2>
        <a:srgbClr val="003C7D"/>
      </a:accent2>
      <a:accent3>
        <a:srgbClr val="0078DC"/>
      </a:accent3>
      <a:accent4>
        <a:srgbClr val="74C4EF"/>
      </a:accent4>
      <a:accent5>
        <a:srgbClr val="00A0F5"/>
      </a:accent5>
      <a:accent6>
        <a:srgbClr val="FFB400"/>
      </a:accent6>
      <a:hlink>
        <a:srgbClr val="4B5564"/>
      </a:hlink>
      <a:folHlink>
        <a:srgbClr val="9FAAB8"/>
      </a:folHlink>
    </a:clrScheme>
    <a:fontScheme name="tk">
      <a:majorFont>
        <a:latin typeface="TKTypeBold"/>
        <a:ea typeface=""/>
        <a:cs typeface=""/>
      </a:majorFont>
      <a:minorFont>
        <a:latin typeface="TKTypeMedium"/>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lnSpc>
            <a:spcPct val="90000"/>
          </a:lnSpc>
          <a:spcBef>
            <a:spcPts val="600"/>
          </a:spcBef>
          <a:spcAft>
            <a:spcPts val="0"/>
          </a:spcAft>
          <a:defRPr sz="1600" dirty="0" err="1" smtClean="0">
            <a:ln>
              <a:noFill/>
            </a:ln>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chor="ctr">
        <a:spAutoFit/>
      </a:bodyPr>
      <a:lstStyle>
        <a:defPPr>
          <a:lnSpc>
            <a:spcPct val="90000"/>
          </a:lnSpc>
          <a:spcBef>
            <a:spcPts val="600"/>
          </a:spcBef>
          <a:defRPr sz="1600"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6B477D3535AE64CB7DD7C01D9E9B489" ma:contentTypeVersion="4" ma:contentTypeDescription="Create a new document." ma:contentTypeScope="" ma:versionID="acb6d3c2f15bb31be666dc29a2ef806c">
  <xsd:schema xmlns:xsd="http://www.w3.org/2001/XMLSchema" xmlns:xs="http://www.w3.org/2001/XMLSchema" xmlns:p="http://schemas.microsoft.com/office/2006/metadata/properties" xmlns:ns1="http://schemas.microsoft.com/sharepoint/v3" targetNamespace="http://schemas.microsoft.com/office/2006/metadata/properties" ma:root="true" ma:fieldsID="431ad7d7fecb97f3f3fd1928f5b2654e"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ma:readOnly="false">
      <xsd:simpleType>
        <xsd:restriction base="dms:Unknown"/>
      </xsd:simpleType>
    </xsd:element>
    <xsd:element name="PublishingExpirationDate" ma:index="9" nillable="true" ma:displayName="Scheduling End Date" ma:description="" ma:hidden="true" ma:internalName="PublishingExpirationDate"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8EBDE8F-F760-4A93-9145-16D1FF2E4D1F}">
  <ds:schemaRefs>
    <ds:schemaRef ds:uri="http://schemas.microsoft.com/sharepoint/v3"/>
    <ds:schemaRef ds:uri="http://schemas.microsoft.com/office/2006/documentManagement/types"/>
    <ds:schemaRef ds:uri="http://purl.org/dc/terms/"/>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39A0DA52-6A6F-43B0-BAFF-4162A97C47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99E5F5B-D635-4B9D-8D36-D8946A72089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1686</Words>
  <Application>Microsoft Office PowerPoint</Application>
  <PresentationFormat>Breitbild</PresentationFormat>
  <Paragraphs>65</Paragraphs>
  <Slides>7</Slides>
  <Notes>6</Notes>
  <HiddenSlides>0</HiddenSlides>
  <MMClips>0</MMClips>
  <ScaleCrop>false</ScaleCrop>
  <HeadingPairs>
    <vt:vector size="8" baseType="variant">
      <vt:variant>
        <vt:lpstr>Verwendete Schriftarten</vt:lpstr>
      </vt:variant>
      <vt:variant>
        <vt:i4>3</vt:i4>
      </vt:variant>
      <vt:variant>
        <vt:lpstr>Design</vt:lpstr>
      </vt:variant>
      <vt:variant>
        <vt:i4>1</vt:i4>
      </vt:variant>
      <vt:variant>
        <vt:lpstr>Eingebettete OLE-Server</vt:lpstr>
      </vt:variant>
      <vt:variant>
        <vt:i4>1</vt:i4>
      </vt:variant>
      <vt:variant>
        <vt:lpstr>Folientitel</vt:lpstr>
      </vt:variant>
      <vt:variant>
        <vt:i4>7</vt:i4>
      </vt:variant>
    </vt:vector>
  </HeadingPairs>
  <TitlesOfParts>
    <vt:vector size="12" baseType="lpstr">
      <vt:lpstr>Arial</vt:lpstr>
      <vt:lpstr>Calibri</vt:lpstr>
      <vt:lpstr>TKTypeMedium</vt:lpstr>
      <vt:lpstr>151125_0940_HWAO_Master January 2016</vt:lpstr>
      <vt:lpstr>think-cell Folie</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DPI - Dr. PABST International, München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mal besser drauf Tipps</dc:title>
  <dc:subject>Ü de-zh</dc:subject>
  <dc:creator>Dr. PABST International</dc:creator>
  <cp:lastModifiedBy>Schweda, Berit Lu</cp:lastModifiedBy>
  <cp:revision>904</cp:revision>
  <cp:lastPrinted>2018-01-23T15:25:45Z</cp:lastPrinted>
  <dcterms:created xsi:type="dcterms:W3CDTF">8061-08-24T01:10:10Z</dcterms:created>
  <dcterms:modified xsi:type="dcterms:W3CDTF">2021-04-06T12:23:07Z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0x010100F6B477D3535AE64CB7DD7C01D9E9B489</vt:lpwstr>
  </property>
</Properties>
</file>